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3"/>
  </p:notesMasterIdLst>
  <p:sldIdLst>
    <p:sldId id="271" r:id="rId3"/>
    <p:sldId id="272" r:id="rId4"/>
    <p:sldId id="291" r:id="rId5"/>
    <p:sldId id="262" r:id="rId6"/>
    <p:sldId id="273" r:id="rId7"/>
    <p:sldId id="274" r:id="rId8"/>
    <p:sldId id="292" r:id="rId9"/>
    <p:sldId id="293" r:id="rId10"/>
    <p:sldId id="294" r:id="rId11"/>
    <p:sldId id="295" r:id="rId12"/>
    <p:sldId id="279" r:id="rId13"/>
    <p:sldId id="296" r:id="rId14"/>
    <p:sldId id="297" r:id="rId15"/>
    <p:sldId id="282" r:id="rId16"/>
    <p:sldId id="284" r:id="rId17"/>
    <p:sldId id="287" r:id="rId18"/>
    <p:sldId id="289" r:id="rId19"/>
    <p:sldId id="288" r:id="rId20"/>
    <p:sldId id="298" r:id="rId21"/>
    <p:sldId id="30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60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C7DC5-C601-444D-B2A0-B890F3D55E08}" type="doc">
      <dgm:prSet loTypeId="urn:microsoft.com/office/officeart/2005/8/layout/radial4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062192D-06E3-488F-AC0F-FF16C4C975EE}">
      <dgm:prSet phldrT="[Texte]"/>
      <dgm:spPr/>
      <dgm:t>
        <a:bodyPr/>
        <a:lstStyle/>
        <a:p>
          <a:r>
            <a:rPr lang="tr-TR" dirty="0" smtClean="0"/>
            <a:t>Bakanlık Stratejisi</a:t>
          </a:r>
          <a:endParaRPr lang="fr-FR" dirty="0"/>
        </a:p>
      </dgm:t>
    </dgm:pt>
    <dgm:pt modelId="{521DF289-5DA4-4774-B465-F6D0A5D834B2}" type="parTrans" cxnId="{F129BEC4-EE17-4341-8AFF-418CFFF81CEC}">
      <dgm:prSet/>
      <dgm:spPr/>
      <dgm:t>
        <a:bodyPr/>
        <a:lstStyle/>
        <a:p>
          <a:endParaRPr lang="fr-FR"/>
        </a:p>
      </dgm:t>
    </dgm:pt>
    <dgm:pt modelId="{27A71F1F-47AF-4C23-BB9C-FF48419DA838}" type="sibTrans" cxnId="{F129BEC4-EE17-4341-8AFF-418CFFF81CEC}">
      <dgm:prSet/>
      <dgm:spPr/>
      <dgm:t>
        <a:bodyPr/>
        <a:lstStyle/>
        <a:p>
          <a:endParaRPr lang="fr-FR"/>
        </a:p>
      </dgm:t>
    </dgm:pt>
    <dgm:pt modelId="{554604FB-A22C-4836-8A21-6100D86EF4B6}">
      <dgm:prSet phldrT="[Texte]"/>
      <dgm:spPr/>
      <dgm:t>
        <a:bodyPr/>
        <a:lstStyle/>
        <a:p>
          <a:r>
            <a:rPr lang="tr-TR" dirty="0" smtClean="0"/>
            <a:t>Bakanlık Personeli ve İç Güvenlik Kuvvetleri Müdürlükleri</a:t>
          </a:r>
          <a:endParaRPr lang="fr-FR" dirty="0"/>
        </a:p>
      </dgm:t>
    </dgm:pt>
    <dgm:pt modelId="{4B98A2A8-DD23-4461-AFA3-FBB912949064}" type="parTrans" cxnId="{880AA388-F94F-42C7-91F3-F4814549794D}">
      <dgm:prSet/>
      <dgm:spPr/>
      <dgm:t>
        <a:bodyPr/>
        <a:lstStyle/>
        <a:p>
          <a:endParaRPr lang="fr-FR"/>
        </a:p>
      </dgm:t>
    </dgm:pt>
    <dgm:pt modelId="{76374F36-DC79-4D1C-B92C-8399C9D2AF9C}" type="sibTrans" cxnId="{880AA388-F94F-42C7-91F3-F4814549794D}">
      <dgm:prSet/>
      <dgm:spPr/>
      <dgm:t>
        <a:bodyPr/>
        <a:lstStyle/>
        <a:p>
          <a:endParaRPr lang="fr-FR"/>
        </a:p>
      </dgm:t>
    </dgm:pt>
    <dgm:pt modelId="{4EACF167-2AE1-45A2-8EF7-7D1639DEF7E5}">
      <dgm:prSet phldrT="[Texte]"/>
      <dgm:spPr/>
      <dgm:t>
        <a:bodyPr/>
        <a:lstStyle/>
        <a:p>
          <a:r>
            <a:rPr lang="tr-TR" dirty="0" smtClean="0"/>
            <a:t>Özel Çalışma Grupları ve Resmi Raporlar (Beyaz kitaplar)</a:t>
          </a:r>
          <a:endParaRPr lang="fr-FR" dirty="0"/>
        </a:p>
      </dgm:t>
    </dgm:pt>
    <dgm:pt modelId="{DE743DA9-8976-480A-B2A9-AA4E4CB96FBA}" type="parTrans" cxnId="{F00CBAE2-69BA-4073-8243-B11A92693CA5}">
      <dgm:prSet/>
      <dgm:spPr/>
      <dgm:t>
        <a:bodyPr/>
        <a:lstStyle/>
        <a:p>
          <a:endParaRPr lang="fr-FR"/>
        </a:p>
      </dgm:t>
    </dgm:pt>
    <dgm:pt modelId="{F7A55226-6930-46F9-9887-1A173932C264}" type="sibTrans" cxnId="{F00CBAE2-69BA-4073-8243-B11A92693CA5}">
      <dgm:prSet/>
      <dgm:spPr/>
      <dgm:t>
        <a:bodyPr/>
        <a:lstStyle/>
        <a:p>
          <a:endParaRPr lang="fr-FR"/>
        </a:p>
      </dgm:t>
    </dgm:pt>
    <dgm:pt modelId="{7CB84E82-B61F-427D-BA0D-A06421D5B6C7}">
      <dgm:prSet phldrT="[Texte]"/>
      <dgm:spPr/>
      <dgm:t>
        <a:bodyPr/>
        <a:lstStyle/>
        <a:p>
          <a:r>
            <a:rPr lang="tr-TR" dirty="0" smtClean="0"/>
            <a:t>Teftiş Kurulu</a:t>
          </a:r>
          <a:endParaRPr lang="fr-FR" dirty="0"/>
        </a:p>
      </dgm:t>
    </dgm:pt>
    <dgm:pt modelId="{EE5E0C74-FDCB-4152-BAE6-EDAEF829311D}" type="parTrans" cxnId="{6B0FE22C-E12D-4F40-B1C9-9B0F0D6EC1A8}">
      <dgm:prSet/>
      <dgm:spPr/>
      <dgm:t>
        <a:bodyPr/>
        <a:lstStyle/>
        <a:p>
          <a:endParaRPr lang="fr-FR"/>
        </a:p>
      </dgm:t>
    </dgm:pt>
    <dgm:pt modelId="{1A255319-2215-4E04-9E68-37543A847CB1}" type="sibTrans" cxnId="{6B0FE22C-E12D-4F40-B1C9-9B0F0D6EC1A8}">
      <dgm:prSet/>
      <dgm:spPr/>
      <dgm:t>
        <a:bodyPr/>
        <a:lstStyle/>
        <a:p>
          <a:endParaRPr lang="fr-FR"/>
        </a:p>
      </dgm:t>
    </dgm:pt>
    <dgm:pt modelId="{598E16FF-8695-4691-A7C7-130900A41755}" type="pres">
      <dgm:prSet presAssocID="{F8DC7DC5-C601-444D-B2A0-B890F3D55E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48609EE-E023-447F-BDF5-727945C9A641}" type="pres">
      <dgm:prSet presAssocID="{A062192D-06E3-488F-AC0F-FF16C4C975EE}" presName="centerShape" presStyleLbl="node0" presStyleIdx="0" presStyleCnt="1"/>
      <dgm:spPr/>
      <dgm:t>
        <a:bodyPr/>
        <a:lstStyle/>
        <a:p>
          <a:endParaRPr lang="fr-FR"/>
        </a:p>
      </dgm:t>
    </dgm:pt>
    <dgm:pt modelId="{FA8DD6A3-C3ED-4439-89E5-9AD945949734}" type="pres">
      <dgm:prSet presAssocID="{4B98A2A8-DD23-4461-AFA3-FBB912949064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4AC24ED0-51A2-4279-BBBC-BE3A6B631326}" type="pres">
      <dgm:prSet presAssocID="{554604FB-A22C-4836-8A21-6100D86EF4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069F03-C968-40DA-9A84-9232FD415593}" type="pres">
      <dgm:prSet presAssocID="{DE743DA9-8976-480A-B2A9-AA4E4CB96FBA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DAE0F078-0DDC-4B1C-94B4-9F79282DE815}" type="pres">
      <dgm:prSet presAssocID="{4EACF167-2AE1-45A2-8EF7-7D1639DEF7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991F14-86AE-4E00-8B04-D3C116BC530A}" type="pres">
      <dgm:prSet presAssocID="{EE5E0C74-FDCB-4152-BAE6-EDAEF829311D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36CE867F-C336-4328-99AA-246384436C6D}" type="pres">
      <dgm:prSet presAssocID="{7CB84E82-B61F-427D-BA0D-A06421D5B6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0FE22C-E12D-4F40-B1C9-9B0F0D6EC1A8}" srcId="{A062192D-06E3-488F-AC0F-FF16C4C975EE}" destId="{7CB84E82-B61F-427D-BA0D-A06421D5B6C7}" srcOrd="2" destOrd="0" parTransId="{EE5E0C74-FDCB-4152-BAE6-EDAEF829311D}" sibTransId="{1A255319-2215-4E04-9E68-37543A847CB1}"/>
    <dgm:cxn modelId="{17ADA221-8E29-49E8-962D-77635C72E77B}" type="presOf" srcId="{EE5E0C74-FDCB-4152-BAE6-EDAEF829311D}" destId="{8A991F14-86AE-4E00-8B04-D3C116BC530A}" srcOrd="0" destOrd="0" presId="urn:microsoft.com/office/officeart/2005/8/layout/radial4"/>
    <dgm:cxn modelId="{F00CBAE2-69BA-4073-8243-B11A92693CA5}" srcId="{A062192D-06E3-488F-AC0F-FF16C4C975EE}" destId="{4EACF167-2AE1-45A2-8EF7-7D1639DEF7E5}" srcOrd="1" destOrd="0" parTransId="{DE743DA9-8976-480A-B2A9-AA4E4CB96FBA}" sibTransId="{F7A55226-6930-46F9-9887-1A173932C264}"/>
    <dgm:cxn modelId="{E4D7DFFE-4286-4F58-8540-1B83D031FE78}" type="presOf" srcId="{4B98A2A8-DD23-4461-AFA3-FBB912949064}" destId="{FA8DD6A3-C3ED-4439-89E5-9AD945949734}" srcOrd="0" destOrd="0" presId="urn:microsoft.com/office/officeart/2005/8/layout/radial4"/>
    <dgm:cxn modelId="{BC45CC8A-5513-4C4C-892F-98AD4EEDCCF8}" type="presOf" srcId="{F8DC7DC5-C601-444D-B2A0-B890F3D55E08}" destId="{598E16FF-8695-4691-A7C7-130900A41755}" srcOrd="0" destOrd="0" presId="urn:microsoft.com/office/officeart/2005/8/layout/radial4"/>
    <dgm:cxn modelId="{F32147C7-8955-4484-B39A-02A7C3BEEFCB}" type="presOf" srcId="{A062192D-06E3-488F-AC0F-FF16C4C975EE}" destId="{148609EE-E023-447F-BDF5-727945C9A641}" srcOrd="0" destOrd="0" presId="urn:microsoft.com/office/officeart/2005/8/layout/radial4"/>
    <dgm:cxn modelId="{880AA388-F94F-42C7-91F3-F4814549794D}" srcId="{A062192D-06E3-488F-AC0F-FF16C4C975EE}" destId="{554604FB-A22C-4836-8A21-6100D86EF4B6}" srcOrd="0" destOrd="0" parTransId="{4B98A2A8-DD23-4461-AFA3-FBB912949064}" sibTransId="{76374F36-DC79-4D1C-B92C-8399C9D2AF9C}"/>
    <dgm:cxn modelId="{693ACE7F-EB38-4424-A2D1-94AE74CC6514}" type="presOf" srcId="{4EACF167-2AE1-45A2-8EF7-7D1639DEF7E5}" destId="{DAE0F078-0DDC-4B1C-94B4-9F79282DE815}" srcOrd="0" destOrd="0" presId="urn:microsoft.com/office/officeart/2005/8/layout/radial4"/>
    <dgm:cxn modelId="{D14D1AEF-4928-49C7-B2EA-DADD8176AC5F}" type="presOf" srcId="{554604FB-A22C-4836-8A21-6100D86EF4B6}" destId="{4AC24ED0-51A2-4279-BBBC-BE3A6B631326}" srcOrd="0" destOrd="0" presId="urn:microsoft.com/office/officeart/2005/8/layout/radial4"/>
    <dgm:cxn modelId="{F129BEC4-EE17-4341-8AFF-418CFFF81CEC}" srcId="{F8DC7DC5-C601-444D-B2A0-B890F3D55E08}" destId="{A062192D-06E3-488F-AC0F-FF16C4C975EE}" srcOrd="0" destOrd="0" parTransId="{521DF289-5DA4-4774-B465-F6D0A5D834B2}" sibTransId="{27A71F1F-47AF-4C23-BB9C-FF48419DA838}"/>
    <dgm:cxn modelId="{31348E71-45F9-4C20-ACD2-EA5C30C91ACD}" type="presOf" srcId="{7CB84E82-B61F-427D-BA0D-A06421D5B6C7}" destId="{36CE867F-C336-4328-99AA-246384436C6D}" srcOrd="0" destOrd="0" presId="urn:microsoft.com/office/officeart/2005/8/layout/radial4"/>
    <dgm:cxn modelId="{B087ED07-2EED-42AB-B48D-E09FD7B2709F}" type="presOf" srcId="{DE743DA9-8976-480A-B2A9-AA4E4CB96FBA}" destId="{4C069F03-C968-40DA-9A84-9232FD415593}" srcOrd="0" destOrd="0" presId="urn:microsoft.com/office/officeart/2005/8/layout/radial4"/>
    <dgm:cxn modelId="{AECFB796-8B45-42A2-BAC8-04BC970F2323}" type="presParOf" srcId="{598E16FF-8695-4691-A7C7-130900A41755}" destId="{148609EE-E023-447F-BDF5-727945C9A641}" srcOrd="0" destOrd="0" presId="urn:microsoft.com/office/officeart/2005/8/layout/radial4"/>
    <dgm:cxn modelId="{05D952B4-AD8D-46B3-B523-2EA513A90273}" type="presParOf" srcId="{598E16FF-8695-4691-A7C7-130900A41755}" destId="{FA8DD6A3-C3ED-4439-89E5-9AD945949734}" srcOrd="1" destOrd="0" presId="urn:microsoft.com/office/officeart/2005/8/layout/radial4"/>
    <dgm:cxn modelId="{C53A07FF-1D32-4619-8631-53806DB14DE7}" type="presParOf" srcId="{598E16FF-8695-4691-A7C7-130900A41755}" destId="{4AC24ED0-51A2-4279-BBBC-BE3A6B631326}" srcOrd="2" destOrd="0" presId="urn:microsoft.com/office/officeart/2005/8/layout/radial4"/>
    <dgm:cxn modelId="{BA7B8F28-9032-492E-8496-4F4596E970E5}" type="presParOf" srcId="{598E16FF-8695-4691-A7C7-130900A41755}" destId="{4C069F03-C968-40DA-9A84-9232FD415593}" srcOrd="3" destOrd="0" presId="urn:microsoft.com/office/officeart/2005/8/layout/radial4"/>
    <dgm:cxn modelId="{53015DF4-4656-4965-9938-EA3F0F95E853}" type="presParOf" srcId="{598E16FF-8695-4691-A7C7-130900A41755}" destId="{DAE0F078-0DDC-4B1C-94B4-9F79282DE815}" srcOrd="4" destOrd="0" presId="urn:microsoft.com/office/officeart/2005/8/layout/radial4"/>
    <dgm:cxn modelId="{ADB96EA6-23C9-4CE1-B9FD-4F866114E338}" type="presParOf" srcId="{598E16FF-8695-4691-A7C7-130900A41755}" destId="{8A991F14-86AE-4E00-8B04-D3C116BC530A}" srcOrd="5" destOrd="0" presId="urn:microsoft.com/office/officeart/2005/8/layout/radial4"/>
    <dgm:cxn modelId="{D08255B7-5687-4F86-B707-EBD930127D19}" type="presParOf" srcId="{598E16FF-8695-4691-A7C7-130900A41755}" destId="{36CE867F-C336-4328-99AA-246384436C6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2FC882-81ED-4F13-AF15-487F2AE1A756}" type="doc">
      <dgm:prSet loTypeId="urn:microsoft.com/office/officeart/2005/8/layout/orgChart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7F3734C-2ABE-48EF-8749-F7CB3D944B85}">
      <dgm:prSet phldrT="[Texte]"/>
      <dgm:spPr/>
      <dgm:t>
        <a:bodyPr/>
        <a:lstStyle/>
        <a:p>
          <a:r>
            <a:rPr lang="tr-TR" dirty="0" smtClean="0"/>
            <a:t>Vali</a:t>
          </a:r>
          <a:endParaRPr lang="fr-FR" dirty="0"/>
        </a:p>
      </dgm:t>
    </dgm:pt>
    <dgm:pt modelId="{8573F741-29D6-4DE8-8B06-7B5F55025CAB}" type="parTrans" cxnId="{5C992139-90BD-405E-A657-CAA9ABA330DC}">
      <dgm:prSet/>
      <dgm:spPr/>
      <dgm:t>
        <a:bodyPr/>
        <a:lstStyle/>
        <a:p>
          <a:endParaRPr lang="fr-FR"/>
        </a:p>
      </dgm:t>
    </dgm:pt>
    <dgm:pt modelId="{25E061E5-989C-4DB1-ABA1-D8B66C6DF1FB}" type="sibTrans" cxnId="{5C992139-90BD-405E-A657-CAA9ABA330DC}">
      <dgm:prSet/>
      <dgm:spPr/>
      <dgm:t>
        <a:bodyPr/>
        <a:lstStyle/>
        <a:p>
          <a:endParaRPr lang="fr-FR"/>
        </a:p>
      </dgm:t>
    </dgm:pt>
    <dgm:pt modelId="{23E77468-B032-4E6E-A5F0-1C24AA0CCAF3}">
      <dgm:prSet phldrT="[Texte]"/>
      <dgm:spPr/>
      <dgm:t>
        <a:bodyPr/>
        <a:lstStyle/>
        <a:p>
          <a:r>
            <a:rPr lang="fr-FR" dirty="0" smtClean="0"/>
            <a:t>Poli</a:t>
          </a:r>
          <a:r>
            <a:rPr lang="tr-TR" dirty="0" smtClean="0"/>
            <a:t>s</a:t>
          </a:r>
          <a:endParaRPr lang="fr-FR" dirty="0" smtClean="0"/>
        </a:p>
        <a:p>
          <a:r>
            <a:rPr lang="tr-TR" dirty="0" smtClean="0"/>
            <a:t>Kamu Güvenliği/Emniyet Müdürlüğü</a:t>
          </a:r>
          <a:endParaRPr lang="fr-FR" strike="sngStrike" dirty="0"/>
        </a:p>
      </dgm:t>
    </dgm:pt>
    <dgm:pt modelId="{52AE40FE-B6A9-4BDC-ADF5-7F11AE94F712}" type="parTrans" cxnId="{1A8D4741-331D-4CC6-AFC5-638EA40FE746}">
      <dgm:prSet/>
      <dgm:spPr/>
      <dgm:t>
        <a:bodyPr/>
        <a:lstStyle/>
        <a:p>
          <a:endParaRPr lang="fr-FR"/>
        </a:p>
      </dgm:t>
    </dgm:pt>
    <dgm:pt modelId="{EAA90144-F95B-4528-92B1-462C61D4748C}" type="sibTrans" cxnId="{1A8D4741-331D-4CC6-AFC5-638EA40FE746}">
      <dgm:prSet/>
      <dgm:spPr/>
      <dgm:t>
        <a:bodyPr/>
        <a:lstStyle/>
        <a:p>
          <a:endParaRPr lang="fr-FR"/>
        </a:p>
      </dgm:t>
    </dgm:pt>
    <dgm:pt modelId="{8355B7D8-1B56-4DC2-A24E-A09AE33A2649}">
      <dgm:prSet phldrT="[Texte]"/>
      <dgm:spPr/>
      <dgm:t>
        <a:bodyPr/>
        <a:lstStyle/>
        <a:p>
          <a:r>
            <a:rPr lang="tr-TR" dirty="0" smtClean="0"/>
            <a:t>Jandarma</a:t>
          </a:r>
          <a:endParaRPr lang="fr-FR" dirty="0" smtClean="0"/>
        </a:p>
        <a:p>
          <a:r>
            <a:rPr lang="fr-FR" dirty="0" smtClean="0"/>
            <a:t>« Groupement »</a:t>
          </a:r>
          <a:endParaRPr lang="fr-FR" dirty="0"/>
        </a:p>
      </dgm:t>
    </dgm:pt>
    <dgm:pt modelId="{76D3D815-2476-4146-A6C5-3F39DF1ED9A4}" type="parTrans" cxnId="{2F6A7B21-9C4D-4980-9A78-A9E1F54997B7}">
      <dgm:prSet/>
      <dgm:spPr/>
      <dgm:t>
        <a:bodyPr/>
        <a:lstStyle/>
        <a:p>
          <a:endParaRPr lang="fr-FR"/>
        </a:p>
      </dgm:t>
    </dgm:pt>
    <dgm:pt modelId="{FDDDF0D3-5D80-445B-A949-3FD750079654}" type="sibTrans" cxnId="{2F6A7B21-9C4D-4980-9A78-A9E1F54997B7}">
      <dgm:prSet/>
      <dgm:spPr/>
      <dgm:t>
        <a:bodyPr/>
        <a:lstStyle/>
        <a:p>
          <a:endParaRPr lang="fr-FR"/>
        </a:p>
      </dgm:t>
    </dgm:pt>
    <dgm:pt modelId="{D9A48C95-0E25-42BA-84F2-A6C5D8103337}" type="pres">
      <dgm:prSet presAssocID="{D12FC882-81ED-4F13-AF15-487F2AE1A7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9FD6493-6D77-467C-9BF7-4A2E98913563}" type="pres">
      <dgm:prSet presAssocID="{57F3734C-2ABE-48EF-8749-F7CB3D944B85}" presName="hierRoot1" presStyleCnt="0">
        <dgm:presLayoutVars>
          <dgm:hierBranch val="init"/>
        </dgm:presLayoutVars>
      </dgm:prSet>
      <dgm:spPr/>
    </dgm:pt>
    <dgm:pt modelId="{462CDEEA-864D-43BE-A1B2-E47F5AC02717}" type="pres">
      <dgm:prSet presAssocID="{57F3734C-2ABE-48EF-8749-F7CB3D944B85}" presName="rootComposite1" presStyleCnt="0"/>
      <dgm:spPr/>
    </dgm:pt>
    <dgm:pt modelId="{623B885C-EA5C-4700-B5FE-86D0915C8E0A}" type="pres">
      <dgm:prSet presAssocID="{57F3734C-2ABE-48EF-8749-F7CB3D944B85}" presName="rootText1" presStyleLbl="node0" presStyleIdx="0" presStyleCnt="1" custScaleX="1061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A667EB-B270-48F2-85C2-46E79D849538}" type="pres">
      <dgm:prSet presAssocID="{57F3734C-2ABE-48EF-8749-F7CB3D944B85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D040083-11E0-41ED-B16E-96E694139938}" type="pres">
      <dgm:prSet presAssocID="{57F3734C-2ABE-48EF-8749-F7CB3D944B85}" presName="hierChild2" presStyleCnt="0"/>
      <dgm:spPr/>
    </dgm:pt>
    <dgm:pt modelId="{3932F4CC-73E7-4D67-952F-9BCD8DCB93F8}" type="pres">
      <dgm:prSet presAssocID="{52AE40FE-B6A9-4BDC-ADF5-7F11AE94F712}" presName="Name37" presStyleLbl="parChTrans1D2" presStyleIdx="0" presStyleCnt="2"/>
      <dgm:spPr/>
      <dgm:t>
        <a:bodyPr/>
        <a:lstStyle/>
        <a:p>
          <a:endParaRPr lang="fr-FR"/>
        </a:p>
      </dgm:t>
    </dgm:pt>
    <dgm:pt modelId="{8004165C-BDED-4207-86E6-3D26631CBA96}" type="pres">
      <dgm:prSet presAssocID="{23E77468-B032-4E6E-A5F0-1C24AA0CCAF3}" presName="hierRoot2" presStyleCnt="0">
        <dgm:presLayoutVars>
          <dgm:hierBranch val="init"/>
        </dgm:presLayoutVars>
      </dgm:prSet>
      <dgm:spPr/>
    </dgm:pt>
    <dgm:pt modelId="{7BC0F363-61A7-4F67-958D-0F748D0BCDC5}" type="pres">
      <dgm:prSet presAssocID="{23E77468-B032-4E6E-A5F0-1C24AA0CCAF3}" presName="rootComposite" presStyleCnt="0"/>
      <dgm:spPr/>
    </dgm:pt>
    <dgm:pt modelId="{7BC5F942-79EB-4F41-BE84-842A8666E9B8}" type="pres">
      <dgm:prSet presAssocID="{23E77468-B032-4E6E-A5F0-1C24AA0CCAF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36F1C6-B22F-4E43-9330-43758A30A87B}" type="pres">
      <dgm:prSet presAssocID="{23E77468-B032-4E6E-A5F0-1C24AA0CCAF3}" presName="rootConnector" presStyleLbl="node2" presStyleIdx="0" presStyleCnt="2"/>
      <dgm:spPr/>
      <dgm:t>
        <a:bodyPr/>
        <a:lstStyle/>
        <a:p>
          <a:endParaRPr lang="fr-FR"/>
        </a:p>
      </dgm:t>
    </dgm:pt>
    <dgm:pt modelId="{CCC33D26-3365-4F7F-A77C-F061A966B97C}" type="pres">
      <dgm:prSet presAssocID="{23E77468-B032-4E6E-A5F0-1C24AA0CCAF3}" presName="hierChild4" presStyleCnt="0"/>
      <dgm:spPr/>
    </dgm:pt>
    <dgm:pt modelId="{5F2711EA-1431-4A2F-8512-6B3C4FCE64B5}" type="pres">
      <dgm:prSet presAssocID="{23E77468-B032-4E6E-A5F0-1C24AA0CCAF3}" presName="hierChild5" presStyleCnt="0"/>
      <dgm:spPr/>
    </dgm:pt>
    <dgm:pt modelId="{DB894E6E-F3EB-4438-9673-6D5B5BEF724A}" type="pres">
      <dgm:prSet presAssocID="{76D3D815-2476-4146-A6C5-3F39DF1ED9A4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1F8EA5D-8027-4442-854E-6CB436E2E39F}" type="pres">
      <dgm:prSet presAssocID="{8355B7D8-1B56-4DC2-A24E-A09AE33A2649}" presName="hierRoot2" presStyleCnt="0">
        <dgm:presLayoutVars>
          <dgm:hierBranch val="init"/>
        </dgm:presLayoutVars>
      </dgm:prSet>
      <dgm:spPr/>
    </dgm:pt>
    <dgm:pt modelId="{9101F296-65D8-44B3-B1A5-F804515875D3}" type="pres">
      <dgm:prSet presAssocID="{8355B7D8-1B56-4DC2-A24E-A09AE33A2649}" presName="rootComposite" presStyleCnt="0"/>
      <dgm:spPr/>
    </dgm:pt>
    <dgm:pt modelId="{024A8EBB-0431-4ADA-A2E0-7424A7A5F61D}" type="pres">
      <dgm:prSet presAssocID="{8355B7D8-1B56-4DC2-A24E-A09AE33A264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B5FE9F-B3CF-4BA5-858A-1261360217CF}" type="pres">
      <dgm:prSet presAssocID="{8355B7D8-1B56-4DC2-A24E-A09AE33A2649}" presName="rootConnector" presStyleLbl="node2" presStyleIdx="1" presStyleCnt="2"/>
      <dgm:spPr/>
      <dgm:t>
        <a:bodyPr/>
        <a:lstStyle/>
        <a:p>
          <a:endParaRPr lang="fr-FR"/>
        </a:p>
      </dgm:t>
    </dgm:pt>
    <dgm:pt modelId="{5ACB9D9D-53ED-484F-9237-30CB69CB67D4}" type="pres">
      <dgm:prSet presAssocID="{8355B7D8-1B56-4DC2-A24E-A09AE33A2649}" presName="hierChild4" presStyleCnt="0"/>
      <dgm:spPr/>
    </dgm:pt>
    <dgm:pt modelId="{DC32D013-FA8D-4099-9AD4-95AFBE099811}" type="pres">
      <dgm:prSet presAssocID="{8355B7D8-1B56-4DC2-A24E-A09AE33A2649}" presName="hierChild5" presStyleCnt="0"/>
      <dgm:spPr/>
    </dgm:pt>
    <dgm:pt modelId="{16689793-5FE4-4B8C-98A6-7240295D54B4}" type="pres">
      <dgm:prSet presAssocID="{57F3734C-2ABE-48EF-8749-F7CB3D944B85}" presName="hierChild3" presStyleCnt="0"/>
      <dgm:spPr/>
    </dgm:pt>
  </dgm:ptLst>
  <dgm:cxnLst>
    <dgm:cxn modelId="{509ABCBE-BEAE-42BF-A152-E07AA3AC25B2}" type="presOf" srcId="{57F3734C-2ABE-48EF-8749-F7CB3D944B85}" destId="{623B885C-EA5C-4700-B5FE-86D0915C8E0A}" srcOrd="0" destOrd="0" presId="urn:microsoft.com/office/officeart/2005/8/layout/orgChart1"/>
    <dgm:cxn modelId="{2F6A7B21-9C4D-4980-9A78-A9E1F54997B7}" srcId="{57F3734C-2ABE-48EF-8749-F7CB3D944B85}" destId="{8355B7D8-1B56-4DC2-A24E-A09AE33A2649}" srcOrd="1" destOrd="0" parTransId="{76D3D815-2476-4146-A6C5-3F39DF1ED9A4}" sibTransId="{FDDDF0D3-5D80-445B-A949-3FD750079654}"/>
    <dgm:cxn modelId="{9A4DA8C1-D4E5-4CEE-8987-B219AA27B2B2}" type="presOf" srcId="{76D3D815-2476-4146-A6C5-3F39DF1ED9A4}" destId="{DB894E6E-F3EB-4438-9673-6D5B5BEF724A}" srcOrd="0" destOrd="0" presId="urn:microsoft.com/office/officeart/2005/8/layout/orgChart1"/>
    <dgm:cxn modelId="{579DDAAA-5AFC-402A-BD28-A7D0610CCC9F}" type="presOf" srcId="{D12FC882-81ED-4F13-AF15-487F2AE1A756}" destId="{D9A48C95-0E25-42BA-84F2-A6C5D8103337}" srcOrd="0" destOrd="0" presId="urn:microsoft.com/office/officeart/2005/8/layout/orgChart1"/>
    <dgm:cxn modelId="{217714BD-3F6D-49A0-9278-5D5DF027F336}" type="presOf" srcId="{52AE40FE-B6A9-4BDC-ADF5-7F11AE94F712}" destId="{3932F4CC-73E7-4D67-952F-9BCD8DCB93F8}" srcOrd="0" destOrd="0" presId="urn:microsoft.com/office/officeart/2005/8/layout/orgChart1"/>
    <dgm:cxn modelId="{1A8D4741-331D-4CC6-AFC5-638EA40FE746}" srcId="{57F3734C-2ABE-48EF-8749-F7CB3D944B85}" destId="{23E77468-B032-4E6E-A5F0-1C24AA0CCAF3}" srcOrd="0" destOrd="0" parTransId="{52AE40FE-B6A9-4BDC-ADF5-7F11AE94F712}" sibTransId="{EAA90144-F95B-4528-92B1-462C61D4748C}"/>
    <dgm:cxn modelId="{36E6F1BC-0321-4DF2-A655-96A7C4F7CA83}" type="presOf" srcId="{8355B7D8-1B56-4DC2-A24E-A09AE33A2649}" destId="{024A8EBB-0431-4ADA-A2E0-7424A7A5F61D}" srcOrd="0" destOrd="0" presId="urn:microsoft.com/office/officeart/2005/8/layout/orgChart1"/>
    <dgm:cxn modelId="{1A70C2DD-835A-4A89-9F6B-F77EE8C6D1F5}" type="presOf" srcId="{57F3734C-2ABE-48EF-8749-F7CB3D944B85}" destId="{74A667EB-B270-48F2-85C2-46E79D849538}" srcOrd="1" destOrd="0" presId="urn:microsoft.com/office/officeart/2005/8/layout/orgChart1"/>
    <dgm:cxn modelId="{E9E9F77D-F5DD-4EF5-B7EE-4D8803CA5179}" type="presOf" srcId="{8355B7D8-1B56-4DC2-A24E-A09AE33A2649}" destId="{30B5FE9F-B3CF-4BA5-858A-1261360217CF}" srcOrd="1" destOrd="0" presId="urn:microsoft.com/office/officeart/2005/8/layout/orgChart1"/>
    <dgm:cxn modelId="{E5E3C061-5C85-4CF5-8D09-9C52C051C0E2}" type="presOf" srcId="{23E77468-B032-4E6E-A5F0-1C24AA0CCAF3}" destId="{7BC5F942-79EB-4F41-BE84-842A8666E9B8}" srcOrd="0" destOrd="0" presId="urn:microsoft.com/office/officeart/2005/8/layout/orgChart1"/>
    <dgm:cxn modelId="{5C992139-90BD-405E-A657-CAA9ABA330DC}" srcId="{D12FC882-81ED-4F13-AF15-487F2AE1A756}" destId="{57F3734C-2ABE-48EF-8749-F7CB3D944B85}" srcOrd="0" destOrd="0" parTransId="{8573F741-29D6-4DE8-8B06-7B5F55025CAB}" sibTransId="{25E061E5-989C-4DB1-ABA1-D8B66C6DF1FB}"/>
    <dgm:cxn modelId="{2A30F51E-EB24-43B3-8FBD-9DA33B2016AF}" type="presOf" srcId="{23E77468-B032-4E6E-A5F0-1C24AA0CCAF3}" destId="{0536F1C6-B22F-4E43-9330-43758A30A87B}" srcOrd="1" destOrd="0" presId="urn:microsoft.com/office/officeart/2005/8/layout/orgChart1"/>
    <dgm:cxn modelId="{5DFA9505-F518-4B46-BB1D-6A927AC2DC13}" type="presParOf" srcId="{D9A48C95-0E25-42BA-84F2-A6C5D8103337}" destId="{D9FD6493-6D77-467C-9BF7-4A2E98913563}" srcOrd="0" destOrd="0" presId="urn:microsoft.com/office/officeart/2005/8/layout/orgChart1"/>
    <dgm:cxn modelId="{43AEA971-871C-4E26-A70E-2FCF36A72FF7}" type="presParOf" srcId="{D9FD6493-6D77-467C-9BF7-4A2E98913563}" destId="{462CDEEA-864D-43BE-A1B2-E47F5AC02717}" srcOrd="0" destOrd="0" presId="urn:microsoft.com/office/officeart/2005/8/layout/orgChart1"/>
    <dgm:cxn modelId="{1632B599-D81D-4BCF-9E3A-175BF4C238BF}" type="presParOf" srcId="{462CDEEA-864D-43BE-A1B2-E47F5AC02717}" destId="{623B885C-EA5C-4700-B5FE-86D0915C8E0A}" srcOrd="0" destOrd="0" presId="urn:microsoft.com/office/officeart/2005/8/layout/orgChart1"/>
    <dgm:cxn modelId="{B3B47F2F-0C0A-4148-A93B-18D321ABE40B}" type="presParOf" srcId="{462CDEEA-864D-43BE-A1B2-E47F5AC02717}" destId="{74A667EB-B270-48F2-85C2-46E79D849538}" srcOrd="1" destOrd="0" presId="urn:microsoft.com/office/officeart/2005/8/layout/orgChart1"/>
    <dgm:cxn modelId="{D36D0F46-AB7A-4994-A790-C2EFCB17AF8B}" type="presParOf" srcId="{D9FD6493-6D77-467C-9BF7-4A2E98913563}" destId="{CD040083-11E0-41ED-B16E-96E694139938}" srcOrd="1" destOrd="0" presId="urn:microsoft.com/office/officeart/2005/8/layout/orgChart1"/>
    <dgm:cxn modelId="{6B4A466F-3E76-4252-BFAD-5A42A821D71E}" type="presParOf" srcId="{CD040083-11E0-41ED-B16E-96E694139938}" destId="{3932F4CC-73E7-4D67-952F-9BCD8DCB93F8}" srcOrd="0" destOrd="0" presId="urn:microsoft.com/office/officeart/2005/8/layout/orgChart1"/>
    <dgm:cxn modelId="{416CA8F9-2AC2-45A1-BC74-889318BCCB59}" type="presParOf" srcId="{CD040083-11E0-41ED-B16E-96E694139938}" destId="{8004165C-BDED-4207-86E6-3D26631CBA96}" srcOrd="1" destOrd="0" presId="urn:microsoft.com/office/officeart/2005/8/layout/orgChart1"/>
    <dgm:cxn modelId="{9C7D1289-2338-474E-92AA-F12D90F7129F}" type="presParOf" srcId="{8004165C-BDED-4207-86E6-3D26631CBA96}" destId="{7BC0F363-61A7-4F67-958D-0F748D0BCDC5}" srcOrd="0" destOrd="0" presId="urn:microsoft.com/office/officeart/2005/8/layout/orgChart1"/>
    <dgm:cxn modelId="{7B24EF67-9D4E-41A7-98B0-D59E13BA2EBA}" type="presParOf" srcId="{7BC0F363-61A7-4F67-958D-0F748D0BCDC5}" destId="{7BC5F942-79EB-4F41-BE84-842A8666E9B8}" srcOrd="0" destOrd="0" presId="urn:microsoft.com/office/officeart/2005/8/layout/orgChart1"/>
    <dgm:cxn modelId="{9DB9836C-96CE-478A-A3A5-3EDCC30294FA}" type="presParOf" srcId="{7BC0F363-61A7-4F67-958D-0F748D0BCDC5}" destId="{0536F1C6-B22F-4E43-9330-43758A30A87B}" srcOrd="1" destOrd="0" presId="urn:microsoft.com/office/officeart/2005/8/layout/orgChart1"/>
    <dgm:cxn modelId="{E2097BDD-862E-4562-A42A-BC58ABC67502}" type="presParOf" srcId="{8004165C-BDED-4207-86E6-3D26631CBA96}" destId="{CCC33D26-3365-4F7F-A77C-F061A966B97C}" srcOrd="1" destOrd="0" presId="urn:microsoft.com/office/officeart/2005/8/layout/orgChart1"/>
    <dgm:cxn modelId="{78A6F12C-A44B-4A75-B484-737807B88F0B}" type="presParOf" srcId="{8004165C-BDED-4207-86E6-3D26631CBA96}" destId="{5F2711EA-1431-4A2F-8512-6B3C4FCE64B5}" srcOrd="2" destOrd="0" presId="urn:microsoft.com/office/officeart/2005/8/layout/orgChart1"/>
    <dgm:cxn modelId="{22D46869-D73A-449A-A623-1B158376F124}" type="presParOf" srcId="{CD040083-11E0-41ED-B16E-96E694139938}" destId="{DB894E6E-F3EB-4438-9673-6D5B5BEF724A}" srcOrd="2" destOrd="0" presId="urn:microsoft.com/office/officeart/2005/8/layout/orgChart1"/>
    <dgm:cxn modelId="{88D348FA-2B2F-47FE-98FC-4B1350131C7A}" type="presParOf" srcId="{CD040083-11E0-41ED-B16E-96E694139938}" destId="{C1F8EA5D-8027-4442-854E-6CB436E2E39F}" srcOrd="3" destOrd="0" presId="urn:microsoft.com/office/officeart/2005/8/layout/orgChart1"/>
    <dgm:cxn modelId="{E771F99F-3315-42D5-BAB5-5D165AF1802B}" type="presParOf" srcId="{C1F8EA5D-8027-4442-854E-6CB436E2E39F}" destId="{9101F296-65D8-44B3-B1A5-F804515875D3}" srcOrd="0" destOrd="0" presId="urn:microsoft.com/office/officeart/2005/8/layout/orgChart1"/>
    <dgm:cxn modelId="{1FBA023C-4792-4E8F-B31C-F3269037CFAD}" type="presParOf" srcId="{9101F296-65D8-44B3-B1A5-F804515875D3}" destId="{024A8EBB-0431-4ADA-A2E0-7424A7A5F61D}" srcOrd="0" destOrd="0" presId="urn:microsoft.com/office/officeart/2005/8/layout/orgChart1"/>
    <dgm:cxn modelId="{1313D4DB-5929-4DCB-B580-9474095C2064}" type="presParOf" srcId="{9101F296-65D8-44B3-B1A5-F804515875D3}" destId="{30B5FE9F-B3CF-4BA5-858A-1261360217CF}" srcOrd="1" destOrd="0" presId="urn:microsoft.com/office/officeart/2005/8/layout/orgChart1"/>
    <dgm:cxn modelId="{8CED3478-4E9D-484E-BB66-317A5CB0CAC9}" type="presParOf" srcId="{C1F8EA5D-8027-4442-854E-6CB436E2E39F}" destId="{5ACB9D9D-53ED-484F-9237-30CB69CB67D4}" srcOrd="1" destOrd="0" presId="urn:microsoft.com/office/officeart/2005/8/layout/orgChart1"/>
    <dgm:cxn modelId="{6EA27017-15EB-4013-ADE7-48DAE9A88872}" type="presParOf" srcId="{C1F8EA5D-8027-4442-854E-6CB436E2E39F}" destId="{DC32D013-FA8D-4099-9AD4-95AFBE099811}" srcOrd="2" destOrd="0" presId="urn:microsoft.com/office/officeart/2005/8/layout/orgChart1"/>
    <dgm:cxn modelId="{B5EE059F-DE98-43D2-AA34-329BF9407527}" type="presParOf" srcId="{D9FD6493-6D77-467C-9BF7-4A2E98913563}" destId="{16689793-5FE4-4B8C-98A6-7240295D54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609EE-E023-447F-BDF5-727945C9A641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Bakanlık Stratejisi</a:t>
          </a:r>
          <a:endParaRPr lang="fr-FR" sz="2800" kern="1200" dirty="0"/>
        </a:p>
      </dsp:txBody>
      <dsp:txXfrm>
        <a:off x="3406692" y="2678558"/>
        <a:ext cx="1416214" cy="1416214"/>
      </dsp:txXfrm>
    </dsp:sp>
    <dsp:sp modelId="{FA8DD6A3-C3ED-4439-89E5-9AD945949734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C24ED0-51A2-4279-BBBC-BE3A6B631326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Bakanlık Personeli ve İç Güvenlik Kuvvetleri Müdürlükleri</a:t>
          </a:r>
          <a:endParaRPr lang="fr-FR" sz="1900" kern="1200" dirty="0"/>
        </a:p>
      </dsp:txBody>
      <dsp:txXfrm>
        <a:off x="1058389" y="1164973"/>
        <a:ext cx="1813525" cy="1432987"/>
      </dsp:txXfrm>
    </dsp:sp>
    <dsp:sp modelId="{4C069F03-C968-40DA-9A84-9232FD415593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0F078-0DDC-4B1C-94B4-9F79282DE815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Özel Çalışma Grupları ve Resmi Raporlar (Beyaz kitaplar)</a:t>
          </a:r>
          <a:endParaRPr lang="fr-FR" sz="1900" kern="1200" dirty="0"/>
        </a:p>
      </dsp:txBody>
      <dsp:txXfrm>
        <a:off x="3208037" y="45937"/>
        <a:ext cx="1813525" cy="1432987"/>
      </dsp:txXfrm>
    </dsp:sp>
    <dsp:sp modelId="{8A991F14-86AE-4E00-8B04-D3C116BC530A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CE867F-C336-4328-99AA-246384436C6D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Teftiş Kurulu</a:t>
          </a:r>
          <a:endParaRPr lang="fr-FR" sz="1900" kern="1200" dirty="0"/>
        </a:p>
      </dsp:txBody>
      <dsp:txXfrm>
        <a:off x="5357685" y="1164973"/>
        <a:ext cx="1813525" cy="1432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94E6E-F3EB-4438-9673-6D5B5BEF724A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2F4CC-73E7-4D67-952F-9BCD8DCB93F8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B885C-EA5C-4700-B5FE-86D0915C8E0A}">
      <dsp:nvSpPr>
        <dsp:cNvPr id="0" name=""/>
        <dsp:cNvSpPr/>
      </dsp:nvSpPr>
      <dsp:spPr>
        <a:xfrm>
          <a:off x="1584176" y="363990"/>
          <a:ext cx="2927646" cy="13785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Vali</a:t>
          </a:r>
          <a:endParaRPr lang="fr-FR" sz="2400" kern="1200" dirty="0"/>
        </a:p>
      </dsp:txBody>
      <dsp:txXfrm>
        <a:off x="1584176" y="363990"/>
        <a:ext cx="2927646" cy="1378520"/>
      </dsp:txXfrm>
    </dsp:sp>
    <dsp:sp modelId="{7BC5F942-79EB-4F41-BE84-842A8666E9B8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Poli</a:t>
          </a:r>
          <a:r>
            <a:rPr lang="tr-TR" sz="2400" kern="1200" dirty="0" smtClean="0"/>
            <a:t>s</a:t>
          </a:r>
          <a:endParaRPr lang="fr-F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Kamu Güvenliği/Emniyet Müdürlüğü</a:t>
          </a:r>
          <a:endParaRPr lang="fr-FR" sz="2400" strike="sngStrike" kern="1200" dirty="0"/>
        </a:p>
      </dsp:txBody>
      <dsp:txXfrm>
        <a:off x="1469" y="2321489"/>
        <a:ext cx="2757041" cy="1378520"/>
      </dsp:txXfrm>
    </dsp:sp>
    <dsp:sp modelId="{024A8EBB-0431-4ADA-A2E0-7424A7A5F61D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Jandarma</a:t>
          </a:r>
          <a:endParaRPr lang="fr-F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« Groupement »</a:t>
          </a:r>
          <a:endParaRPr lang="fr-FR" sz="2400" kern="1200" dirty="0"/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1136-7E48-4C91-9129-D6631C2F3810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A7339-C937-4E09-ADB6-DF81B951327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12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96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06864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2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53139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6244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32388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19488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04454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85852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81458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53059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4A7D-AF3F-4AE1-B00E-E802C85AB4AE}" type="datetimeFigureOut">
              <a:rPr lang="fr-FR" smtClean="0"/>
              <a:pPr/>
              <a:t>6/25/14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xmlns:p14="http://schemas.microsoft.com/office/powerpoint/2010/main"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4A7D-AF3F-4AE1-B00E-E802C85AB4AE}" type="datetimeFigureOut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6/25/14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E896F-8DEF-4AAA-AEB5-95F44725DC3B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15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xmlns:p14="http://schemas.microsoft.com/office/powerpoint/2010/main"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218884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İç Güvenlik Stratejileri</a:t>
            </a:r>
            <a:br>
              <a:rPr lang="tr-TR" dirty="0" smtClean="0"/>
            </a:br>
            <a:r>
              <a:rPr lang="tr-TR" dirty="0" smtClean="0"/>
              <a:t>Fransa Örneği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854696" cy="1752600"/>
          </a:xfrm>
        </p:spPr>
        <p:txBody>
          <a:bodyPr/>
          <a:lstStyle/>
          <a:p>
            <a:pPr algn="ctr"/>
            <a:r>
              <a:rPr lang="fr-FR" dirty="0" smtClean="0"/>
              <a:t>Mathieu </a:t>
            </a:r>
            <a:r>
              <a:rPr lang="fr-FR" dirty="0" err="1" smtClean="0"/>
              <a:t>Zagrodzki</a:t>
            </a:r>
            <a:endParaRPr lang="tr-TR" dirty="0"/>
          </a:p>
          <a:p>
            <a:pPr algn="ctr"/>
            <a:r>
              <a:rPr lang="fr-FR" dirty="0" smtClean="0"/>
              <a:t>UNDP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İçişleri Bakanlığı’nın Rolü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6858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02981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err="1"/>
              <a:t>İçişleri</a:t>
            </a:r>
            <a:r>
              <a:rPr lang="fr-FR" dirty="0"/>
              <a:t> </a:t>
            </a:r>
            <a:r>
              <a:rPr lang="fr-FR" dirty="0" err="1"/>
              <a:t>Bakanlığı’nın</a:t>
            </a:r>
            <a:r>
              <a:rPr lang="fr-FR" dirty="0"/>
              <a:t> </a:t>
            </a:r>
            <a:r>
              <a:rPr lang="fr-FR" dirty="0" err="1"/>
              <a:t>Rolü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Bakanlık</a:t>
            </a:r>
            <a:r>
              <a:rPr lang="en-US" dirty="0"/>
              <a:t> </a:t>
            </a:r>
            <a:r>
              <a:rPr lang="en-US" dirty="0" err="1"/>
              <a:t>Personeli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 smtClean="0"/>
              <a:t>Müdürlükleri</a:t>
            </a:r>
            <a:r>
              <a:rPr lang="en-US" dirty="0" smtClean="0"/>
              <a:t>: </a:t>
            </a:r>
            <a:r>
              <a:rPr lang="tr-TR" dirty="0" smtClean="0"/>
              <a:t>stratejik vizyon geliştirme, yeni girişimler, güvenlik politikalarının izlenmesi, eylem planlarının başlatılması</a:t>
            </a:r>
          </a:p>
          <a:p>
            <a:r>
              <a:rPr lang="tr-TR" dirty="0" smtClean="0"/>
              <a:t>Özel Çalışma Grupları ve </a:t>
            </a:r>
            <a:r>
              <a:rPr lang="en-US" dirty="0" smtClean="0"/>
              <a:t>«</a:t>
            </a:r>
            <a:r>
              <a:rPr lang="tr-TR" dirty="0" smtClean="0"/>
              <a:t>Beyaz Kitaplar</a:t>
            </a:r>
            <a:r>
              <a:rPr lang="en-US" dirty="0" smtClean="0"/>
              <a:t>» </a:t>
            </a:r>
            <a:r>
              <a:rPr lang="en-US" dirty="0"/>
              <a:t>(« </a:t>
            </a:r>
            <a:r>
              <a:rPr lang="en-US" dirty="0" err="1"/>
              <a:t>Livres</a:t>
            </a:r>
            <a:r>
              <a:rPr lang="en-US" dirty="0"/>
              <a:t> </a:t>
            </a:r>
            <a:r>
              <a:rPr lang="en-US" dirty="0" err="1"/>
              <a:t>Blancs</a:t>
            </a:r>
            <a:r>
              <a:rPr lang="en-US" dirty="0"/>
              <a:t> »)</a:t>
            </a:r>
            <a:r>
              <a:rPr lang="en-US" dirty="0" smtClean="0"/>
              <a:t>: </a:t>
            </a:r>
            <a:r>
              <a:rPr lang="tr-TR" dirty="0" smtClean="0"/>
              <a:t>İç Güvenlik Kuvvetleri ve dış uzmanlardan oluşan bir grubun hazırladığı, önerileri de içeren, raporlar </a:t>
            </a:r>
            <a:r>
              <a:rPr lang="en-US" dirty="0" smtClean="0"/>
              <a:t>(</a:t>
            </a:r>
            <a:r>
              <a:rPr lang="tr-TR" dirty="0" smtClean="0"/>
              <a:t>veritabanları</a:t>
            </a:r>
            <a:r>
              <a:rPr lang="en-US" dirty="0" smtClean="0"/>
              <a:t>, </a:t>
            </a:r>
            <a:r>
              <a:rPr lang="tr-TR" dirty="0" smtClean="0"/>
              <a:t>kamu güvenliği</a:t>
            </a:r>
            <a:r>
              <a:rPr lang="en-US" dirty="0" smtClean="0"/>
              <a:t>…) </a:t>
            </a:r>
            <a:endParaRPr lang="tr-TR" dirty="0" smtClean="0"/>
          </a:p>
          <a:p>
            <a:r>
              <a:rPr lang="tr-TR" dirty="0" smtClean="0"/>
              <a:t>İdari Teftiş</a:t>
            </a:r>
            <a:r>
              <a:rPr lang="en-US" dirty="0" smtClean="0"/>
              <a:t>, Po</a:t>
            </a:r>
            <a:r>
              <a:rPr lang="tr-TR" dirty="0" smtClean="0"/>
              <a:t>lis</a:t>
            </a:r>
            <a:r>
              <a:rPr lang="en-US" dirty="0" smtClean="0"/>
              <a:t> </a:t>
            </a:r>
            <a:r>
              <a:rPr lang="tr-TR" dirty="0" smtClean="0"/>
              <a:t>Teftişi</a:t>
            </a:r>
            <a:r>
              <a:rPr lang="en-US" dirty="0" smtClean="0"/>
              <a:t>, </a:t>
            </a:r>
            <a:r>
              <a:rPr lang="tr-TR" dirty="0" smtClean="0"/>
              <a:t>Jandarma Teftişi</a:t>
            </a:r>
            <a:r>
              <a:rPr lang="en-US" dirty="0" smtClean="0"/>
              <a:t>: </a:t>
            </a:r>
            <a:r>
              <a:rPr lang="tr-TR" dirty="0" smtClean="0"/>
              <a:t>İç Güvenlik Kuvvetleri’nin eylemlerinin ve güvenlik politikalarının değerlendirilmesi (video kameralar, suç istatistikleri...)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Diğer Kurumlar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Ulusal Suç ve Ceza Yanıtları Gözlemevi</a:t>
            </a:r>
            <a:r>
              <a:rPr lang="en-US" dirty="0" smtClean="0"/>
              <a:t>: </a:t>
            </a:r>
            <a:r>
              <a:rPr lang="tr-TR" dirty="0" smtClean="0"/>
              <a:t>suç trendleri ve suçların nedenleri ile ilgili yıllık ve özel raporlar</a:t>
            </a:r>
          </a:p>
          <a:p>
            <a:r>
              <a:rPr lang="tr-TR" dirty="0" smtClean="0"/>
              <a:t>Sayıştay </a:t>
            </a:r>
            <a:r>
              <a:rPr lang="en-US" dirty="0" smtClean="0"/>
              <a:t>(</a:t>
            </a:r>
            <a:r>
              <a:rPr lang="tr-TR" dirty="0" smtClean="0"/>
              <a:t>«</a:t>
            </a:r>
            <a:r>
              <a:rPr lang="en-US" dirty="0" err="1" smtClean="0"/>
              <a:t>Cour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 smtClean="0"/>
              <a:t>comptes</a:t>
            </a:r>
            <a:r>
              <a:rPr lang="tr-TR" dirty="0" smtClean="0"/>
              <a:t>»</a:t>
            </a:r>
            <a:r>
              <a:rPr lang="en-US" dirty="0" smtClean="0"/>
              <a:t>): </a:t>
            </a:r>
            <a:r>
              <a:rPr lang="tr-TR" dirty="0" smtClean="0"/>
              <a:t>kamu kaynaklarının kullanımı ile ilgili raporlama </a:t>
            </a:r>
            <a:r>
              <a:rPr lang="en-US" dirty="0" smtClean="0"/>
              <a:t>(</a:t>
            </a:r>
            <a:r>
              <a:rPr lang="tr-TR" dirty="0" smtClean="0"/>
              <a:t>örn. Soruşturma birimleri veya güvenlik güçleri yönetimi tarafından kullanılan nakit para</a:t>
            </a:r>
            <a:r>
              <a:rPr lang="en-US" dirty="0" smtClean="0"/>
              <a:t>)</a:t>
            </a:r>
          </a:p>
          <a:p>
            <a:r>
              <a:rPr lang="tr-TR" dirty="0" smtClean="0"/>
              <a:t>İnsan Hakları Kurulu</a:t>
            </a:r>
            <a:r>
              <a:rPr lang="en-US" dirty="0" smtClean="0"/>
              <a:t>(</a:t>
            </a:r>
            <a:r>
              <a:rPr lang="tr-TR" dirty="0" smtClean="0"/>
              <a:t>«</a:t>
            </a:r>
            <a:r>
              <a:rPr lang="en-US" dirty="0" err="1" smtClean="0">
                <a:solidFill>
                  <a:prstClr val="black"/>
                </a:solidFill>
              </a:rPr>
              <a:t>Défenseur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des </a:t>
            </a:r>
            <a:r>
              <a:rPr lang="en-US" dirty="0" smtClean="0">
                <a:solidFill>
                  <a:prstClr val="black"/>
                </a:solidFill>
              </a:rPr>
              <a:t>Droits</a:t>
            </a:r>
            <a:r>
              <a:rPr lang="tr-TR" dirty="0" smtClean="0">
                <a:solidFill>
                  <a:prstClr val="black"/>
                </a:solidFill>
              </a:rPr>
              <a:t>»</a:t>
            </a:r>
            <a:r>
              <a:rPr lang="en-US" dirty="0" smtClean="0"/>
              <a:t>): </a:t>
            </a:r>
            <a:r>
              <a:rPr lang="tr-TR" dirty="0" smtClean="0"/>
              <a:t>İç Güvenlik Kuvvetleri tarafından yapılan medeni hak ihlalleri ile ilgili raporlama (örn. Kimlik kontrolleri)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267342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İç Güvenlik Stratejilerinin Tanıtımı</a:t>
            </a: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297739"/>
              </p:ext>
            </p:extLst>
          </p:nvPr>
        </p:nvGraphicFramePr>
        <p:xfrm>
          <a:off x="884238" y="1828800"/>
          <a:ext cx="7477125" cy="456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3" imgW="7277100" imgH="4622800" progId="Word.Document.12">
                  <p:embed/>
                </p:oleObj>
              </mc:Choice>
              <mc:Fallback>
                <p:oleObj name="Document" r:id="rId3" imgW="7277100" imgH="4622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4238" y="1828800"/>
                        <a:ext cx="7477125" cy="456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575364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Ulusal Önleme Stratejisi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sz="2400" dirty="0" smtClean="0"/>
              <a:t>Birden çok Bakanlığın dahil olduğu Eylem Planı</a:t>
            </a:r>
            <a:endParaRPr lang="fr-FR" sz="2400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 Önleme için Bakanlıklararası Komite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Başbakan, İçişleri, Savunma, Adalet, Eğitim, Sağlık, Sosyal Politikalar, Ulaştırma, Denizaşırı Topraklar ve Gençlik  Bakanlarının yer aldığı bir </a:t>
            </a:r>
            <a:r>
              <a:rPr lang="tr-TR" dirty="0" smtClean="0"/>
              <a:t>komite </a:t>
            </a:r>
          </a:p>
          <a:p>
            <a:r>
              <a:rPr lang="tr-TR" dirty="0" smtClean="0"/>
              <a:t>Hükümetin önleme politikalarının yürütülmesi ve koordinasyonu, Önleme Fonu aracılığıyla kaynakların tahsis edilmesi </a:t>
            </a:r>
          </a:p>
          <a:p>
            <a:r>
              <a:rPr lang="tr-TR" dirty="0" smtClean="0"/>
              <a:t>Yöntemsel bir rehber ve eylemleri içeren üç yıllık Eylem Planı</a:t>
            </a:r>
            <a:endParaRPr lang="en-US" dirty="0" smtClean="0"/>
          </a:p>
          <a:p>
            <a:r>
              <a:rPr lang="tr-TR" dirty="0" smtClean="0"/>
              <a:t>Üç öncelik</a:t>
            </a:r>
            <a:r>
              <a:rPr lang="en-US" dirty="0" smtClean="0"/>
              <a:t>: </a:t>
            </a:r>
            <a:r>
              <a:rPr lang="tr-TR" dirty="0" smtClean="0"/>
              <a:t>Çocuk suçları</a:t>
            </a:r>
            <a:r>
              <a:rPr lang="en-US" dirty="0" smtClean="0"/>
              <a:t>, </a:t>
            </a:r>
            <a:r>
              <a:rPr lang="tr-TR" dirty="0" smtClean="0"/>
              <a:t>mağdur kişilere destek ve aile içi şiddetin önlenmesi</a:t>
            </a:r>
            <a:r>
              <a:rPr lang="en-US" dirty="0" smtClean="0"/>
              <a:t>, </a:t>
            </a:r>
            <a:r>
              <a:rPr lang="tr-TR" dirty="0" smtClean="0"/>
              <a:t>kamu huzurunun iyileştirilmesi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968248"/>
          </a:xfrm>
        </p:spPr>
        <p:txBody>
          <a:bodyPr/>
          <a:lstStyle/>
          <a:p>
            <a:pPr algn="ctr"/>
            <a:r>
              <a:rPr lang="tr-TR" sz="4800" dirty="0" smtClean="0"/>
              <a:t>Ulusal Hedeflerin Yerel Düzeyde  Uygulanması </a:t>
            </a:r>
            <a:br>
              <a:rPr lang="tr-TR" sz="4800" dirty="0" smtClean="0"/>
            </a:br>
            <a:endParaRPr lang="fr-FR" sz="4800" strike="sngStrike" dirty="0">
              <a:effectLst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30352" y="3140968"/>
            <a:ext cx="7772400" cy="1872208"/>
          </a:xfrm>
        </p:spPr>
        <p:txBody>
          <a:bodyPr/>
          <a:lstStyle/>
          <a:p>
            <a:pPr algn="ctr"/>
            <a:r>
              <a:rPr lang="tr-TR" dirty="0" smtClean="0"/>
              <a:t>Valilerin ve Yerel Güvenlik Konseyleri’nin Rolü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/>
              <a:t>Yerel Düzeyde İç Güvenlik Yapısı</a:t>
            </a:r>
            <a:endParaRPr lang="fr-FR" sz="40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526165641"/>
              </p:ext>
            </p:extLst>
          </p:nvPr>
        </p:nvGraphicFramePr>
        <p:xfrm>
          <a:off x="154766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Ulusal Stratejilerin Yerel Düzeyde Uygulanması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 </a:t>
            </a:r>
            <a:r>
              <a:rPr lang="fr-FR" dirty="0" smtClean="0"/>
              <a:t>(« Départemental ») </a:t>
            </a:r>
            <a:r>
              <a:rPr lang="tr-TR" dirty="0"/>
              <a:t>G</a:t>
            </a:r>
            <a:r>
              <a:rPr lang="tr-TR" dirty="0" smtClean="0"/>
              <a:t>üvenlik Hedefleri ve Vali’nin </a:t>
            </a:r>
            <a:r>
              <a:rPr lang="fr-FR" dirty="0"/>
              <a:t>(« Préfet »</a:t>
            </a:r>
            <a:r>
              <a:rPr lang="fr-FR" dirty="0" smtClean="0"/>
              <a:t>)</a:t>
            </a:r>
            <a:r>
              <a:rPr lang="tr-TR" dirty="0" smtClean="0"/>
              <a:t> Görevleri</a:t>
            </a:r>
            <a:r>
              <a:rPr lang="fr-FR" dirty="0" smtClean="0"/>
              <a:t> </a:t>
            </a:r>
            <a:endParaRPr lang="tr-TR" dirty="0" smtClean="0"/>
          </a:p>
          <a:p>
            <a:r>
              <a:rPr lang="tr-TR" dirty="0" smtClean="0"/>
              <a:t>Güvenlik Komitesi </a:t>
            </a:r>
            <a:r>
              <a:rPr lang="en-US" dirty="0" smtClean="0"/>
              <a:t>(</a:t>
            </a:r>
            <a:r>
              <a:rPr lang="tr-TR" dirty="0" smtClean="0"/>
              <a:t>Emniyet</a:t>
            </a:r>
            <a:r>
              <a:rPr lang="en-US" dirty="0" smtClean="0"/>
              <a:t>, </a:t>
            </a:r>
            <a:r>
              <a:rPr lang="tr-TR" dirty="0" smtClean="0"/>
              <a:t>Jandarma</a:t>
            </a:r>
            <a:r>
              <a:rPr lang="en-US" dirty="0" smtClean="0"/>
              <a:t>, </a:t>
            </a:r>
            <a:r>
              <a:rPr lang="tr-TR" dirty="0"/>
              <a:t>G</a:t>
            </a:r>
            <a:r>
              <a:rPr lang="tr-TR" dirty="0" smtClean="0"/>
              <a:t>ümrük</a:t>
            </a:r>
            <a:r>
              <a:rPr lang="en-US" dirty="0" smtClean="0"/>
              <a:t>, </a:t>
            </a:r>
            <a:r>
              <a:rPr lang="tr-TR" dirty="0" smtClean="0"/>
              <a:t>Vergi Hizmeti</a:t>
            </a:r>
            <a:r>
              <a:rPr lang="en-US" dirty="0" smtClean="0"/>
              <a:t>, </a:t>
            </a:r>
            <a:r>
              <a:rPr lang="tr-TR" dirty="0" smtClean="0"/>
              <a:t>Eğitimden sorumlu yetkililer</a:t>
            </a:r>
            <a:r>
              <a:rPr lang="en-US" dirty="0" smtClean="0"/>
              <a:t>): </a:t>
            </a:r>
            <a:r>
              <a:rPr lang="tr-TR" dirty="0"/>
              <a:t>İ</a:t>
            </a:r>
            <a:r>
              <a:rPr lang="tr-TR" dirty="0" smtClean="0"/>
              <a:t>ç </a:t>
            </a:r>
            <a:r>
              <a:rPr lang="tr-TR" dirty="0"/>
              <a:t>G</a:t>
            </a:r>
            <a:r>
              <a:rPr lang="tr-TR" dirty="0" smtClean="0"/>
              <a:t>üvenlik </a:t>
            </a:r>
            <a:r>
              <a:rPr lang="tr-TR" dirty="0"/>
              <a:t>Y</a:t>
            </a:r>
            <a:r>
              <a:rPr lang="tr-TR" dirty="0" smtClean="0"/>
              <a:t>erel </a:t>
            </a:r>
            <a:r>
              <a:rPr lang="tr-TR" dirty="0"/>
              <a:t>Y</a:t>
            </a:r>
            <a:r>
              <a:rPr lang="tr-TR" dirty="0" smtClean="0"/>
              <a:t>ürütme </a:t>
            </a:r>
            <a:r>
              <a:rPr lang="tr-TR" dirty="0"/>
              <a:t>K</a:t>
            </a:r>
            <a:r>
              <a:rPr lang="tr-TR" dirty="0" smtClean="0"/>
              <a:t>omitesi </a:t>
            </a:r>
          </a:p>
          <a:p>
            <a:r>
              <a:rPr lang="tr-TR" dirty="0" smtClean="0"/>
              <a:t>Yerel Güvenlik Konseyi</a:t>
            </a:r>
            <a:r>
              <a:rPr lang="en-US" dirty="0" smtClean="0"/>
              <a:t>(</a:t>
            </a:r>
            <a:r>
              <a:rPr lang="tr-TR" dirty="0" smtClean="0"/>
              <a:t>Vali</a:t>
            </a:r>
            <a:r>
              <a:rPr lang="en-US" dirty="0" smtClean="0"/>
              <a:t>, </a:t>
            </a:r>
            <a:r>
              <a:rPr lang="tr-TR" dirty="0" smtClean="0"/>
              <a:t>Savcı</a:t>
            </a:r>
            <a:r>
              <a:rPr lang="en-US" dirty="0" smtClean="0"/>
              <a:t>, </a:t>
            </a:r>
            <a:r>
              <a:rPr lang="tr-TR" dirty="0" smtClean="0"/>
              <a:t>Kent Konseyi</a:t>
            </a:r>
            <a:r>
              <a:rPr lang="en-US" dirty="0" smtClean="0"/>
              <a:t>, </a:t>
            </a:r>
            <a:r>
              <a:rPr lang="tr-TR" dirty="0" smtClean="0"/>
              <a:t>Polis ve Jandarma</a:t>
            </a:r>
            <a:r>
              <a:rPr lang="en-US" dirty="0" smtClean="0"/>
              <a:t>, </a:t>
            </a:r>
            <a:r>
              <a:rPr lang="tr-TR" dirty="0" smtClean="0"/>
              <a:t>Okullar</a:t>
            </a:r>
            <a:r>
              <a:rPr lang="en-US" dirty="0" smtClean="0"/>
              <a:t>, </a:t>
            </a:r>
            <a:r>
              <a:rPr lang="tr-TR" dirty="0" smtClean="0"/>
              <a:t>Hapishane</a:t>
            </a:r>
            <a:r>
              <a:rPr lang="en-US" dirty="0" smtClean="0"/>
              <a:t>,</a:t>
            </a:r>
            <a:r>
              <a:rPr lang="tr-TR" dirty="0" smtClean="0"/>
              <a:t> Toplu Konut</a:t>
            </a:r>
            <a:r>
              <a:rPr lang="en-US" dirty="0" smtClean="0"/>
              <a:t>, </a:t>
            </a:r>
            <a:r>
              <a:rPr lang="tr-TR" dirty="0" smtClean="0"/>
              <a:t>Ulaştırma</a:t>
            </a:r>
            <a:r>
              <a:rPr lang="en-US" dirty="0" smtClean="0"/>
              <a:t> </a:t>
            </a:r>
            <a:r>
              <a:rPr lang="tr-TR" dirty="0" smtClean="0"/>
              <a:t>ve STK’lar</a:t>
            </a:r>
            <a:r>
              <a:rPr lang="en-US" dirty="0" smtClean="0"/>
              <a:t>): </a:t>
            </a:r>
            <a:r>
              <a:rPr lang="tr-TR" dirty="0" smtClean="0"/>
              <a:t>Önleme Eylemleri </a:t>
            </a:r>
            <a:r>
              <a:rPr lang="tr-TR" dirty="0"/>
              <a:t>Y</a:t>
            </a:r>
            <a:r>
              <a:rPr lang="tr-TR" dirty="0" smtClean="0"/>
              <a:t>erel </a:t>
            </a:r>
            <a:r>
              <a:rPr lang="tr-TR" dirty="0"/>
              <a:t>Y</a:t>
            </a:r>
            <a:r>
              <a:rPr lang="tr-TR" dirty="0" smtClean="0"/>
              <a:t>ürütme Komitesi</a:t>
            </a:r>
            <a:endParaRPr lang="fr-FR" strike="sngStrike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 smtClean="0"/>
              <a:t>Özet</a:t>
            </a:r>
            <a:br>
              <a:rPr lang="tr-TR" sz="4800" dirty="0" smtClean="0"/>
            </a:br>
            <a:endParaRPr lang="fr-FR" sz="4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Güvenlik Stratejileri </a:t>
            </a:r>
            <a:r>
              <a:rPr lang="tr-TR" sz="2800" dirty="0"/>
              <a:t>N</a:t>
            </a:r>
            <a:r>
              <a:rPr lang="tr-TR" sz="2800" dirty="0" smtClean="0"/>
              <a:t>asıl </a:t>
            </a:r>
            <a:r>
              <a:rPr lang="tr-TR" sz="2800" dirty="0"/>
              <a:t>O</a:t>
            </a:r>
            <a:r>
              <a:rPr lang="tr-TR" sz="2800" dirty="0" smtClean="0"/>
              <a:t>luşturulur ve Uygulanır?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48412395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Giriş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30352" y="2996952"/>
            <a:ext cx="7772400" cy="1584176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/>
              <a:t>Güvenlik Stratejileri ve İç Güvenlik Kuvvetleri’nin Örgütlenmesi </a:t>
            </a:r>
          </a:p>
          <a:p>
            <a:pPr algn="ctr"/>
            <a:r>
              <a:rPr lang="tr-TR" sz="2800" dirty="0" smtClean="0"/>
              <a:t>Fransa Örneği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116648" y="3249808"/>
            <a:ext cx="1859057" cy="128645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prstClr val="white"/>
                </a:solidFill>
              </a:rPr>
              <a:t>İçişleri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dirty="0" err="1">
                <a:solidFill>
                  <a:prstClr val="white"/>
                </a:solidFill>
              </a:rPr>
              <a:t>Bakanlığı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7320" y="1039264"/>
            <a:ext cx="3312368" cy="22105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white"/>
                </a:solidFill>
              </a:rPr>
              <a:t>Kaynak tahsisi ve hedeflerin belirlenmesi </a:t>
            </a:r>
            <a:r>
              <a:rPr lang="fr-FR" dirty="0">
                <a:solidFill>
                  <a:prstClr val="white"/>
                </a:solidFill>
              </a:rPr>
              <a:t>(</a:t>
            </a:r>
            <a:r>
              <a:rPr lang="fr-FR" dirty="0" err="1">
                <a:solidFill>
                  <a:prstClr val="white"/>
                </a:solidFill>
              </a:rPr>
              <a:t>Parlament</a:t>
            </a:r>
            <a:r>
              <a:rPr lang="tr-TR" dirty="0">
                <a:solidFill>
                  <a:prstClr val="white"/>
                </a:solidFill>
              </a:rPr>
              <a:t>o</a:t>
            </a:r>
            <a:r>
              <a:rPr lang="fr-FR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5" name="Ellipse 4"/>
          <p:cNvSpPr/>
          <p:nvPr/>
        </p:nvSpPr>
        <p:spPr>
          <a:xfrm>
            <a:off x="3519060" y="404664"/>
            <a:ext cx="3578696" cy="242656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white"/>
                </a:solidFill>
              </a:rPr>
              <a:t>Sorunların belirlenmesi ve önerilerde bulunulması</a:t>
            </a:r>
            <a:endParaRPr lang="fr-FR" dirty="0">
              <a:solidFill>
                <a:prstClr val="white"/>
              </a:solidFill>
            </a:endParaRPr>
          </a:p>
          <a:p>
            <a:pPr lvl="0" algn="ctr"/>
            <a:r>
              <a:rPr lang="fr-FR" dirty="0">
                <a:solidFill>
                  <a:prstClr val="white"/>
                </a:solidFill>
              </a:rPr>
              <a:t>(</a:t>
            </a:r>
            <a:r>
              <a:rPr lang="tr-TR" dirty="0">
                <a:solidFill>
                  <a:prstClr val="white"/>
                </a:solidFill>
              </a:rPr>
              <a:t>Meclis komisyonları</a:t>
            </a:r>
            <a:r>
              <a:rPr lang="fr-FR" dirty="0">
                <a:solidFill>
                  <a:prstClr val="white"/>
                </a:solidFill>
              </a:rPr>
              <a:t>, </a:t>
            </a:r>
            <a:r>
              <a:rPr lang="tr-TR" dirty="0">
                <a:solidFill>
                  <a:prstClr val="white"/>
                </a:solidFill>
              </a:rPr>
              <a:t>Beyaz kitaplar</a:t>
            </a:r>
            <a:r>
              <a:rPr lang="fr-FR" dirty="0">
                <a:solidFill>
                  <a:prstClr val="white"/>
                </a:solidFill>
              </a:rPr>
              <a:t>, </a:t>
            </a:r>
            <a:r>
              <a:rPr lang="tr-TR" dirty="0">
                <a:solidFill>
                  <a:prstClr val="white"/>
                </a:solidFill>
              </a:rPr>
              <a:t>Teftiş Kurulları</a:t>
            </a:r>
            <a:r>
              <a:rPr lang="fr-FR" dirty="0">
                <a:solidFill>
                  <a:prstClr val="white"/>
                </a:solidFill>
              </a:rPr>
              <a:t>…)</a:t>
            </a:r>
          </a:p>
        </p:txBody>
      </p:sp>
      <p:sp>
        <p:nvSpPr>
          <p:cNvPr id="6" name="Flèche droite 5"/>
          <p:cNvSpPr/>
          <p:nvPr/>
        </p:nvSpPr>
        <p:spPr>
          <a:xfrm rot="2817815">
            <a:off x="2947544" y="2884890"/>
            <a:ext cx="5828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 rot="6707377">
            <a:off x="4355952" y="2838360"/>
            <a:ext cx="5210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>
            <a:endCxn id="10" idx="0"/>
          </p:cNvCxnSpPr>
          <p:nvPr/>
        </p:nvCxnSpPr>
        <p:spPr>
          <a:xfrm flipH="1">
            <a:off x="4407050" y="4536258"/>
            <a:ext cx="1615" cy="188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3782406" y="4725144"/>
            <a:ext cx="1249288" cy="9144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prstClr val="white"/>
                </a:solidFill>
              </a:rPr>
              <a:t>Vali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>
            <a:stCxn id="10" idx="3"/>
          </p:cNvCxnSpPr>
          <p:nvPr/>
        </p:nvCxnSpPr>
        <p:spPr>
          <a:xfrm flipH="1">
            <a:off x="2998338" y="5505633"/>
            <a:ext cx="967022" cy="493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1405282" y="5731648"/>
            <a:ext cx="2016224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prstClr val="white"/>
                </a:solidFill>
              </a:rPr>
              <a:t>İç Güvenlik Kuvvetleri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083800" y="5752608"/>
            <a:ext cx="2342894" cy="101076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prstClr val="white"/>
                </a:solidFill>
              </a:rPr>
              <a:t>Yerel Güvenlik Konseyleri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497211" y="3645024"/>
            <a:ext cx="3107237" cy="18606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white"/>
                </a:solidFill>
              </a:rPr>
              <a:t>Ulusal Önleme Stratejisi</a:t>
            </a:r>
            <a:endParaRPr lang="fr-FR" sz="1600" dirty="0">
              <a:solidFill>
                <a:prstClr val="white"/>
              </a:solidFill>
            </a:endParaRPr>
          </a:p>
          <a:p>
            <a:pPr algn="ctr"/>
            <a:r>
              <a:rPr lang="tr-TR" sz="1600" dirty="0" smtClean="0">
                <a:solidFill>
                  <a:prstClr val="white"/>
                </a:solidFill>
              </a:rPr>
              <a:t>Bakanlıklararası Suç Önleme Fonu</a:t>
            </a:r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30" name="Flèche droite 29"/>
          <p:cNvSpPr/>
          <p:nvPr/>
        </p:nvSpPr>
        <p:spPr>
          <a:xfrm rot="1142704">
            <a:off x="5009340" y="3964777"/>
            <a:ext cx="5210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7102909" y="1840756"/>
            <a:ext cx="1859057" cy="128645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prstClr val="white"/>
                </a:solidFill>
              </a:rPr>
              <a:t>Diğer Bakanlıklar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2" name="Flèche droite 31"/>
          <p:cNvSpPr/>
          <p:nvPr/>
        </p:nvSpPr>
        <p:spPr>
          <a:xfrm rot="6707377">
            <a:off x="7220201" y="3132544"/>
            <a:ext cx="5210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28" name="Connecteur droit avec flèche 27"/>
          <p:cNvCxnSpPr>
            <a:stCxn id="20" idx="4"/>
          </p:cNvCxnSpPr>
          <p:nvPr/>
        </p:nvCxnSpPr>
        <p:spPr>
          <a:xfrm>
            <a:off x="7050830" y="5505633"/>
            <a:ext cx="108177" cy="295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èche droite 41"/>
          <p:cNvSpPr/>
          <p:nvPr/>
        </p:nvSpPr>
        <p:spPr>
          <a:xfrm rot="1619531">
            <a:off x="5018772" y="5445436"/>
            <a:ext cx="1228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3" name="Flèche droite 42"/>
          <p:cNvSpPr/>
          <p:nvPr/>
        </p:nvSpPr>
        <p:spPr>
          <a:xfrm>
            <a:off x="3614962" y="6045254"/>
            <a:ext cx="21811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68179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/>
              <a:t>Güvenlik Stratejisi Nasıl </a:t>
            </a:r>
            <a:r>
              <a:rPr lang="tr-TR" sz="4400" dirty="0"/>
              <a:t>A</a:t>
            </a:r>
            <a:r>
              <a:rPr lang="tr-TR" sz="4400" dirty="0" smtClean="0"/>
              <a:t>naliz </a:t>
            </a:r>
            <a:r>
              <a:rPr lang="tr-TR" sz="4400" dirty="0"/>
              <a:t>E</a:t>
            </a:r>
            <a:r>
              <a:rPr lang="tr-TR" sz="4400" dirty="0" smtClean="0"/>
              <a:t>dilir</a:t>
            </a:r>
            <a:r>
              <a:rPr lang="fr-FR" sz="4400" dirty="0" smtClean="0"/>
              <a:t>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tr-TR" dirty="0" smtClean="0"/>
              <a:t>Hedeflerin belirlenmesi</a:t>
            </a:r>
            <a:r>
              <a:rPr lang="en-US" dirty="0" smtClean="0"/>
              <a:t>(</a:t>
            </a:r>
            <a:r>
              <a:rPr lang="tr-TR" dirty="0" smtClean="0"/>
              <a:t>suç azaltımı</a:t>
            </a:r>
            <a:r>
              <a:rPr lang="en-US" dirty="0" smtClean="0"/>
              <a:t>, </a:t>
            </a:r>
            <a:r>
              <a:rPr lang="tr-TR" dirty="0" smtClean="0"/>
              <a:t>maliyet etkinliği</a:t>
            </a:r>
            <a:r>
              <a:rPr lang="en-US" dirty="0" smtClean="0"/>
              <a:t>, </a:t>
            </a:r>
            <a:r>
              <a:rPr lang="tr-TR" dirty="0" smtClean="0"/>
              <a:t>vatandaş memnuniyeti</a:t>
            </a:r>
            <a:r>
              <a:rPr lang="en-US" dirty="0" smtClean="0"/>
              <a:t>…)</a:t>
            </a:r>
          </a:p>
          <a:p>
            <a:r>
              <a:rPr lang="tr-TR" dirty="0" smtClean="0"/>
              <a:t>Süreçlerin belirlenmesi </a:t>
            </a:r>
            <a:r>
              <a:rPr lang="en-US" dirty="0" smtClean="0"/>
              <a:t>(</a:t>
            </a:r>
            <a:r>
              <a:rPr lang="tr-TR" dirty="0" smtClean="0"/>
              <a:t>yasal çerçeve</a:t>
            </a:r>
            <a:r>
              <a:rPr lang="en-US" dirty="0" smtClean="0"/>
              <a:t>, </a:t>
            </a:r>
            <a:r>
              <a:rPr lang="tr-TR" dirty="0" smtClean="0"/>
              <a:t>izleme araçları</a:t>
            </a:r>
            <a:r>
              <a:rPr lang="en-US" dirty="0" smtClean="0"/>
              <a:t>, </a:t>
            </a:r>
            <a:r>
              <a:rPr lang="tr-TR" dirty="0" smtClean="0"/>
              <a:t>göstergeler</a:t>
            </a:r>
            <a:r>
              <a:rPr lang="en-US" dirty="0" smtClean="0"/>
              <a:t>…)</a:t>
            </a:r>
          </a:p>
          <a:p>
            <a:r>
              <a:rPr lang="tr-TR" dirty="0" smtClean="0"/>
              <a:t>Aktörlerin belirlenmesi </a:t>
            </a:r>
            <a:r>
              <a:rPr lang="en-US" dirty="0" smtClean="0"/>
              <a:t>(</a:t>
            </a:r>
            <a:r>
              <a:rPr lang="tr-TR" dirty="0" smtClean="0"/>
              <a:t>İç Güvenlik Kuvvetleri</a:t>
            </a:r>
            <a:r>
              <a:rPr lang="en-US" dirty="0" smtClean="0"/>
              <a:t>, </a:t>
            </a:r>
            <a:r>
              <a:rPr lang="tr-TR" dirty="0" smtClean="0"/>
              <a:t>Hükümet</a:t>
            </a:r>
            <a:r>
              <a:rPr lang="en-US" dirty="0" smtClean="0"/>
              <a:t>, </a:t>
            </a:r>
            <a:r>
              <a:rPr lang="tr-TR" dirty="0" smtClean="0"/>
              <a:t>Parlamento</a:t>
            </a:r>
            <a:r>
              <a:rPr lang="en-US" dirty="0" smtClean="0"/>
              <a:t>, </a:t>
            </a:r>
            <a:r>
              <a:rPr lang="tr-TR" dirty="0" smtClean="0"/>
              <a:t>Komisyonlar</a:t>
            </a:r>
            <a:r>
              <a:rPr lang="en-US" dirty="0" smtClean="0"/>
              <a:t>…)</a:t>
            </a:r>
          </a:p>
          <a:p>
            <a:r>
              <a:rPr lang="tr-TR" dirty="0" smtClean="0"/>
              <a:t>Kaynakların belirlenmesi </a:t>
            </a:r>
            <a:r>
              <a:rPr lang="en-US" dirty="0" smtClean="0"/>
              <a:t>(</a:t>
            </a:r>
            <a:r>
              <a:rPr lang="tr-TR" dirty="0" smtClean="0"/>
              <a:t>personel</a:t>
            </a:r>
            <a:r>
              <a:rPr lang="en-US" dirty="0" smtClean="0"/>
              <a:t>…)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/>
              <a:t>İç Güvenlik Kuvvetleri’nin Fransa’daki Organizasyonu</a:t>
            </a:r>
            <a:endParaRPr lang="en-US" sz="48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8219256" cy="403244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Merkezi sistem</a:t>
            </a:r>
            <a:endParaRPr lang="fr-FR" sz="2800" dirty="0" smtClean="0"/>
          </a:p>
          <a:p>
            <a:r>
              <a:rPr lang="tr-TR" sz="2800" dirty="0" smtClean="0"/>
              <a:t>İçişleri Bakanlığı’nın kritik rolü </a:t>
            </a:r>
          </a:p>
          <a:p>
            <a:r>
              <a:rPr lang="tr-TR" sz="2800" dirty="0" smtClean="0"/>
              <a:t>Polis</a:t>
            </a:r>
            <a:r>
              <a:rPr lang="fr-FR" sz="2800" dirty="0" smtClean="0"/>
              <a:t>: </a:t>
            </a:r>
            <a:r>
              <a:rPr lang="tr-TR" sz="2800" dirty="0" smtClean="0"/>
              <a:t>kentsel alanlar</a:t>
            </a:r>
            <a:r>
              <a:rPr lang="fr-FR" sz="2800" dirty="0" smtClean="0"/>
              <a:t>, 120 000 </a:t>
            </a:r>
            <a:r>
              <a:rPr lang="tr-TR" sz="2800" dirty="0" smtClean="0"/>
              <a:t>yeminli memur</a:t>
            </a:r>
            <a:endParaRPr lang="fr-FR" sz="2800" dirty="0" smtClean="0"/>
          </a:p>
          <a:p>
            <a:r>
              <a:rPr lang="tr-TR" sz="2800" dirty="0" smtClean="0"/>
              <a:t>Jandarma</a:t>
            </a:r>
            <a:r>
              <a:rPr lang="fr-FR" sz="2800" dirty="0" smtClean="0"/>
              <a:t>: </a:t>
            </a:r>
            <a:r>
              <a:rPr lang="tr-TR" sz="2800" dirty="0" smtClean="0"/>
              <a:t>kırsal alanlar</a:t>
            </a:r>
            <a:r>
              <a:rPr lang="fr-FR" sz="2800" dirty="0" smtClean="0"/>
              <a:t>, 100 000 </a:t>
            </a:r>
            <a:r>
              <a:rPr lang="tr-TR" sz="2800" dirty="0" smtClean="0"/>
              <a:t>yeminli memur</a:t>
            </a:r>
            <a:endParaRPr lang="fr-FR" sz="2800" dirty="0" smtClean="0"/>
          </a:p>
          <a:p>
            <a:r>
              <a:rPr lang="tr-TR" sz="2800" dirty="0" smtClean="0"/>
              <a:t>Belediye’ye bağlı polis kuvvetleri</a:t>
            </a:r>
            <a:r>
              <a:rPr lang="fr-FR" sz="2800" dirty="0" smtClean="0"/>
              <a:t>: </a:t>
            </a:r>
            <a:r>
              <a:rPr lang="tr-TR" sz="2800" dirty="0" smtClean="0"/>
              <a:t>sınırlı yetki </a:t>
            </a:r>
            <a:r>
              <a:rPr lang="fr-FR" sz="2800" dirty="0" smtClean="0"/>
              <a:t>(</a:t>
            </a:r>
            <a:r>
              <a:rPr lang="tr-TR" sz="2800" dirty="0" smtClean="0"/>
              <a:t>trafik, park, küçük suçlar</a:t>
            </a:r>
            <a:r>
              <a:rPr lang="fr-FR" sz="2800" dirty="0" smtClean="0"/>
              <a:t>) </a:t>
            </a:r>
            <a:r>
              <a:rPr lang="tr-TR" sz="2800" dirty="0" smtClean="0"/>
              <a:t>personel sayısı </a:t>
            </a:r>
            <a:r>
              <a:rPr lang="fr-FR" sz="2800" dirty="0" smtClean="0"/>
              <a:t>(</a:t>
            </a:r>
            <a:r>
              <a:rPr lang="tr-TR" sz="2800" dirty="0" smtClean="0"/>
              <a:t>ülke çapında </a:t>
            </a:r>
            <a:r>
              <a:rPr lang="fr-FR" sz="2800" dirty="0" smtClean="0"/>
              <a:t>18 000)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698464"/>
          </a:xfrm>
        </p:spPr>
        <p:txBody>
          <a:bodyPr/>
          <a:lstStyle/>
          <a:p>
            <a:pPr algn="ctr"/>
            <a:r>
              <a:rPr lang="tr-TR" sz="4800" dirty="0" smtClean="0"/>
              <a:t>Ulusal Düzeyde </a:t>
            </a:r>
            <a:r>
              <a:rPr lang="tr-TR" sz="4800" dirty="0"/>
              <a:t>G</a:t>
            </a:r>
            <a:r>
              <a:rPr lang="tr-TR" sz="4800" dirty="0" smtClean="0"/>
              <a:t>üvenlik Stratejilerinin Temel Esasları</a:t>
            </a:r>
            <a:endParaRPr lang="fr-FR" sz="4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30352" y="2996952"/>
            <a:ext cx="7772400" cy="1217424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Ana Aktörler ve Rolleri</a:t>
            </a:r>
            <a:endParaRPr lang="fr-FR" sz="3200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Parlamenter Mekanizma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en-US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563888" y="2060848"/>
            <a:ext cx="216024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Parlamento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tr-TR" dirty="0" smtClean="0"/>
              <a:t>Meclis ve Senato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736054" y="4205097"/>
            <a:ext cx="2160240" cy="20162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Uzmanlaşmış Komisyonlar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tr-TR" dirty="0" smtClean="0"/>
              <a:t>Hukuk Komisyonu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382144" y="4220455"/>
            <a:ext cx="2160240" cy="201622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Bütçe Prosedürü</a:t>
            </a:r>
            <a:endParaRPr lang="fr-FR" dirty="0" smtClean="0"/>
          </a:p>
          <a:p>
            <a:pPr algn="ctr"/>
            <a:r>
              <a:rPr lang="fr-FR" dirty="0" smtClean="0"/>
              <a:t>(</a:t>
            </a:r>
            <a:r>
              <a:rPr lang="tr-TR" dirty="0" smtClean="0"/>
              <a:t>Bütçe Komisyonu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 rot="1893770">
            <a:off x="3158377" y="3479327"/>
            <a:ext cx="484632" cy="905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9361198">
            <a:off x="5732841" y="3459888"/>
            <a:ext cx="484632" cy="905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algn="ctr"/>
            <a:r>
              <a:rPr lang="tr-TR" dirty="0" smtClean="0"/>
              <a:t>Bütçe Prosedürü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« </a:t>
            </a:r>
            <a:r>
              <a:rPr lang="en-US" dirty="0" err="1" smtClean="0"/>
              <a:t>Loi</a:t>
            </a:r>
            <a:r>
              <a:rPr lang="en-US" dirty="0" smtClean="0"/>
              <a:t> </a:t>
            </a:r>
            <a:r>
              <a:rPr lang="en-US" dirty="0" err="1" smtClean="0"/>
              <a:t>Organique</a:t>
            </a:r>
            <a:r>
              <a:rPr lang="en-US" dirty="0" smtClean="0"/>
              <a:t> Relative aux Lois de Finance »</a:t>
            </a:r>
          </a:p>
          <a:p>
            <a:r>
              <a:rPr lang="tr-TR" dirty="0" smtClean="0"/>
              <a:t>Bütçede preformans bazlı reform</a:t>
            </a:r>
          </a:p>
          <a:p>
            <a:r>
              <a:rPr lang="tr-TR" dirty="0" smtClean="0"/>
              <a:t>Güvenlik Programının alt-programları(veya program): Polis ve Jandarma </a:t>
            </a:r>
          </a:p>
          <a:p>
            <a:r>
              <a:rPr lang="en-US" dirty="0" err="1" smtClean="0"/>
              <a:t>Strate</a:t>
            </a:r>
            <a:r>
              <a:rPr lang="tr-TR" dirty="0" smtClean="0"/>
              <a:t>ji</a:t>
            </a:r>
            <a:r>
              <a:rPr lang="en-US" dirty="0" smtClean="0"/>
              <a:t>, </a:t>
            </a:r>
            <a:r>
              <a:rPr lang="tr-TR" dirty="0" smtClean="0"/>
              <a:t>hedefler ve performans göstergeleri </a:t>
            </a:r>
            <a:r>
              <a:rPr lang="en-US" dirty="0" smtClean="0"/>
              <a:t>(</a:t>
            </a:r>
            <a:r>
              <a:rPr lang="tr-TR" dirty="0" smtClean="0"/>
              <a:t>Yıllık Performans Projesi</a:t>
            </a:r>
            <a:r>
              <a:rPr lang="en-US" dirty="0" smtClean="0"/>
              <a:t>)</a:t>
            </a:r>
          </a:p>
          <a:p>
            <a:r>
              <a:rPr lang="tr-TR" dirty="0" smtClean="0"/>
              <a:t>Polis </a:t>
            </a:r>
            <a:r>
              <a:rPr lang="tr-TR" dirty="0"/>
              <a:t>ve </a:t>
            </a:r>
            <a:r>
              <a:rPr lang="tr-TR" dirty="0" smtClean="0"/>
              <a:t>Jandarmanın uygulamaları ile ilgili Senato ve Meclis’in bütçe komisyonlarının oturum düzenlemesi ve değerlendirme raporu hazırlaması </a:t>
            </a:r>
          </a:p>
          <a:p>
            <a:r>
              <a:rPr lang="tr-TR" dirty="0" smtClean="0"/>
              <a:t>2014 bütçesinde</a:t>
            </a:r>
            <a:r>
              <a:rPr lang="en-US" dirty="0" smtClean="0"/>
              <a:t> </a:t>
            </a:r>
            <a:r>
              <a:rPr lang="tr-TR" dirty="0" smtClean="0"/>
              <a:t>Polis Teşkilatı’nın 5 hedefi </a:t>
            </a:r>
            <a:r>
              <a:rPr lang="en-US" dirty="0" smtClean="0"/>
              <a:t>, </a:t>
            </a:r>
            <a:r>
              <a:rPr lang="tr-TR" dirty="0" smtClean="0"/>
              <a:t>Jandarma Teşkilatı’nın 7 hedefi bulunmakta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4389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Parl</a:t>
            </a:r>
            <a:r>
              <a:rPr lang="tr-TR" dirty="0" err="1" smtClean="0"/>
              <a:t>amenter</a:t>
            </a:r>
            <a:r>
              <a:rPr lang="tr-TR" dirty="0" smtClean="0"/>
              <a:t> Mekanizma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842124"/>
              </p:ext>
            </p:extLst>
          </p:nvPr>
        </p:nvGraphicFramePr>
        <p:xfrm>
          <a:off x="467544" y="2276872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Polis Teşkilatı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Jandarma Teşkilatı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Suçun tarafsız (objektif) değerlendirilmesi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Suçun tarafsız (objektif)  değerlendirilmesi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Suçla mücadelenin iyileştirilmesi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Suçla mücadelenin iyileştirilmesi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Mobil birimlerin kullanımının iyileştirilmesi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Mobil birimlerin kullanımının iyileştirilmesi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Yol güvenliğinin artırılması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Yol güvenliğinin artırılması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Kaynakların etkili kullanımının sağlanması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Kaynakların etkili kullanımının sağlanması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Ülke güvenliği için askeri operasyonlar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Ülke</a:t>
                      </a:r>
                      <a:r>
                        <a:rPr lang="tr-TR" baseline="0" noProof="0" dirty="0" smtClean="0"/>
                        <a:t> dışı operasyonların iyileştirilmesi</a:t>
                      </a:r>
                      <a:endParaRPr lang="en-US" strike="sngStrike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46645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Parlamento Komisyonları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Uzmanlaşmış Sürekli Komisyonlar </a:t>
            </a:r>
            <a:r>
              <a:rPr lang="fr-FR" dirty="0" smtClean="0"/>
              <a:t>(</a:t>
            </a:r>
            <a:r>
              <a:rPr lang="tr-TR" dirty="0" smtClean="0"/>
              <a:t>Meclis ve Senato</a:t>
            </a:r>
            <a:r>
              <a:rPr lang="fr-FR" dirty="0" smtClean="0"/>
              <a:t>): « Commissions des Lois » (« </a:t>
            </a:r>
            <a:r>
              <a:rPr lang="tr-TR" dirty="0" smtClean="0"/>
              <a:t>Hukuk Komisyonları</a:t>
            </a:r>
            <a:r>
              <a:rPr lang="fr-FR" dirty="0" smtClean="0"/>
              <a:t> »)</a:t>
            </a:r>
          </a:p>
          <a:p>
            <a:r>
              <a:rPr lang="tr-TR" dirty="0" smtClean="0"/>
              <a:t>Herhangi bir konuda daha çok bilgi gerektiğinde Hukuk Komisyonları İstihbarat Grupları atayabilir </a:t>
            </a:r>
            <a:endParaRPr lang="fr-FR" dirty="0" smtClean="0"/>
          </a:p>
          <a:p>
            <a:r>
              <a:rPr lang="tr-TR" dirty="0" smtClean="0"/>
              <a:t>Kamuya </a:t>
            </a:r>
            <a:r>
              <a:rPr lang="tr-TR" dirty="0"/>
              <a:t>a</a:t>
            </a:r>
            <a:r>
              <a:rPr lang="tr-TR" dirty="0" smtClean="0"/>
              <a:t>çık oturumlar ve raporlama</a:t>
            </a:r>
            <a:endParaRPr lang="fr-FR" dirty="0" smtClean="0"/>
          </a:p>
          <a:p>
            <a:r>
              <a:rPr lang="tr-TR" dirty="0" smtClean="0"/>
              <a:t>Örnekler</a:t>
            </a:r>
            <a:r>
              <a:rPr lang="fr-FR" dirty="0" smtClean="0"/>
              <a:t>: </a:t>
            </a:r>
            <a:r>
              <a:rPr lang="tr-TR" dirty="0" smtClean="0"/>
              <a:t>suç istatistikleri ve suç </a:t>
            </a:r>
            <a:r>
              <a:rPr lang="tr-TR" dirty="0" err="1" smtClean="0"/>
              <a:t>azaltımı</a:t>
            </a:r>
            <a:endParaRPr lang="fr-FR" strike="sngStrike" dirty="0"/>
          </a:p>
        </p:txBody>
      </p:sp>
    </p:spTree>
    <p:extLst>
      <p:ext uri="{BB962C8B-B14F-4D97-AF65-F5344CB8AC3E}">
        <p14:creationId xmlns:p14="http://schemas.microsoft.com/office/powerpoint/2010/main" val="279264246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1691</TotalTime>
  <Words>538</Words>
  <Application>Microsoft Macintosh PowerPoint</Application>
  <PresentationFormat>On-screen Show (4:3)</PresentationFormat>
  <Paragraphs>114</Paragraphs>
  <Slides>20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Débit</vt:lpstr>
      <vt:lpstr>1_Débit</vt:lpstr>
      <vt:lpstr>Microsoft Word Document</vt:lpstr>
      <vt:lpstr>İç Güvenlik Stratejileri Fransa Örneği</vt:lpstr>
      <vt:lpstr>Giriş </vt:lpstr>
      <vt:lpstr>Güvenlik Stratejisi Nasıl Analiz Edilir?</vt:lpstr>
      <vt:lpstr>İç Güvenlik Kuvvetleri’nin Fransa’daki Organizasyonu</vt:lpstr>
      <vt:lpstr>Ulusal Düzeyde Güvenlik Stratejilerinin Temel Esasları</vt:lpstr>
      <vt:lpstr>Parlamenter Mekanizma</vt:lpstr>
      <vt:lpstr>Bütçe Prosedürü</vt:lpstr>
      <vt:lpstr>Parlamenter Mekanizma</vt:lpstr>
      <vt:lpstr>Parlamento Komisyonları</vt:lpstr>
      <vt:lpstr>İçişleri Bakanlığı’nın Rolü</vt:lpstr>
      <vt:lpstr>İçişleri Bakanlığı’nın Rolü</vt:lpstr>
      <vt:lpstr>Diğer Kurumlar</vt:lpstr>
      <vt:lpstr>İç Güvenlik Stratejilerinin Tanıtımı</vt:lpstr>
      <vt:lpstr>Ulusal Önleme Stratejisi</vt:lpstr>
      <vt:lpstr>Suç Önleme için Bakanlıklararası Komite</vt:lpstr>
      <vt:lpstr>Ulusal Hedeflerin Yerel Düzeyde  Uygulanması  </vt:lpstr>
      <vt:lpstr>Yerel Düzeyde İç Güvenlik Yapısı</vt:lpstr>
      <vt:lpstr>Ulusal Stratejilerin Yerel Düzeyde Uygulanması</vt:lpstr>
      <vt:lpstr>Özet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and territorial authorities in France</dc:title>
  <dc:creator>zagro</dc:creator>
  <cp:lastModifiedBy>Duygu Oskay Onur</cp:lastModifiedBy>
  <cp:revision>148</cp:revision>
  <dcterms:created xsi:type="dcterms:W3CDTF">2013-01-16T19:37:41Z</dcterms:created>
  <dcterms:modified xsi:type="dcterms:W3CDTF">2014-06-25T05:08:28Z</dcterms:modified>
</cp:coreProperties>
</file>