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84"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5" r:id="rId25"/>
    <p:sldId id="280" r:id="rId26"/>
    <p:sldId id="281" r:id="rId27"/>
    <p:sldId id="282" r:id="rId28"/>
    <p:sldId id="283" r:id="rId2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Calibri" charset="0"/>
        <a:ea typeface="ＭＳ Ｐゴシック" charset="0"/>
        <a:cs typeface="ＭＳ Ｐゴシック" charset="0"/>
      </a:defRPr>
    </a:lvl5pPr>
    <a:lvl6pPr marL="2286000" algn="l" defTabSz="457200" rtl="0" eaLnBrk="1" latinLnBrk="0" hangingPunct="1">
      <a:defRPr kern="1200">
        <a:solidFill>
          <a:schemeClr val="bg1"/>
        </a:solidFill>
        <a:latin typeface="Calibri" charset="0"/>
        <a:ea typeface="ＭＳ Ｐゴシック" charset="0"/>
        <a:cs typeface="ＭＳ Ｐゴシック" charset="0"/>
      </a:defRPr>
    </a:lvl6pPr>
    <a:lvl7pPr marL="2743200" algn="l" defTabSz="457200" rtl="0" eaLnBrk="1" latinLnBrk="0" hangingPunct="1">
      <a:defRPr kern="1200">
        <a:solidFill>
          <a:schemeClr val="bg1"/>
        </a:solidFill>
        <a:latin typeface="Calibri" charset="0"/>
        <a:ea typeface="ＭＳ Ｐゴシック" charset="0"/>
        <a:cs typeface="ＭＳ Ｐゴシック" charset="0"/>
      </a:defRPr>
    </a:lvl7pPr>
    <a:lvl8pPr marL="3200400" algn="l" defTabSz="457200" rtl="0" eaLnBrk="1" latinLnBrk="0" hangingPunct="1">
      <a:defRPr kern="1200">
        <a:solidFill>
          <a:schemeClr val="bg1"/>
        </a:solidFill>
        <a:latin typeface="Calibri" charset="0"/>
        <a:ea typeface="ＭＳ Ｐゴシック" charset="0"/>
        <a:cs typeface="ＭＳ Ｐゴシック" charset="0"/>
      </a:defRPr>
    </a:lvl8pPr>
    <a:lvl9pPr marL="3657600" algn="l" defTabSz="457200" rtl="0" eaLnBrk="1" latinLnBrk="0" hangingPunct="1">
      <a:defRPr kern="1200">
        <a:solidFill>
          <a:schemeClr val="bg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240"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7490889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174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8"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837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7890"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8914"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9938"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Text Box 1"/>
          <p:cNvSpPr txBox="1">
            <a:spLocks noGrp="1" noRot="1" noChangeAspect="1" noChangeArrowheads="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a:xfrm>
            <a:off x="685800" y="4343400"/>
            <a:ext cx="5486400" cy="41148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89C2039D-BE4A-2749-88B9-18AD3664619F}" type="slidenum">
              <a:rPr lang="fr-FR"/>
              <a:pPr>
                <a:defRPr/>
              </a:pPr>
              <a:t>‹#›</a:t>
            </a:fld>
            <a:endParaRPr lang="fr-FR"/>
          </a:p>
        </p:txBody>
      </p:sp>
    </p:spTree>
    <p:extLst>
      <p:ext uri="{BB962C8B-B14F-4D97-AF65-F5344CB8AC3E}">
        <p14:creationId xmlns:p14="http://schemas.microsoft.com/office/powerpoint/2010/main" val="363791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EDDCB278-6C81-C64D-B5FE-8145DF08257E}" type="slidenum">
              <a:rPr lang="fr-FR"/>
              <a:pPr>
                <a:defRPr/>
              </a:pPr>
              <a:t>‹#›</a:t>
            </a:fld>
            <a:endParaRPr lang="fr-FR"/>
          </a:p>
        </p:txBody>
      </p:sp>
    </p:spTree>
    <p:extLst>
      <p:ext uri="{BB962C8B-B14F-4D97-AF65-F5344CB8AC3E}">
        <p14:creationId xmlns:p14="http://schemas.microsoft.com/office/powerpoint/2010/main" val="289881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8588"/>
            <a:ext cx="2055813" cy="5995987"/>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128588"/>
            <a:ext cx="6019800" cy="5995987"/>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D40EF82B-B956-DA4F-A89B-909E5738C27F}" type="slidenum">
              <a:rPr lang="fr-FR"/>
              <a:pPr>
                <a:defRPr/>
              </a:pPr>
              <a:t>‹#›</a:t>
            </a:fld>
            <a:endParaRPr lang="fr-FR"/>
          </a:p>
        </p:txBody>
      </p:sp>
    </p:spTree>
    <p:extLst>
      <p:ext uri="{BB962C8B-B14F-4D97-AF65-F5344CB8AC3E}">
        <p14:creationId xmlns:p14="http://schemas.microsoft.com/office/powerpoint/2010/main" val="363376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42A2AF50-8D97-334C-9461-F56A87DFD7B9}" type="slidenum">
              <a:rPr lang="fr-FR"/>
              <a:pPr>
                <a:defRPr/>
              </a:pPr>
              <a:t>‹#›</a:t>
            </a:fld>
            <a:endParaRPr lang="fr-FR"/>
          </a:p>
        </p:txBody>
      </p:sp>
    </p:spTree>
    <p:extLst>
      <p:ext uri="{BB962C8B-B14F-4D97-AF65-F5344CB8AC3E}">
        <p14:creationId xmlns:p14="http://schemas.microsoft.com/office/powerpoint/2010/main" val="429252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F0ADCF84-7605-C24C-9825-39EE3D05A455}" type="slidenum">
              <a:rPr lang="fr-FR"/>
              <a:pPr>
                <a:defRPr/>
              </a:pPr>
              <a:t>‹#›</a:t>
            </a:fld>
            <a:endParaRPr lang="fr-FR"/>
          </a:p>
        </p:txBody>
      </p:sp>
    </p:spTree>
    <p:extLst>
      <p:ext uri="{BB962C8B-B14F-4D97-AF65-F5344CB8AC3E}">
        <p14:creationId xmlns:p14="http://schemas.microsoft.com/office/powerpoint/2010/main" val="186572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9B6E137B-ADB9-DE41-A86A-9D43A26B935A}" type="slidenum">
              <a:rPr lang="fr-FR"/>
              <a:pPr>
                <a:defRPr/>
              </a:pPr>
              <a:t>‹#›</a:t>
            </a:fld>
            <a:endParaRPr lang="fr-FR"/>
          </a:p>
        </p:txBody>
      </p:sp>
    </p:spTree>
    <p:extLst>
      <p:ext uri="{BB962C8B-B14F-4D97-AF65-F5344CB8AC3E}">
        <p14:creationId xmlns:p14="http://schemas.microsoft.com/office/powerpoint/2010/main" val="365612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5"/>
          <p:cNvSpPr>
            <a:spLocks noGrp="1" noChangeArrowheads="1"/>
          </p:cNvSpPr>
          <p:nvPr>
            <p:ph type="sldNum" idx="11"/>
          </p:nvPr>
        </p:nvSpPr>
        <p:spPr>
          <a:ln/>
        </p:spPr>
        <p:txBody>
          <a:bodyPr/>
          <a:lstStyle>
            <a:lvl1pPr>
              <a:defRPr/>
            </a:lvl1pPr>
          </a:lstStyle>
          <a:p>
            <a:pPr>
              <a:defRPr/>
            </a:pPr>
            <a:fld id="{87D6993E-71E9-5E4C-B973-DA4A164C8D83}" type="slidenum">
              <a:rPr lang="fr-FR"/>
              <a:pPr>
                <a:defRPr/>
              </a:pPr>
              <a:t>‹#›</a:t>
            </a:fld>
            <a:endParaRPr lang="fr-FR"/>
          </a:p>
        </p:txBody>
      </p:sp>
    </p:spTree>
    <p:extLst>
      <p:ext uri="{BB962C8B-B14F-4D97-AF65-F5344CB8AC3E}">
        <p14:creationId xmlns:p14="http://schemas.microsoft.com/office/powerpoint/2010/main" val="40520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5"/>
          <p:cNvSpPr>
            <a:spLocks noGrp="1" noChangeArrowheads="1"/>
          </p:cNvSpPr>
          <p:nvPr>
            <p:ph type="sldNum" idx="11"/>
          </p:nvPr>
        </p:nvSpPr>
        <p:spPr>
          <a:ln/>
        </p:spPr>
        <p:txBody>
          <a:bodyPr/>
          <a:lstStyle>
            <a:lvl1pPr>
              <a:defRPr/>
            </a:lvl1pPr>
          </a:lstStyle>
          <a:p>
            <a:pPr>
              <a:defRPr/>
            </a:pPr>
            <a:fld id="{38707BCB-1944-1B42-B832-B6E97A7F95C9}" type="slidenum">
              <a:rPr lang="fr-FR"/>
              <a:pPr>
                <a:defRPr/>
              </a:pPr>
              <a:t>‹#›</a:t>
            </a:fld>
            <a:endParaRPr lang="fr-FR"/>
          </a:p>
        </p:txBody>
      </p:sp>
    </p:spTree>
    <p:extLst>
      <p:ext uri="{BB962C8B-B14F-4D97-AF65-F5344CB8AC3E}">
        <p14:creationId xmlns:p14="http://schemas.microsoft.com/office/powerpoint/2010/main" val="91379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5"/>
          <p:cNvSpPr>
            <a:spLocks noGrp="1" noChangeArrowheads="1"/>
          </p:cNvSpPr>
          <p:nvPr>
            <p:ph type="sldNum" idx="11"/>
          </p:nvPr>
        </p:nvSpPr>
        <p:spPr>
          <a:ln/>
        </p:spPr>
        <p:txBody>
          <a:bodyPr/>
          <a:lstStyle>
            <a:lvl1pPr>
              <a:defRPr/>
            </a:lvl1pPr>
          </a:lstStyle>
          <a:p>
            <a:pPr>
              <a:defRPr/>
            </a:pPr>
            <a:fld id="{F898C9D7-A92B-2247-827E-B8BEDBBF503E}" type="slidenum">
              <a:rPr lang="fr-FR"/>
              <a:pPr>
                <a:defRPr/>
              </a:pPr>
              <a:t>‹#›</a:t>
            </a:fld>
            <a:endParaRPr lang="fr-FR"/>
          </a:p>
        </p:txBody>
      </p:sp>
    </p:spTree>
    <p:extLst>
      <p:ext uri="{BB962C8B-B14F-4D97-AF65-F5344CB8AC3E}">
        <p14:creationId xmlns:p14="http://schemas.microsoft.com/office/powerpoint/2010/main" val="369172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1F003636-54FB-8B44-9C77-6287CBE4ECE1}" type="slidenum">
              <a:rPr lang="fr-FR"/>
              <a:pPr>
                <a:defRPr/>
              </a:pPr>
              <a:t>‹#›</a:t>
            </a:fld>
            <a:endParaRPr lang="fr-FR"/>
          </a:p>
        </p:txBody>
      </p:sp>
    </p:spTree>
    <p:extLst>
      <p:ext uri="{BB962C8B-B14F-4D97-AF65-F5344CB8AC3E}">
        <p14:creationId xmlns:p14="http://schemas.microsoft.com/office/powerpoint/2010/main" val="135311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5A102462-25C4-5F4A-860D-322411FB674F}" type="slidenum">
              <a:rPr lang="fr-FR"/>
              <a:pPr>
                <a:defRPr/>
              </a:pPr>
              <a:t>‹#›</a:t>
            </a:fld>
            <a:endParaRPr lang="fr-FR"/>
          </a:p>
        </p:txBody>
      </p:sp>
    </p:spTree>
    <p:extLst>
      <p:ext uri="{BB962C8B-B14F-4D97-AF65-F5344CB8AC3E}">
        <p14:creationId xmlns:p14="http://schemas.microsoft.com/office/powerpoint/2010/main" val="767944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Ana başlık metnini düzenlemek için tıklayın</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Anahat metninin biçimini düzenlemek için tıklayın</a:t>
            </a:r>
          </a:p>
          <a:p>
            <a:pPr lvl="1"/>
            <a:r>
              <a:rPr lang="en-GB"/>
              <a:t>İkinci Anahat Düzeyi</a:t>
            </a:r>
          </a:p>
          <a:p>
            <a:pPr lvl="2"/>
            <a:r>
              <a:rPr lang="en-GB"/>
              <a:t>Üçüncü Anahat Düzeyi</a:t>
            </a:r>
          </a:p>
          <a:p>
            <a:pPr lvl="3"/>
            <a:r>
              <a:rPr lang="en-GB"/>
              <a:t>Dördüncü Anahat Düzeyi</a:t>
            </a:r>
          </a:p>
          <a:p>
            <a:pPr lvl="4"/>
            <a:r>
              <a:rPr lang="en-GB"/>
              <a:t>Beşinci Anahat Düzeyi</a:t>
            </a:r>
          </a:p>
          <a:p>
            <a:pPr lvl="4"/>
            <a:r>
              <a:rPr lang="en-GB"/>
              <a:t>Altıncı Anahat Düzeyi</a:t>
            </a:r>
          </a:p>
          <a:p>
            <a:pPr lvl="4"/>
            <a:r>
              <a:rPr lang="en-GB"/>
              <a:t>Yedinci Anahat Düzeyi</a:t>
            </a:r>
          </a:p>
          <a:p>
            <a:pPr lvl="4"/>
            <a:r>
              <a:rPr lang="en-GB"/>
              <a:t>Sekizinci Anahat Düzeyi</a:t>
            </a:r>
          </a:p>
          <a:p>
            <a:pPr lvl="4"/>
            <a:r>
              <a:rPr lang="en-GB"/>
              <a:t>Dokuzuncu Anahat Düzeyi</a:t>
            </a:r>
          </a:p>
        </p:txBody>
      </p:sp>
      <p:sp>
        <p:nvSpPr>
          <p:cNvPr id="1027" name="Rectangle 3"/>
          <p:cNvSpPr>
            <a:spLocks noGrp="1" noChangeArrowheads="1"/>
          </p:cNvSpPr>
          <p:nvPr>
            <p:ph type="dt"/>
          </p:nvPr>
        </p:nvSpPr>
        <p:spPr bwMode="auto">
          <a:xfrm>
            <a:off x="457200" y="6353175"/>
            <a:ext cx="213201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cs typeface="Arial Unicode MS" charset="0"/>
              </a:defRPr>
            </a:lvl1pPr>
          </a:lstStyle>
          <a:p>
            <a:pPr>
              <a:defRPr/>
            </a:pPr>
            <a:endParaRPr lang="fr-FR"/>
          </a:p>
        </p:txBody>
      </p:sp>
      <p:sp>
        <p:nvSpPr>
          <p:cNvPr id="1028" name="Text Box 4"/>
          <p:cNvSpPr txBox="1">
            <a:spLocks noChangeArrowheads="1"/>
          </p:cNvSpPr>
          <p:nvPr/>
        </p:nvSpPr>
        <p:spPr bwMode="auto">
          <a:xfrm>
            <a:off x="3124200" y="6354763"/>
            <a:ext cx="289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icrosoft YaHei" charset="0"/>
            </a:endParaRPr>
          </a:p>
        </p:txBody>
      </p:sp>
      <p:sp>
        <p:nvSpPr>
          <p:cNvPr id="1029" name="Rectangle 5"/>
          <p:cNvSpPr>
            <a:spLocks noGrp="1" noChangeArrowheads="1"/>
          </p:cNvSpPr>
          <p:nvPr>
            <p:ph type="sldNum"/>
          </p:nvPr>
        </p:nvSpPr>
        <p:spPr bwMode="auto">
          <a:xfrm>
            <a:off x="6553200" y="6353175"/>
            <a:ext cx="213201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cs typeface="Arial Unicode MS" charset="0"/>
              </a:defRPr>
            </a:lvl1pPr>
          </a:lstStyle>
          <a:p>
            <a:pPr>
              <a:defRPr/>
            </a:pPr>
            <a:fld id="{0BD271AB-B6D3-2743-B630-6716E9751E96}"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bin"/><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15950" y="1292225"/>
            <a:ext cx="7772400" cy="192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000" b="1" dirty="0" err="1" smtClean="0">
                <a:latin typeface="Palatino Linotype" charset="0"/>
                <a:cs typeface="Palatino Linotype" charset="0"/>
              </a:rPr>
              <a:t>İki</a:t>
            </a:r>
            <a:r>
              <a:rPr lang="en-GB" sz="4000" b="1" dirty="0" smtClean="0">
                <a:latin typeface="Palatino Linotype" charset="0"/>
                <a:cs typeface="Palatino Linotype" charset="0"/>
              </a:rPr>
              <a:t> </a:t>
            </a:r>
            <a:r>
              <a:rPr lang="en-GB" sz="4000" b="1" dirty="0" err="1" smtClean="0">
                <a:latin typeface="Palatino Linotype" charset="0"/>
                <a:cs typeface="Palatino Linotype" charset="0"/>
              </a:rPr>
              <a:t>Avrupa</a:t>
            </a:r>
            <a:r>
              <a:rPr lang="en-GB" sz="4000" b="1" dirty="0" smtClean="0">
                <a:latin typeface="Palatino Linotype" charset="0"/>
                <a:cs typeface="Palatino Linotype" charset="0"/>
              </a:rPr>
              <a:t> </a:t>
            </a:r>
            <a:r>
              <a:rPr lang="en-GB" sz="4000" b="1" dirty="0" err="1" smtClean="0">
                <a:latin typeface="Palatino Linotype" charset="0"/>
                <a:cs typeface="Palatino Linotype" charset="0"/>
              </a:rPr>
              <a:t>Birliği</a:t>
            </a:r>
            <a:r>
              <a:rPr lang="en-GB" sz="4000" b="1" dirty="0" smtClean="0">
                <a:latin typeface="Palatino Linotype" charset="0"/>
                <a:cs typeface="Palatino Linotype" charset="0"/>
              </a:rPr>
              <a:t> </a:t>
            </a:r>
            <a:r>
              <a:rPr lang="en-GB" sz="4000" b="1" dirty="0" err="1" smtClean="0">
                <a:latin typeface="Palatino Linotype" charset="0"/>
                <a:cs typeface="Palatino Linotype" charset="0"/>
              </a:rPr>
              <a:t>Ülkesinde</a:t>
            </a:r>
            <a:r>
              <a:rPr lang="en-GB" sz="4000" b="1" dirty="0" smtClean="0">
                <a:latin typeface="Palatino Linotype" charset="0"/>
                <a:cs typeface="Palatino Linotype" charset="0"/>
              </a:rPr>
              <a:t> </a:t>
            </a:r>
            <a:br>
              <a:rPr lang="en-GB" sz="4000" b="1" dirty="0" smtClean="0">
                <a:latin typeface="Palatino Linotype" charset="0"/>
                <a:cs typeface="Palatino Linotype" charset="0"/>
              </a:rPr>
            </a:br>
            <a:r>
              <a:rPr lang="en-US" sz="4000" b="1" dirty="0" err="1" smtClean="0">
                <a:latin typeface="Palatino Linotype" charset="0"/>
                <a:cs typeface="Palatino Linotype" charset="0"/>
              </a:rPr>
              <a:t>İç</a:t>
            </a:r>
            <a:r>
              <a:rPr lang="en-US" sz="4000" b="1" dirty="0" smtClean="0">
                <a:latin typeface="Palatino Linotype" charset="0"/>
                <a:cs typeface="Palatino Linotype" charset="0"/>
              </a:rPr>
              <a:t> </a:t>
            </a:r>
            <a:r>
              <a:rPr lang="en-US" sz="4000" b="1" dirty="0" err="1" smtClean="0">
                <a:latin typeface="Palatino Linotype" charset="0"/>
                <a:cs typeface="Palatino Linotype" charset="0"/>
              </a:rPr>
              <a:t>Güvenlik</a:t>
            </a:r>
            <a:r>
              <a:rPr lang="en-US" sz="4000" b="1" dirty="0" smtClean="0">
                <a:latin typeface="Palatino Linotype" charset="0"/>
                <a:cs typeface="Palatino Linotype" charset="0"/>
              </a:rPr>
              <a:t> </a:t>
            </a:r>
            <a:r>
              <a:rPr lang="en-US" sz="4000" b="1" dirty="0" err="1" smtClean="0">
                <a:latin typeface="Palatino Linotype" charset="0"/>
                <a:cs typeface="Palatino Linotype" charset="0"/>
              </a:rPr>
              <a:t>Kuvvetleri’nin</a:t>
            </a:r>
            <a:r>
              <a:rPr lang="en-US" sz="4000" b="1" dirty="0" smtClean="0">
                <a:latin typeface="Palatino Linotype" charset="0"/>
                <a:cs typeface="Palatino Linotype" charset="0"/>
              </a:rPr>
              <a:t> </a:t>
            </a:r>
            <a:r>
              <a:rPr lang="en-US" sz="4000" b="1" dirty="0" err="1" smtClean="0">
                <a:latin typeface="Palatino Linotype" charset="0"/>
                <a:cs typeface="Palatino Linotype" charset="0"/>
              </a:rPr>
              <a:t>Üst</a:t>
            </a:r>
            <a:r>
              <a:rPr lang="en-US" sz="4000" b="1" dirty="0" smtClean="0">
                <a:latin typeface="Palatino Linotype" charset="0"/>
                <a:cs typeface="Palatino Linotype" charset="0"/>
              </a:rPr>
              <a:t> </a:t>
            </a:r>
            <a:r>
              <a:rPr lang="en-US" sz="4000" b="1" dirty="0" err="1" smtClean="0">
                <a:latin typeface="Palatino Linotype" charset="0"/>
                <a:cs typeface="Palatino Linotype" charset="0"/>
              </a:rPr>
              <a:t>Düzey</a:t>
            </a:r>
            <a:r>
              <a:rPr lang="en-US" sz="4000" b="1" dirty="0" smtClean="0">
                <a:latin typeface="Palatino Linotype" charset="0"/>
                <a:cs typeface="Palatino Linotype" charset="0"/>
              </a:rPr>
              <a:t> </a:t>
            </a:r>
            <a:r>
              <a:rPr lang="en-US" sz="4000" b="1" dirty="0" err="1" smtClean="0">
                <a:latin typeface="Palatino Linotype" charset="0"/>
                <a:cs typeface="Palatino Linotype" charset="0"/>
              </a:rPr>
              <a:t>Amirlerinin</a:t>
            </a:r>
            <a:r>
              <a:rPr lang="en-US" sz="4000" b="1" dirty="0" smtClean="0">
                <a:latin typeface="Palatino Linotype" charset="0"/>
                <a:cs typeface="Palatino Linotype" charset="0"/>
              </a:rPr>
              <a:t> </a:t>
            </a:r>
            <a:r>
              <a:rPr lang="en-GB" sz="4000" b="1" dirty="0" err="1" smtClean="0">
                <a:latin typeface="Palatino Linotype" charset="0"/>
                <a:cs typeface="Palatino Linotype" charset="0"/>
              </a:rPr>
              <a:t>Seçimi</a:t>
            </a:r>
            <a:r>
              <a:rPr lang="en-GB" sz="4000" b="1" dirty="0" smtClean="0">
                <a:latin typeface="Palatino Linotype" charset="0"/>
                <a:cs typeface="Palatino Linotype" charset="0"/>
              </a:rPr>
              <a:t> </a:t>
            </a:r>
            <a:r>
              <a:rPr lang="en-GB" sz="4000" b="1" dirty="0" err="1" smtClean="0">
                <a:latin typeface="Palatino Linotype" charset="0"/>
                <a:cs typeface="Palatino Linotype" charset="0"/>
              </a:rPr>
              <a:t>ve</a:t>
            </a:r>
            <a:r>
              <a:rPr lang="en-GB" sz="4000" b="1" dirty="0" smtClean="0">
                <a:latin typeface="Palatino Linotype" charset="0"/>
                <a:cs typeface="Palatino Linotype" charset="0"/>
              </a:rPr>
              <a:t> </a:t>
            </a:r>
            <a:r>
              <a:rPr lang="en-GB" sz="4000" b="1" dirty="0" err="1" smtClean="0">
                <a:latin typeface="Palatino Linotype" charset="0"/>
                <a:cs typeface="Palatino Linotype" charset="0"/>
              </a:rPr>
              <a:t>Eğitimi</a:t>
            </a:r>
            <a:r>
              <a:rPr lang="en-GB" sz="4000" b="1" dirty="0" smtClean="0">
                <a:latin typeface="Palatino Linotype" charset="0"/>
                <a:cs typeface="Palatino Linotype" charset="0"/>
              </a:rPr>
              <a:t> </a:t>
            </a:r>
          </a:p>
        </p:txBody>
      </p:sp>
      <p:sp>
        <p:nvSpPr>
          <p:cNvPr id="3074" name="Text Box 2"/>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lnSpc>
                <a:spcPct val="80000"/>
              </a:lnSpc>
              <a:spcBef>
                <a:spcPts val="550"/>
              </a:spcBef>
              <a:buClrTx/>
              <a:buFontTx/>
              <a:buNone/>
              <a:defRPr/>
            </a:pPr>
            <a:r>
              <a:rPr lang="en-GB" sz="2200" smtClean="0">
                <a:solidFill>
                  <a:srgbClr val="898989"/>
                </a:solidFill>
                <a:latin typeface="Palatino Linotype" charset="0"/>
                <a:cs typeface="Palatino Linotype" charset="0"/>
              </a:rPr>
              <a:t>Pr Jacques de Maillard</a:t>
            </a:r>
          </a:p>
          <a:p>
            <a:pPr algn="ctr">
              <a:lnSpc>
                <a:spcPct val="80000"/>
              </a:lnSpc>
              <a:spcBef>
                <a:spcPts val="550"/>
              </a:spcBef>
              <a:buClrTx/>
              <a:buFontTx/>
              <a:buNone/>
              <a:defRPr/>
            </a:pPr>
            <a:endParaRPr lang="en-GB" sz="2200" smtClean="0">
              <a:solidFill>
                <a:srgbClr val="898989"/>
              </a:solidFill>
              <a:latin typeface="Palatino Linotype" charset="0"/>
              <a:cs typeface="Palatino Linotype" charset="0"/>
            </a:endParaRPr>
          </a:p>
          <a:p>
            <a:pPr algn="ctr">
              <a:lnSpc>
                <a:spcPct val="80000"/>
              </a:lnSpc>
              <a:spcBef>
                <a:spcPts val="550"/>
              </a:spcBef>
              <a:buClrTx/>
              <a:buFontTx/>
              <a:buNone/>
              <a:defRPr/>
            </a:pPr>
            <a:r>
              <a:rPr lang="en-GB" sz="2200" smtClean="0">
                <a:solidFill>
                  <a:srgbClr val="898989"/>
                </a:solidFill>
                <a:latin typeface="Palatino Linotype" charset="0"/>
                <a:cs typeface="Palatino Linotype" charset="0"/>
              </a:rPr>
              <a:t>İç Savunma Sektöründe Sivil Gözetimin Geliştirilmesi için Teknik Danışmanlık </a:t>
            </a:r>
          </a:p>
          <a:p>
            <a:pPr algn="ctr">
              <a:lnSpc>
                <a:spcPct val="80000"/>
              </a:lnSpc>
              <a:spcBef>
                <a:spcPts val="550"/>
              </a:spcBef>
              <a:buClrTx/>
              <a:buFontTx/>
              <a:buNone/>
              <a:defRPr/>
            </a:pPr>
            <a:r>
              <a:rPr lang="en-GB" sz="2200" smtClean="0">
                <a:solidFill>
                  <a:srgbClr val="898989"/>
                </a:solidFill>
                <a:latin typeface="Palatino Linotype" charset="0"/>
                <a:cs typeface="Palatino Linotype" charset="0"/>
              </a:rPr>
              <a:t> Proje Aşaması II (ICOISS II)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tr-TR" sz="4000" dirty="0" smtClean="0">
                <a:latin typeface="Palatino Linotype" charset="0"/>
                <a:cs typeface="Palatino Linotype" charset="0"/>
              </a:rPr>
              <a:t>Fransız ulusal polisinin bölümlendirilmesi</a:t>
            </a:r>
          </a:p>
        </p:txBody>
      </p:sp>
      <p:sp>
        <p:nvSpPr>
          <p:cNvPr id="13314" name="Text Box 2"/>
          <p:cNvSpPr txBox="1">
            <a:spLocks noChangeArrowheads="1"/>
          </p:cNvSpPr>
          <p:nvPr/>
        </p:nvSpPr>
        <p:spPr bwMode="auto">
          <a:xfrm>
            <a:off x="411163" y="16192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25"/>
              </a:spcBef>
              <a:buFont typeface="Arial" charset="0"/>
              <a:buChar char="•"/>
              <a:defRPr/>
            </a:pPr>
            <a:r>
              <a:rPr lang="en-GB" sz="2500" i="1" dirty="0" smtClean="0">
                <a:latin typeface="Palatino Linotype" charset="0"/>
                <a:cs typeface="Palatino Linotype" charset="0"/>
              </a:rPr>
              <a:t>-</a:t>
            </a:r>
            <a:r>
              <a:rPr lang="en-GB" sz="3200" i="1" dirty="0" smtClean="0">
                <a:latin typeface="Palatino Linotype" charset="0"/>
                <a:cs typeface="Palatino Linotype" charset="0"/>
              </a:rPr>
              <a:t> </a:t>
            </a:r>
            <a:r>
              <a:rPr lang="tr-TR" sz="3200" i="1" dirty="0" smtClean="0">
                <a:latin typeface="Palatino Linotype" charset="0"/>
                <a:cs typeface="Palatino Linotype" charset="0"/>
              </a:rPr>
              <a:t>Ulusal ve yerel seviyedeki kariyerler arasındaki ayrım</a:t>
            </a:r>
          </a:p>
          <a:p>
            <a:pPr>
              <a:lnSpc>
                <a:spcPct val="80000"/>
              </a:lnSpc>
              <a:spcBef>
                <a:spcPts val="625"/>
              </a:spcBef>
              <a:buFont typeface="Arial" charset="0"/>
              <a:buChar char="•"/>
              <a:defRPr/>
            </a:pPr>
            <a:r>
              <a:rPr lang="en-GB" sz="3200" i="1" dirty="0" smtClean="0">
                <a:latin typeface="Palatino Linotype" charset="0"/>
                <a:cs typeface="Palatino Linotype" charset="0"/>
              </a:rPr>
              <a:t>- </a:t>
            </a:r>
            <a:r>
              <a:rPr lang="tr-TR" sz="3200" i="1" dirty="0" smtClean="0">
                <a:latin typeface="Palatino Linotype" charset="0"/>
                <a:cs typeface="Palatino Linotype" charset="0"/>
              </a:rPr>
              <a:t>Paris ile il arasındaki ayrım </a:t>
            </a:r>
            <a:r>
              <a:rPr lang="tr-TR" sz="3200" dirty="0" smtClean="0">
                <a:latin typeface="Palatino Linotype" charset="0"/>
                <a:cs typeface="Palatino Linotype" charset="0"/>
              </a:rPr>
              <a:t>(</a:t>
            </a:r>
            <a:r>
              <a:rPr lang="tr-TR" sz="3200" dirty="0" err="1" smtClean="0">
                <a:latin typeface="Palatino Linotype" charset="0"/>
                <a:cs typeface="Palatino Linotype" charset="0"/>
              </a:rPr>
              <a:t>Prefect</a:t>
            </a:r>
            <a:r>
              <a:rPr lang="tr-TR" sz="3200" dirty="0" smtClean="0">
                <a:latin typeface="Palatino Linotype" charset="0"/>
                <a:cs typeface="Palatino Linotype" charset="0"/>
              </a:rPr>
              <a:t> Emniyet Müdürlükleri (PP) ile Ulusal polis genel müdürlüğü (DGPN),</a:t>
            </a:r>
          </a:p>
          <a:p>
            <a:pPr>
              <a:lnSpc>
                <a:spcPct val="80000"/>
              </a:lnSpc>
              <a:spcBef>
                <a:spcPts val="625"/>
              </a:spcBef>
              <a:buFont typeface="Arial" charset="0"/>
              <a:buChar char="•"/>
              <a:defRPr/>
            </a:pPr>
            <a:r>
              <a:rPr lang="en-GB" sz="3200" i="1" dirty="0" smtClean="0">
                <a:latin typeface="Palatino Linotype" charset="0"/>
                <a:cs typeface="Palatino Linotype" charset="0"/>
              </a:rPr>
              <a:t>- </a:t>
            </a:r>
            <a:r>
              <a:rPr lang="tr-TR" sz="3200" i="1" dirty="0" smtClean="0">
                <a:latin typeface="Palatino Linotype" charset="0"/>
                <a:cs typeface="Palatino Linotype" charset="0"/>
              </a:rPr>
              <a:t>Çeşitli müdürlükler arasındaki bölünmeler</a:t>
            </a:r>
            <a:r>
              <a:rPr lang="en-GB" sz="3200" i="1" dirty="0" smtClean="0">
                <a:latin typeface="Palatino Linotype" charset="0"/>
                <a:cs typeface="Palatino Linotype" charset="0"/>
              </a:rPr>
              <a:t> (</a:t>
            </a:r>
            <a:r>
              <a:rPr lang="tr-TR" sz="3200" i="1" dirty="0" smtClean="0">
                <a:latin typeface="Palatino Linotype" charset="0"/>
                <a:cs typeface="Palatino Linotype" charset="0"/>
              </a:rPr>
              <a:t>Kamu düzeni, Kamu güvenliği, cezai soruşturmalar vb.)</a:t>
            </a:r>
            <a:r>
              <a:rPr lang="en-GB" sz="3200" i="1" dirty="0" smtClean="0">
                <a:latin typeface="Palatino Linotype" charset="0"/>
                <a:cs typeface="Palatino Linotype"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dirty="0" smtClean="0">
                <a:latin typeface="Palatino Linotype" charset="0"/>
                <a:cs typeface="Palatino Linotype" charset="0"/>
              </a:rPr>
              <a:t>Ulusal Jandarma</a:t>
            </a:r>
          </a:p>
        </p:txBody>
      </p:sp>
      <p:sp>
        <p:nvSpPr>
          <p:cNvPr id="1433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90000"/>
              </a:lnSpc>
              <a:spcBef>
                <a:spcPts val="750"/>
              </a:spcBef>
              <a:buFont typeface="Arial" charset="0"/>
              <a:buChar char="•"/>
              <a:defRPr/>
            </a:pPr>
            <a:r>
              <a:rPr lang="en-GB" sz="3600" smtClean="0">
                <a:latin typeface="Palatino Linotype" charset="0"/>
                <a:cs typeface="Palatino Linotype" charset="0"/>
              </a:rPr>
              <a:t>1. </a:t>
            </a:r>
            <a:r>
              <a:rPr lang="tr-TR" sz="3600" smtClean="0">
                <a:latin typeface="Palatino Linotype" charset="0"/>
                <a:cs typeface="Palatino Linotype" charset="0"/>
              </a:rPr>
              <a:t>İlk işe alım: Çift giriş sistemi</a:t>
            </a:r>
          </a:p>
          <a:p>
            <a:pPr>
              <a:lnSpc>
                <a:spcPct val="90000"/>
              </a:lnSpc>
              <a:spcBef>
                <a:spcPts val="750"/>
              </a:spcBef>
              <a:buFont typeface="Arial" charset="0"/>
              <a:buNone/>
              <a:defRPr/>
            </a:pPr>
            <a:endParaRPr lang="en-GB" sz="3600" smtClean="0">
              <a:latin typeface="Palatino Linotype" charset="0"/>
              <a:cs typeface="Palatino Linotype" charset="0"/>
            </a:endParaRPr>
          </a:p>
          <a:p>
            <a:pPr>
              <a:lnSpc>
                <a:spcPct val="90000"/>
              </a:lnSpc>
              <a:spcBef>
                <a:spcPts val="750"/>
              </a:spcBef>
              <a:buFont typeface="Arial" charset="0"/>
              <a:buChar char="•"/>
              <a:defRPr/>
            </a:pPr>
            <a:r>
              <a:rPr lang="en-GB" sz="3600" smtClean="0">
                <a:latin typeface="Palatino Linotype" charset="0"/>
                <a:cs typeface="Palatino Linotype" charset="0"/>
              </a:rPr>
              <a:t>2. </a:t>
            </a:r>
            <a:r>
              <a:rPr lang="tr-TR" sz="3600" smtClean="0">
                <a:latin typeface="Palatino Linotype" charset="0"/>
                <a:cs typeface="Palatino Linotype" charset="0"/>
              </a:rPr>
              <a:t>Merkezi bir aşama olarak </a:t>
            </a:r>
            <a:r>
              <a:rPr lang="en-GB" sz="3600" smtClean="0">
                <a:latin typeface="Palatino Linotype" charset="0"/>
                <a:cs typeface="Palatino Linotype" charset="0"/>
              </a:rPr>
              <a:t>«</a:t>
            </a:r>
            <a:r>
              <a:rPr lang="tr-TR" sz="3600" smtClean="0">
                <a:latin typeface="Palatino Linotype" charset="0"/>
                <a:cs typeface="Palatino Linotype" charset="0"/>
              </a:rPr>
              <a:t> Savaş Okulu</a:t>
            </a:r>
            <a:r>
              <a:rPr lang="en-GB" sz="3600" smtClean="0">
                <a:latin typeface="Palatino Linotype" charset="0"/>
                <a:cs typeface="Palatino Linotype" charset="0"/>
              </a:rPr>
              <a:t>»</a:t>
            </a:r>
          </a:p>
          <a:p>
            <a:pPr>
              <a:lnSpc>
                <a:spcPct val="90000"/>
              </a:lnSpc>
              <a:spcBef>
                <a:spcPts val="750"/>
              </a:spcBef>
              <a:buFont typeface="Arial" charset="0"/>
              <a:buNone/>
              <a:defRPr/>
            </a:pPr>
            <a:endParaRPr lang="en-GB" sz="3600" smtClean="0">
              <a:latin typeface="Palatino Linotype" charset="0"/>
              <a:cs typeface="Palatino Linotype" charset="0"/>
            </a:endParaRPr>
          </a:p>
          <a:p>
            <a:pPr>
              <a:lnSpc>
                <a:spcPct val="90000"/>
              </a:lnSpc>
              <a:spcBef>
                <a:spcPts val="750"/>
              </a:spcBef>
              <a:buFont typeface="Arial" charset="0"/>
              <a:buChar char="•"/>
              <a:defRPr/>
            </a:pPr>
            <a:r>
              <a:rPr lang="en-GB" sz="3600" smtClean="0">
                <a:latin typeface="Palatino Linotype" charset="0"/>
                <a:cs typeface="Palatino Linotype" charset="0"/>
              </a:rPr>
              <a:t>3. </a:t>
            </a:r>
            <a:r>
              <a:rPr lang="tr-TR" sz="3600" smtClean="0">
                <a:latin typeface="Palatino Linotype" charset="0"/>
                <a:cs typeface="Palatino Linotype" charset="0"/>
              </a:rPr>
              <a:t>Yüksek (ve çok yüksek) potensiyellerin saptanması</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smtClean="0">
                <a:latin typeface="Palatino Linotype" charset="0"/>
                <a:cs typeface="Palatino Linotype" charset="0"/>
              </a:rPr>
              <a:t>İlk işe alım: Çift giriş sistemi</a:t>
            </a:r>
          </a:p>
        </p:txBody>
      </p:sp>
      <p:sp>
        <p:nvSpPr>
          <p:cNvPr id="1536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90000"/>
              </a:lnSpc>
              <a:spcBef>
                <a:spcPts val="675"/>
              </a:spcBef>
              <a:buFont typeface="Arial" charset="0"/>
              <a:buChar char="•"/>
              <a:defRPr/>
            </a:pPr>
            <a:r>
              <a:rPr lang="en-GB" sz="3200" i="1" dirty="0" smtClean="0">
                <a:latin typeface="Palatino Linotype" charset="0"/>
                <a:cs typeface="Palatino Linotype" charset="0"/>
              </a:rPr>
              <a:t>- </a:t>
            </a:r>
            <a:r>
              <a:rPr lang="tr-TR" sz="3200" dirty="0" smtClean="0">
                <a:latin typeface="Palatino Linotype" charset="0"/>
                <a:cs typeface="Palatino Linotype" charset="0"/>
              </a:rPr>
              <a:t>Geleneksel olarak prestijli askeri okullardan seçilenler.</a:t>
            </a:r>
            <a:r>
              <a:rPr lang="tr-TR" sz="3200" i="1" dirty="0" smtClean="0">
                <a:latin typeface="Palatino Linotype" charset="0"/>
                <a:cs typeface="Palatino Linotype" charset="0"/>
              </a:rPr>
              <a:t> </a:t>
            </a:r>
            <a:r>
              <a:rPr lang="tr-TR" sz="3200" dirty="0" smtClean="0">
                <a:latin typeface="Palatino Linotype" charset="0"/>
                <a:cs typeface="Palatino Linotype" charset="0"/>
              </a:rPr>
              <a:t>(Özellikle </a:t>
            </a:r>
            <a:r>
              <a:rPr lang="tr-TR" sz="3200" i="1" dirty="0" smtClean="0">
                <a:latin typeface="Palatino Linotype" charset="0"/>
                <a:cs typeface="Palatino Linotype" charset="0"/>
              </a:rPr>
              <a:t>Saint </a:t>
            </a:r>
            <a:r>
              <a:rPr lang="tr-TR" sz="3200" i="1" dirty="0" err="1" smtClean="0">
                <a:latin typeface="Palatino Linotype" charset="0"/>
                <a:cs typeface="Palatino Linotype" charset="0"/>
              </a:rPr>
              <a:t>Cry</a:t>
            </a:r>
            <a:r>
              <a:rPr lang="tr-TR" sz="3200" i="1" dirty="0" smtClean="0">
                <a:latin typeface="Palatino Linotype" charset="0"/>
                <a:cs typeface="Palatino Linotype" charset="0"/>
              </a:rPr>
              <a:t>,</a:t>
            </a:r>
            <a:r>
              <a:rPr lang="tr-TR" sz="3200" dirty="0" smtClean="0">
                <a:latin typeface="Palatino Linotype" charset="0"/>
                <a:cs typeface="Palatino Linotype" charset="0"/>
              </a:rPr>
              <a:t> ayrıca</a:t>
            </a:r>
            <a:r>
              <a:rPr lang="en-GB" sz="3200" i="1" dirty="0" smtClean="0">
                <a:latin typeface="Palatino Linotype" charset="0"/>
                <a:cs typeface="Palatino Linotype" charset="0"/>
              </a:rPr>
              <a:t> </a:t>
            </a:r>
            <a:r>
              <a:rPr lang="en-GB" sz="3200" i="1" dirty="0" err="1" smtClean="0">
                <a:latin typeface="Palatino Linotype" charset="0"/>
                <a:cs typeface="Palatino Linotype" charset="0"/>
              </a:rPr>
              <a:t>Polytechnique</a:t>
            </a:r>
            <a:r>
              <a:rPr lang="en-GB" sz="3200" dirty="0" smtClean="0">
                <a:latin typeface="Palatino Linotype" charset="0"/>
                <a:cs typeface="Palatino Linotype" charset="0"/>
              </a:rPr>
              <a:t>, </a:t>
            </a:r>
            <a:r>
              <a:rPr lang="en-GB" sz="3200" i="1" dirty="0" err="1" smtClean="0">
                <a:latin typeface="Palatino Linotype" charset="0"/>
                <a:cs typeface="Palatino Linotype" charset="0"/>
              </a:rPr>
              <a:t>Navale</a:t>
            </a:r>
            <a:r>
              <a:rPr lang="en-GB" sz="3200" dirty="0" smtClean="0">
                <a:latin typeface="Palatino Linotype" charset="0"/>
                <a:cs typeface="Palatino Linotype" charset="0"/>
              </a:rPr>
              <a:t> or </a:t>
            </a:r>
            <a:r>
              <a:rPr lang="en-GB" sz="3200" i="1" dirty="0" err="1" smtClean="0">
                <a:latin typeface="Palatino Linotype" charset="0"/>
                <a:cs typeface="Palatino Linotype" charset="0"/>
              </a:rPr>
              <a:t>Ecole</a:t>
            </a:r>
            <a:r>
              <a:rPr lang="en-GB" sz="3200" i="1" dirty="0" smtClean="0">
                <a:latin typeface="Palatino Linotype" charset="0"/>
                <a:cs typeface="Palatino Linotype" charset="0"/>
              </a:rPr>
              <a:t> de </a:t>
            </a:r>
            <a:r>
              <a:rPr lang="en-GB" sz="3200" i="1" dirty="0" err="1" smtClean="0">
                <a:latin typeface="Palatino Linotype" charset="0"/>
                <a:cs typeface="Palatino Linotype" charset="0"/>
              </a:rPr>
              <a:t>l’Air</a:t>
            </a:r>
            <a:r>
              <a:rPr lang="tr-TR" sz="3200" i="1" dirty="0" smtClean="0">
                <a:latin typeface="Palatino Linotype" charset="0"/>
                <a:cs typeface="Palatino Linotype" charset="0"/>
              </a:rPr>
              <a:t> </a:t>
            </a:r>
            <a:r>
              <a:rPr lang="tr-TR" sz="3200" dirty="0" smtClean="0">
                <a:latin typeface="Palatino Linotype" charset="0"/>
                <a:cs typeface="Palatino Linotype" charset="0"/>
              </a:rPr>
              <a:t>vb.),</a:t>
            </a:r>
          </a:p>
          <a:p>
            <a:pPr>
              <a:lnSpc>
                <a:spcPct val="90000"/>
              </a:lnSpc>
              <a:spcBef>
                <a:spcPts val="675"/>
              </a:spcBef>
              <a:buFont typeface="Arial" charset="0"/>
              <a:buNone/>
              <a:defRPr/>
            </a:pPr>
            <a:endParaRPr lang="tr-TR" sz="3200" dirty="0" smtClean="0">
              <a:latin typeface="Palatino Linotype" charset="0"/>
              <a:cs typeface="Palatino Linotype" charset="0"/>
            </a:endParaRPr>
          </a:p>
          <a:p>
            <a:pPr>
              <a:lnSpc>
                <a:spcPct val="90000"/>
              </a:lnSpc>
              <a:spcBef>
                <a:spcPts val="675"/>
              </a:spcBef>
              <a:buFont typeface="Arial" charset="0"/>
              <a:buChar char="•"/>
              <a:defRPr/>
            </a:pPr>
            <a:r>
              <a:rPr lang="tr-TR" sz="3200" dirty="0" smtClean="0">
                <a:latin typeface="Palatino Linotype" charset="0"/>
                <a:cs typeface="Palatino Linotype" charset="0"/>
              </a:rPr>
              <a:t>2005 yılında yapılan yenilikle akademik geçmişi olan adayların işe alımı kanalıyla sağlanan çeşitlilik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smtClean="0">
                <a:latin typeface="Palatino Linotype" charset="0"/>
                <a:cs typeface="Palatino Linotype" charset="0"/>
              </a:rPr>
              <a:t>Savaş Okulunun Önemli Rolü</a:t>
            </a:r>
          </a:p>
        </p:txBody>
      </p:sp>
      <p:sp>
        <p:nvSpPr>
          <p:cNvPr id="1638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1pPr>
            <a:lvl2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2pPr>
            <a:lvl3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3pPr>
            <a:lvl4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4pPr>
            <a:lvl5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9pPr>
          </a:lstStyle>
          <a:p>
            <a:pPr>
              <a:lnSpc>
                <a:spcPct val="80000"/>
              </a:lnSpc>
              <a:spcBef>
                <a:spcPts val="550"/>
              </a:spcBef>
              <a:defRPr/>
            </a:pPr>
            <a:r>
              <a:rPr lang="en-GB" sz="2800" dirty="0" smtClean="0">
                <a:latin typeface="Palatino Linotype" charset="0"/>
                <a:cs typeface="Palatino Linotype" charset="0"/>
              </a:rPr>
              <a:t>- </a:t>
            </a:r>
            <a:r>
              <a:rPr lang="tr-TR" sz="2800" dirty="0" smtClean="0">
                <a:latin typeface="Palatino Linotype" charset="0"/>
                <a:cs typeface="Palatino Linotype" charset="0"/>
              </a:rPr>
              <a:t>En yüksek rütbelere erişme zorunluluğu: (Genellikle 35 ile 40 yaş arası) Umut vaat eden </a:t>
            </a:r>
            <a:r>
              <a:rPr lang="tr-TR" sz="2800" i="1" dirty="0" smtClean="0">
                <a:latin typeface="Palatino Linotype" charset="0"/>
                <a:cs typeface="Palatino Linotype" charset="0"/>
              </a:rPr>
              <a:t>komiserleri</a:t>
            </a:r>
            <a:r>
              <a:rPr lang="tr-TR" sz="2800" dirty="0" smtClean="0">
                <a:latin typeface="Palatino Linotype" charset="0"/>
                <a:cs typeface="Palatino Linotype" charset="0"/>
              </a:rPr>
              <a:t> eğitmek, aynı zamanda farklı ordulardan</a:t>
            </a:r>
            <a:r>
              <a:rPr lang="en-GB" sz="2800" dirty="0" smtClean="0">
                <a:latin typeface="Palatino Linotype" charset="0"/>
                <a:cs typeface="Palatino Linotype" charset="0"/>
              </a:rPr>
              <a:t> </a:t>
            </a:r>
            <a:r>
              <a:rPr lang="tr-TR" sz="2800" dirty="0" smtClean="0">
                <a:latin typeface="Palatino Linotype" charset="0"/>
                <a:cs typeface="Palatino Linotype" charset="0"/>
              </a:rPr>
              <a:t>üst düzey sorumlukları üstlenebilmesi için</a:t>
            </a:r>
            <a:r>
              <a:rPr lang="en-GB" sz="2800" dirty="0" smtClean="0">
                <a:latin typeface="Palatino Linotype" charset="0"/>
                <a:cs typeface="Palatino Linotype" charset="0"/>
              </a:rPr>
              <a:t>;</a:t>
            </a:r>
          </a:p>
          <a:p>
            <a:pPr>
              <a:lnSpc>
                <a:spcPct val="80000"/>
              </a:lnSpc>
              <a:spcBef>
                <a:spcPts val="550"/>
              </a:spcBef>
              <a:defRPr/>
            </a:pPr>
            <a:endParaRPr lang="en-GB" sz="2800" dirty="0" smtClean="0">
              <a:latin typeface="Palatino Linotype" charset="0"/>
              <a:cs typeface="Palatino Linotype" charset="0"/>
            </a:endParaRPr>
          </a:p>
          <a:p>
            <a:pPr>
              <a:lnSpc>
                <a:spcPct val="80000"/>
              </a:lnSpc>
              <a:spcBef>
                <a:spcPts val="550"/>
              </a:spcBef>
              <a:defRPr/>
            </a:pPr>
            <a:r>
              <a:rPr lang="en-GB" sz="2800" dirty="0" smtClean="0">
                <a:latin typeface="Palatino Linotype" charset="0"/>
                <a:cs typeface="Palatino Linotype" charset="0"/>
              </a:rPr>
              <a:t>- </a:t>
            </a:r>
            <a:r>
              <a:rPr lang="tr-TR" sz="2800" dirty="0" smtClean="0">
                <a:latin typeface="Palatino Linotype" charset="0"/>
                <a:cs typeface="Palatino Linotype" charset="0"/>
              </a:rPr>
              <a:t>Yazılı sınavlara dayalı seçme testleri </a:t>
            </a:r>
            <a:r>
              <a:rPr lang="en-GB" sz="2800" dirty="0" smtClean="0">
                <a:latin typeface="Palatino Linotype" charset="0"/>
                <a:cs typeface="Palatino Linotype" charset="0"/>
              </a:rPr>
              <a:t>(</a:t>
            </a:r>
            <a:r>
              <a:rPr lang="tr-TR" sz="2800" dirty="0" smtClean="0">
                <a:latin typeface="Palatino Linotype" charset="0"/>
                <a:cs typeface="Palatino Linotype" charset="0"/>
              </a:rPr>
              <a:t>Genel bir konu üzerine bitirme projesi, metinlerin sentezi) ve sözlü mülakatlar:</a:t>
            </a:r>
            <a:r>
              <a:rPr lang="en-GB" sz="2800" dirty="0" smtClean="0">
                <a:latin typeface="Palatino Linotype" charset="0"/>
                <a:cs typeface="Palatino Linotype" charset="0"/>
              </a:rPr>
              <a:t> </a:t>
            </a:r>
            <a:r>
              <a:rPr lang="tr-TR" sz="2800" dirty="0" smtClean="0">
                <a:latin typeface="Palatino Linotype" charset="0"/>
                <a:cs typeface="Palatino Linotype" charset="0"/>
              </a:rPr>
              <a:t>çapraz konuşma, teknik dil, polis operasyonlarında </a:t>
            </a:r>
            <a:r>
              <a:rPr lang="tr-TR" sz="2800" dirty="0" err="1" smtClean="0">
                <a:latin typeface="Palatino Linotype" charset="0"/>
                <a:cs typeface="Palatino Linotype" charset="0"/>
              </a:rPr>
              <a:t>operasyonel</a:t>
            </a:r>
            <a:r>
              <a:rPr lang="tr-TR" sz="2800" dirty="0" smtClean="0">
                <a:latin typeface="Palatino Linotype" charset="0"/>
                <a:cs typeface="Palatino Linotype" charset="0"/>
              </a:rPr>
              <a:t> komuta gibi konularda pratik alıştırmalar</a:t>
            </a:r>
          </a:p>
          <a:p>
            <a:pPr>
              <a:lnSpc>
                <a:spcPct val="80000"/>
              </a:lnSpc>
              <a:spcBef>
                <a:spcPts val="550"/>
              </a:spcBef>
              <a:buFont typeface="Arial" charset="0"/>
              <a:buNone/>
              <a:defRPr/>
            </a:pPr>
            <a:endParaRPr lang="en-GB" sz="28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smtClean="0">
                <a:latin typeface="Palatino Linotype" charset="0"/>
                <a:cs typeface="Palatino Linotype" charset="0"/>
              </a:rPr>
              <a:t>Yüksek potensiyelli profillerin varlığı</a:t>
            </a:r>
          </a:p>
        </p:txBody>
      </p:sp>
      <p:sp>
        <p:nvSpPr>
          <p:cNvPr id="1741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550"/>
              </a:spcBef>
              <a:buFont typeface="Arial" charset="0"/>
              <a:buChar char="•"/>
              <a:defRPr/>
            </a:pPr>
            <a:r>
              <a:rPr lang="en-GB" sz="2800" dirty="0" smtClean="0">
                <a:latin typeface="Palatino Linotype" charset="0"/>
                <a:cs typeface="Palatino Linotype" charset="0"/>
              </a:rPr>
              <a:t>- </a:t>
            </a:r>
            <a:r>
              <a:rPr lang="tr-TR" sz="2800" dirty="0" smtClean="0">
                <a:latin typeface="Palatino Linotype" charset="0"/>
                <a:cs typeface="Palatino Linotype" charset="0"/>
              </a:rPr>
              <a:t>Jandarmanın insan kaynakları departmanı tarafından yönetilen Savaş Okulu sonrasındaki saptama süreci</a:t>
            </a:r>
          </a:p>
          <a:p>
            <a:pPr>
              <a:lnSpc>
                <a:spcPct val="80000"/>
              </a:lnSpc>
              <a:spcBef>
                <a:spcPts val="550"/>
              </a:spcBef>
              <a:buFont typeface="Arial" charset="0"/>
              <a:buNone/>
              <a:defRPr/>
            </a:pPr>
            <a:endParaRPr lang="tr-TR" sz="2800" dirty="0" smtClean="0">
              <a:latin typeface="Palatino Linotype" charset="0"/>
              <a:cs typeface="Palatino Linotype" charset="0"/>
            </a:endParaRPr>
          </a:p>
          <a:p>
            <a:pPr>
              <a:lnSpc>
                <a:spcPct val="80000"/>
              </a:lnSpc>
              <a:spcBef>
                <a:spcPts val="550"/>
              </a:spcBef>
              <a:buFont typeface="Arial" charset="0"/>
              <a:buChar char="•"/>
              <a:defRPr/>
            </a:pPr>
            <a:r>
              <a:rPr lang="en-GB" sz="2800" dirty="0" smtClean="0">
                <a:latin typeface="Palatino Linotype" charset="0"/>
                <a:cs typeface="Palatino Linotype" charset="0"/>
              </a:rPr>
              <a:t>- “</a:t>
            </a:r>
            <a:r>
              <a:rPr lang="tr-TR" sz="2800" dirty="0" smtClean="0">
                <a:latin typeface="Palatino Linotype" charset="0"/>
                <a:cs typeface="Palatino Linotype" charset="0"/>
              </a:rPr>
              <a:t>Yüksek Potansiyel”:</a:t>
            </a:r>
            <a:r>
              <a:rPr lang="en-GB" sz="2800" dirty="0" smtClean="0">
                <a:latin typeface="Palatino Linotype" charset="0"/>
                <a:cs typeface="Palatino Linotype" charset="0"/>
              </a:rPr>
              <a:t> </a:t>
            </a:r>
            <a:r>
              <a:rPr lang="tr-TR" sz="2800" dirty="0" smtClean="0">
                <a:latin typeface="Palatino Linotype" charset="0"/>
                <a:cs typeface="Palatino Linotype" charset="0"/>
              </a:rPr>
              <a:t>Üst düzey kariyer önerilenler (örneğin </a:t>
            </a:r>
            <a:r>
              <a:rPr lang="tr-TR" sz="2800" dirty="0" err="1" smtClean="0">
                <a:latin typeface="Palatino Linotype" charset="0"/>
                <a:cs typeface="Palatino Linotype" charset="0"/>
              </a:rPr>
              <a:t>operasyonel</a:t>
            </a:r>
            <a:r>
              <a:rPr lang="tr-TR" sz="2800" dirty="0" smtClean="0">
                <a:latin typeface="Palatino Linotype" charset="0"/>
                <a:cs typeface="Palatino Linotype" charset="0"/>
              </a:rPr>
              <a:t> sorumlukların olduğu pozisyonlardansa idari merkezde yüksek bir pozisyon teklif edilenler)</a:t>
            </a:r>
          </a:p>
          <a:p>
            <a:pPr>
              <a:lnSpc>
                <a:spcPct val="80000"/>
              </a:lnSpc>
              <a:spcBef>
                <a:spcPts val="550"/>
              </a:spcBef>
              <a:buFont typeface="Arial" charset="0"/>
              <a:buChar char="•"/>
              <a:defRPr/>
            </a:pPr>
            <a:r>
              <a:rPr lang="en-GB" sz="2800" dirty="0" smtClean="0">
                <a:latin typeface="Palatino Linotype" charset="0"/>
                <a:cs typeface="Palatino Linotype" charset="0"/>
              </a:rPr>
              <a:t>-</a:t>
            </a:r>
            <a:r>
              <a:rPr lang="en-GB" sz="2800" dirty="0" smtClean="0">
                <a:solidFill>
                  <a:schemeClr val="tx1"/>
                </a:solidFill>
                <a:latin typeface="Palatino Linotype" charset="0"/>
                <a:cs typeface="Palatino Linotype" charset="0"/>
              </a:rPr>
              <a:t> </a:t>
            </a:r>
            <a:r>
              <a:rPr lang="tr-TR" sz="2800" dirty="0" smtClean="0">
                <a:solidFill>
                  <a:schemeClr val="tx1"/>
                </a:solidFill>
                <a:latin typeface="Palatino Linotype" charset="0"/>
                <a:cs typeface="Palatino Linotype" charset="0"/>
              </a:rPr>
              <a:t>DGGN </a:t>
            </a:r>
            <a:r>
              <a:rPr lang="tr-TR" sz="2800" dirty="0" smtClean="0">
                <a:latin typeface="Palatino Linotype" charset="0"/>
                <a:cs typeface="Palatino Linotype" charset="0"/>
              </a:rPr>
              <a:t>eşliğinde ve “'yüksek </a:t>
            </a:r>
            <a:r>
              <a:rPr lang="tr-TR" sz="2800" dirty="0" err="1" smtClean="0">
                <a:latin typeface="Palatino Linotype" charset="0"/>
                <a:cs typeface="Palatino Linotype" charset="0"/>
              </a:rPr>
              <a:t>potansiyel'ler</a:t>
            </a:r>
            <a:r>
              <a:rPr lang="tr-TR" sz="2800" dirty="0" smtClean="0">
                <a:latin typeface="Palatino Linotype" charset="0"/>
                <a:cs typeface="Palatino Linotype" charset="0"/>
              </a:rPr>
              <a:t> komitesi” tarafından yürütülen yüksek ve düşük profillerin ayrıştırılması süreci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252413"/>
            <a:ext cx="82296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3600" b="1" dirty="0" smtClean="0">
                <a:latin typeface="Palatino Linotype" charset="0"/>
                <a:cs typeface="Palatino Linotype" charset="0"/>
              </a:rPr>
              <a:t>Jandarma için üst düzey İGK amirlerin seçim süreci</a:t>
            </a:r>
          </a:p>
        </p:txBody>
      </p:sp>
      <p:sp>
        <p:nvSpPr>
          <p:cNvPr id="18436" name="Text Box 4"/>
          <p:cNvSpPr txBox="1">
            <a:spLocks noChangeArrowheads="1"/>
          </p:cNvSpPr>
          <p:nvPr/>
        </p:nvSpPr>
        <p:spPr bwMode="auto">
          <a:xfrm>
            <a:off x="1800225" y="2700338"/>
            <a:ext cx="1979613"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defRPr/>
            </a:pPr>
            <a:r>
              <a:rPr lang="tr-TR" smtClean="0"/>
              <a:t>“brevetes” memurları (DEMS 2, savaş akademisi)</a:t>
            </a:r>
          </a:p>
        </p:txBody>
      </p:sp>
      <p:sp>
        <p:nvSpPr>
          <p:cNvPr id="18437" name="Text Box 5"/>
          <p:cNvSpPr txBox="1">
            <a:spLocks noChangeArrowheads="1"/>
          </p:cNvSpPr>
          <p:nvPr/>
        </p:nvSpPr>
        <p:spPr bwMode="auto">
          <a:xfrm>
            <a:off x="2879725" y="3779838"/>
            <a:ext cx="1619250" cy="912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defRPr/>
            </a:pPr>
            <a:r>
              <a:rPr lang="tr-TR" smtClean="0"/>
              <a:t>Yüksek ve daha yüksek potansiyelliler</a:t>
            </a:r>
          </a:p>
        </p:txBody>
      </p:sp>
      <p:sp>
        <p:nvSpPr>
          <p:cNvPr id="18438" name="Text Box 6"/>
          <p:cNvSpPr txBox="1">
            <a:spLocks noChangeArrowheads="1"/>
          </p:cNvSpPr>
          <p:nvPr/>
        </p:nvSpPr>
        <p:spPr bwMode="auto">
          <a:xfrm>
            <a:off x="3060700" y="4924425"/>
            <a:ext cx="2339975"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defRPr/>
            </a:pPr>
            <a:r>
              <a:rPr lang="tr-TR" smtClean="0"/>
              <a:t>Yüksek ve daha yüksek potansiyellilerin onaylanması (ve icrai kanallara erişim)</a:t>
            </a:r>
          </a:p>
        </p:txBody>
      </p:sp>
      <p:sp>
        <p:nvSpPr>
          <p:cNvPr id="18439" name="Line 7"/>
          <p:cNvSpPr>
            <a:spLocks noChangeShapeType="1"/>
          </p:cNvSpPr>
          <p:nvPr/>
        </p:nvSpPr>
        <p:spPr bwMode="auto">
          <a:xfrm>
            <a:off x="1079500" y="2700338"/>
            <a:ext cx="1588" cy="3603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18440" name="Line 8"/>
          <p:cNvSpPr>
            <a:spLocks noChangeShapeType="1"/>
          </p:cNvSpPr>
          <p:nvPr/>
        </p:nvSpPr>
        <p:spPr bwMode="auto">
          <a:xfrm>
            <a:off x="1619250" y="3959225"/>
            <a:ext cx="1588" cy="539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sp>
        <p:nvSpPr>
          <p:cNvPr id="18441" name="Line 9"/>
          <p:cNvSpPr>
            <a:spLocks noChangeShapeType="1"/>
          </p:cNvSpPr>
          <p:nvPr/>
        </p:nvSpPr>
        <p:spPr bwMode="auto">
          <a:xfrm>
            <a:off x="2519363" y="4859338"/>
            <a:ext cx="1587" cy="7207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Microsoft YaHei" charset="0"/>
            </a:endParaRPr>
          </a:p>
        </p:txBody>
      </p:sp>
      <p:graphicFrame>
        <p:nvGraphicFramePr>
          <p:cNvPr id="12" name="Objet 2"/>
          <p:cNvGraphicFramePr>
            <a:graphicFrameLocks noChangeAspect="1"/>
          </p:cNvGraphicFramePr>
          <p:nvPr>
            <p:extLst>
              <p:ext uri="{D42A27DB-BD31-4B8C-83A1-F6EECF244321}">
                <p14:modId xmlns:p14="http://schemas.microsoft.com/office/powerpoint/2010/main" val="1574630206"/>
              </p:ext>
            </p:extLst>
          </p:nvPr>
        </p:nvGraphicFramePr>
        <p:xfrm>
          <a:off x="467544" y="1412776"/>
          <a:ext cx="8106425" cy="5209920"/>
        </p:xfrm>
        <a:graphic>
          <a:graphicData uri="http://schemas.openxmlformats.org/presentationml/2006/ole">
            <mc:AlternateContent xmlns:mc="http://schemas.openxmlformats.org/markup-compatibility/2006">
              <mc:Choice xmlns:v="urn:schemas-microsoft-com:vml" Requires="v">
                <p:oleObj spid="_x0000_s33844" name="Document" r:id="rId4" imgW="5753100" imgH="3987800" progId="Word.Document.12">
                  <p:embed/>
                </p:oleObj>
              </mc:Choice>
              <mc:Fallback>
                <p:oleObj name="Document" r:id="rId4" imgW="5753100" imgH="3987800" progId="Word.Document.12">
                  <p:embed/>
                  <p:pic>
                    <p:nvPicPr>
                      <p:cNvPr id="0" name=""/>
                      <p:cNvPicPr/>
                      <p:nvPr/>
                    </p:nvPicPr>
                    <p:blipFill>
                      <a:blip r:embed="rId5"/>
                      <a:stretch>
                        <a:fillRect/>
                      </a:stretch>
                    </p:blipFill>
                    <p:spPr>
                      <a:xfrm>
                        <a:off x="467544" y="1412776"/>
                        <a:ext cx="8106425" cy="5209920"/>
                      </a:xfrm>
                      <a:prstGeom prst="rect">
                        <a:avLst/>
                      </a:prstGeom>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tr-TR" sz="4000" smtClean="0">
                <a:latin typeface="Palatino Linotype" charset="0"/>
                <a:cs typeface="Palatino Linotype" charset="0"/>
              </a:rPr>
              <a:t>Ortak Yenilikler: The Ch</a:t>
            </a:r>
            <a:r>
              <a:rPr lang="en-GB" sz="4000" smtClean="0">
                <a:latin typeface="Palatino Linotype" charset="0"/>
                <a:cs typeface="Palatino Linotype" charset="0"/>
              </a:rPr>
              <a:t>é</a:t>
            </a:r>
            <a:r>
              <a:rPr lang="tr-TR" sz="4000" smtClean="0">
                <a:latin typeface="Palatino Linotype" charset="0"/>
                <a:cs typeface="Palatino Linotype" charset="0"/>
              </a:rPr>
              <a:t>mi</a:t>
            </a:r>
          </a:p>
        </p:txBody>
      </p:sp>
      <p:sp>
        <p:nvSpPr>
          <p:cNvPr id="19458" name="Text Box 2"/>
          <p:cNvSpPr txBox="1">
            <a:spLocks noChangeArrowheads="1"/>
          </p:cNvSpPr>
          <p:nvPr/>
        </p:nvSpPr>
        <p:spPr bwMode="auto">
          <a:xfrm>
            <a:off x="457200" y="1600200"/>
            <a:ext cx="8229600" cy="505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cs typeface="ＭＳ Ｐゴシック" charset="0"/>
              </a:defRPr>
            </a:lvl1pPr>
            <a:lvl2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2pPr>
            <a:lvl3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3pPr>
            <a:lvl4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4pPr>
            <a:lvl5pPr eaLnBrk="0" hangingPunc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5pPr>
            <a:lvl6pPr marL="2514600" indent="-228600" defTabSz="449263"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6pPr>
            <a:lvl7pPr marL="2971800" indent="-228600" defTabSz="449263"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7pPr>
            <a:lvl8pPr marL="3429000" indent="-228600" defTabSz="449263"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8pPr>
            <a:lvl9pPr marL="3886200" indent="-228600" defTabSz="449263" eaLnBrk="0" fontAlgn="base" hangingPunct="0">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Calibri" charset="0"/>
                <a:ea typeface="ＭＳ Ｐゴシック" charset="0"/>
              </a:defRPr>
            </a:lvl9pPr>
          </a:lstStyle>
          <a:p>
            <a:pPr eaLnBrk="1" hangingPunct="1">
              <a:lnSpc>
                <a:spcPct val="80000"/>
              </a:lnSpc>
              <a:spcBef>
                <a:spcPts val="375"/>
              </a:spcBef>
              <a:buFont typeface="Arial" charset="0"/>
              <a:buChar char="•"/>
            </a:pPr>
            <a:r>
              <a:rPr lang="tr-TR" dirty="0">
                <a:solidFill>
                  <a:srgbClr val="000000"/>
                </a:solidFill>
                <a:latin typeface="Palatino Linotype" charset="0"/>
                <a:cs typeface="Palatino Linotype" charset="0"/>
              </a:rPr>
              <a:t>Bir </a:t>
            </a:r>
            <a:r>
              <a:rPr lang="tr-TR" dirty="0" err="1">
                <a:solidFill>
                  <a:srgbClr val="000000"/>
                </a:solidFill>
                <a:latin typeface="Palatino Linotype" charset="0"/>
                <a:cs typeface="Palatino Linotype" charset="0"/>
              </a:rPr>
              <a:t>hızladırıcı</a:t>
            </a:r>
            <a:r>
              <a:rPr lang="tr-TR" dirty="0">
                <a:solidFill>
                  <a:srgbClr val="000000"/>
                </a:solidFill>
                <a:latin typeface="Palatino Linotype" charset="0"/>
                <a:cs typeface="Palatino Linotype" charset="0"/>
              </a:rPr>
              <a:t> aygıt olarak</a:t>
            </a:r>
            <a:r>
              <a:rPr lang="en-GB" dirty="0">
                <a:solidFill>
                  <a:srgbClr val="000000"/>
                </a:solidFill>
                <a:latin typeface="Palatino Linotype" charset="0"/>
                <a:cs typeface="Palatino Linotype" charset="0"/>
              </a:rPr>
              <a:t> </a:t>
            </a:r>
            <a:r>
              <a:rPr lang="en-GB" i="1" dirty="0">
                <a:solidFill>
                  <a:srgbClr val="000000"/>
                </a:solidFill>
                <a:latin typeface="Palatino Linotype" charset="0"/>
                <a:cs typeface="Palatino Linotype" charset="0"/>
              </a:rPr>
              <a:t>Centre des </a:t>
            </a:r>
            <a:r>
              <a:rPr lang="en-GB" i="1" dirty="0" err="1">
                <a:solidFill>
                  <a:srgbClr val="000000"/>
                </a:solidFill>
                <a:latin typeface="Palatino Linotype" charset="0"/>
                <a:cs typeface="Palatino Linotype" charset="0"/>
              </a:rPr>
              <a:t>hautes</a:t>
            </a:r>
            <a:r>
              <a:rPr lang="en-GB" i="1" dirty="0">
                <a:solidFill>
                  <a:srgbClr val="000000"/>
                </a:solidFill>
                <a:latin typeface="Palatino Linotype" charset="0"/>
                <a:cs typeface="Palatino Linotype" charset="0"/>
              </a:rPr>
              <a:t> </a:t>
            </a:r>
            <a:r>
              <a:rPr lang="en-GB" i="1" dirty="0" err="1">
                <a:solidFill>
                  <a:srgbClr val="000000"/>
                </a:solidFill>
                <a:latin typeface="Palatino Linotype" charset="0"/>
                <a:cs typeface="Palatino Linotype" charset="0"/>
              </a:rPr>
              <a:t>études</a:t>
            </a:r>
            <a:r>
              <a:rPr lang="en-GB" i="1" dirty="0">
                <a:solidFill>
                  <a:srgbClr val="000000"/>
                </a:solidFill>
                <a:latin typeface="Palatino Linotype" charset="0"/>
                <a:cs typeface="Palatino Linotype" charset="0"/>
              </a:rPr>
              <a:t> du </a:t>
            </a:r>
            <a:r>
              <a:rPr lang="en-GB" i="1" dirty="0" err="1">
                <a:solidFill>
                  <a:srgbClr val="000000"/>
                </a:solidFill>
                <a:latin typeface="Palatino Linotype" charset="0"/>
                <a:cs typeface="Palatino Linotype" charset="0"/>
              </a:rPr>
              <a:t>ministère</a:t>
            </a:r>
            <a:r>
              <a:rPr lang="en-GB" i="1" dirty="0">
                <a:solidFill>
                  <a:srgbClr val="000000"/>
                </a:solidFill>
                <a:latin typeface="Palatino Linotype" charset="0"/>
                <a:cs typeface="Palatino Linotype" charset="0"/>
              </a:rPr>
              <a:t> de </a:t>
            </a:r>
            <a:r>
              <a:rPr lang="en-GB" i="1" dirty="0" err="1">
                <a:solidFill>
                  <a:srgbClr val="000000"/>
                </a:solidFill>
                <a:latin typeface="Palatino Linotype" charset="0"/>
                <a:cs typeface="Palatino Linotype" charset="0"/>
              </a:rPr>
              <a:t>l’intérieur</a:t>
            </a:r>
            <a:r>
              <a:rPr lang="en-GB" dirty="0">
                <a:solidFill>
                  <a:srgbClr val="000000"/>
                </a:solidFill>
                <a:latin typeface="Palatino Linotype" charset="0"/>
                <a:cs typeface="Palatino Linotype" charset="0"/>
              </a:rPr>
              <a:t> (</a:t>
            </a:r>
            <a:r>
              <a:rPr lang="en-GB" dirty="0" err="1">
                <a:solidFill>
                  <a:srgbClr val="000000"/>
                </a:solidFill>
                <a:latin typeface="Palatino Linotype" charset="0"/>
                <a:cs typeface="Palatino Linotype" charset="0"/>
              </a:rPr>
              <a:t>Chémi</a:t>
            </a:r>
            <a:r>
              <a:rPr lang="en-GB" dirty="0">
                <a:solidFill>
                  <a:srgbClr val="000000"/>
                </a:solidFill>
                <a:latin typeface="Palatino Linotype" charset="0"/>
                <a:cs typeface="Palatino Linotype" charset="0"/>
              </a:rPr>
              <a:t>) </a:t>
            </a:r>
          </a:p>
          <a:p>
            <a:pPr eaLnBrk="1" hangingPunct="1">
              <a:lnSpc>
                <a:spcPct val="80000"/>
              </a:lnSpc>
              <a:spcBef>
                <a:spcPts val="375"/>
              </a:spcBef>
              <a:buFont typeface="Arial" charset="0"/>
              <a:buChar char="•"/>
            </a:pPr>
            <a:r>
              <a:rPr lang="tr-TR" dirty="0">
                <a:solidFill>
                  <a:srgbClr val="000000"/>
                </a:solidFill>
                <a:latin typeface="Palatino Linotype" charset="0"/>
                <a:cs typeface="Palatino Linotype" charset="0"/>
              </a:rPr>
              <a:t>İçişleri Bakanlığı'nın yüksek </a:t>
            </a:r>
            <a:r>
              <a:rPr lang="tr-TR" dirty="0" smtClean="0">
                <a:solidFill>
                  <a:srgbClr val="000000"/>
                </a:solidFill>
                <a:latin typeface="Palatino Linotype" charset="0"/>
                <a:cs typeface="Palatino Linotype" charset="0"/>
              </a:rPr>
              <a:t>potansiyeller için </a:t>
            </a:r>
            <a:r>
              <a:rPr lang="tr-TR" dirty="0">
                <a:solidFill>
                  <a:srgbClr val="000000"/>
                </a:solidFill>
                <a:latin typeface="Palatino Linotype" charset="0"/>
                <a:cs typeface="Palatino Linotype" charset="0"/>
              </a:rPr>
              <a:t>yıllık sezonu açılır.</a:t>
            </a:r>
            <a:r>
              <a:rPr lang="en-GB" dirty="0">
                <a:solidFill>
                  <a:srgbClr val="000000"/>
                </a:solidFill>
                <a:latin typeface="Palatino Linotype" charset="0"/>
                <a:cs typeface="Palatino Linotype" charset="0"/>
              </a:rPr>
              <a:t> </a:t>
            </a:r>
            <a:r>
              <a:rPr lang="tr-TR" dirty="0">
                <a:solidFill>
                  <a:srgbClr val="000000"/>
                </a:solidFill>
                <a:latin typeface="Palatino Linotype" charset="0"/>
                <a:cs typeface="Palatino Linotype" charset="0"/>
              </a:rPr>
              <a:t>9 ay boyunca (bir kısmı INHES işbirliğinde) açılan çeşitli kurslarla </a:t>
            </a:r>
            <a:r>
              <a:rPr lang="tr-TR" dirty="0" err="1">
                <a:solidFill>
                  <a:srgbClr val="000000"/>
                </a:solidFill>
                <a:latin typeface="Palatino Linotype" charset="0"/>
                <a:cs typeface="Palatino Linotype" charset="0"/>
              </a:rPr>
              <a:t>Chemi’de</a:t>
            </a:r>
            <a:r>
              <a:rPr lang="tr-TR" dirty="0">
                <a:solidFill>
                  <a:srgbClr val="000000"/>
                </a:solidFill>
                <a:latin typeface="Palatino Linotype" charset="0"/>
                <a:cs typeface="Palatino Linotype" charset="0"/>
              </a:rPr>
              <a:t> 15 kursiyer yetiştirilir</a:t>
            </a:r>
            <a:r>
              <a:rPr lang="en-GB" dirty="0">
                <a:solidFill>
                  <a:srgbClr val="000000"/>
                </a:solidFill>
                <a:latin typeface="Palatino Linotype" charset="0"/>
                <a:cs typeface="Palatino Linotype" charset="0"/>
              </a:rPr>
              <a:t> </a:t>
            </a:r>
            <a:r>
              <a:rPr lang="tr-TR" dirty="0">
                <a:solidFill>
                  <a:srgbClr val="000000"/>
                </a:solidFill>
                <a:latin typeface="Palatino Linotype" charset="0"/>
                <a:cs typeface="Palatino Linotype" charset="0"/>
              </a:rPr>
              <a:t>ve bir bireysel araştırma projesi gerçekleştirilir.</a:t>
            </a:r>
          </a:p>
          <a:p>
            <a:pPr eaLnBrk="1" hangingPunct="1">
              <a:lnSpc>
                <a:spcPct val="80000"/>
              </a:lnSpc>
              <a:spcBef>
                <a:spcPts val="375"/>
              </a:spcBef>
              <a:buFont typeface="Arial" charset="0"/>
              <a:buChar char="•"/>
            </a:pPr>
            <a:r>
              <a:rPr lang="tr-TR" dirty="0">
                <a:solidFill>
                  <a:srgbClr val="000000"/>
                </a:solidFill>
                <a:latin typeface="Palatino Linotype" charset="0"/>
                <a:cs typeface="Palatino Linotype" charset="0"/>
              </a:rPr>
              <a:t>Bu 15 arasından, 4 ü </a:t>
            </a:r>
            <a:r>
              <a:rPr lang="tr-TR" i="1" dirty="0">
                <a:solidFill>
                  <a:srgbClr val="000000"/>
                </a:solidFill>
                <a:latin typeface="Palatino Linotype" charset="0"/>
                <a:cs typeface="Palatino Linotype" charset="0"/>
              </a:rPr>
              <a:t>J</a:t>
            </a:r>
            <a:r>
              <a:rPr lang="tr-TR" i="1" dirty="0" smtClean="0">
                <a:solidFill>
                  <a:srgbClr val="000000"/>
                </a:solidFill>
                <a:latin typeface="Palatino Linotype" charset="0"/>
                <a:cs typeface="Palatino Linotype" charset="0"/>
              </a:rPr>
              <a:t>andarmadan</a:t>
            </a:r>
            <a:r>
              <a:rPr lang="tr-TR" dirty="0" smtClean="0">
                <a:solidFill>
                  <a:srgbClr val="000000"/>
                </a:solidFill>
                <a:latin typeface="Palatino Linotype" charset="0"/>
                <a:cs typeface="Palatino Linotype" charset="0"/>
              </a:rPr>
              <a:t> </a:t>
            </a:r>
            <a:r>
              <a:rPr lang="tr-TR" dirty="0">
                <a:solidFill>
                  <a:srgbClr val="000000"/>
                </a:solidFill>
                <a:latin typeface="Palatino Linotype" charset="0"/>
                <a:cs typeface="Palatino Linotype" charset="0"/>
              </a:rPr>
              <a:t>(albay rütbesinden) ve 4’ü de </a:t>
            </a:r>
            <a:r>
              <a:rPr lang="tr-TR" i="1" dirty="0">
                <a:solidFill>
                  <a:srgbClr val="000000"/>
                </a:solidFill>
                <a:latin typeface="Palatino Linotype" charset="0"/>
                <a:cs typeface="Palatino Linotype" charset="0"/>
              </a:rPr>
              <a:t>P</a:t>
            </a:r>
            <a:r>
              <a:rPr lang="tr-TR" i="1" dirty="0" smtClean="0">
                <a:solidFill>
                  <a:srgbClr val="000000"/>
                </a:solidFill>
                <a:latin typeface="Palatino Linotype" charset="0"/>
                <a:cs typeface="Palatino Linotype" charset="0"/>
              </a:rPr>
              <a:t>olisten</a:t>
            </a:r>
            <a:r>
              <a:rPr lang="tr-TR" dirty="0" smtClean="0">
                <a:solidFill>
                  <a:srgbClr val="000000"/>
                </a:solidFill>
                <a:latin typeface="Palatino Linotype" charset="0"/>
                <a:cs typeface="Palatino Linotype" charset="0"/>
              </a:rPr>
              <a:t> (</a:t>
            </a:r>
            <a:r>
              <a:rPr lang="tr-TR" i="1" dirty="0" smtClean="0">
                <a:solidFill>
                  <a:srgbClr val="000000"/>
                </a:solidFill>
                <a:latin typeface="Palatino Linotype" charset="0"/>
                <a:cs typeface="Palatino Linotype" charset="0"/>
              </a:rPr>
              <a:t>2. sınıf emniyet müdürü</a:t>
            </a:r>
            <a:r>
              <a:rPr lang="tr-TR" dirty="0" smtClean="0">
                <a:solidFill>
                  <a:srgbClr val="000000"/>
                </a:solidFill>
                <a:latin typeface="Palatino Linotype" charset="0"/>
                <a:cs typeface="Palatino Linotype" charset="0"/>
              </a:rPr>
              <a:t>) </a:t>
            </a:r>
            <a:r>
              <a:rPr lang="tr-TR" dirty="0">
                <a:solidFill>
                  <a:srgbClr val="000000"/>
                </a:solidFill>
                <a:latin typeface="Palatino Linotype" charset="0"/>
                <a:cs typeface="Palatino Linotype" charset="0"/>
              </a:rPr>
              <a:t>gelir.</a:t>
            </a:r>
          </a:p>
          <a:p>
            <a:pPr eaLnBrk="1" hangingPunct="1">
              <a:lnSpc>
                <a:spcPct val="80000"/>
              </a:lnSpc>
              <a:spcBef>
                <a:spcPts val="375"/>
              </a:spcBef>
              <a:buFont typeface="Arial" charset="0"/>
              <a:buChar char="•"/>
            </a:pPr>
            <a:r>
              <a:rPr lang="en-GB" b="1" dirty="0">
                <a:solidFill>
                  <a:srgbClr val="000000"/>
                </a:solidFill>
                <a:latin typeface="Palatino Linotype" charset="0"/>
                <a:cs typeface="Palatino Linotype" charset="0"/>
              </a:rPr>
              <a:t>- </a:t>
            </a:r>
            <a:r>
              <a:rPr lang="tr-TR" b="1" dirty="0">
                <a:solidFill>
                  <a:srgbClr val="000000"/>
                </a:solidFill>
                <a:latin typeface="Palatino Linotype" charset="0"/>
                <a:cs typeface="Palatino Linotype" charset="0"/>
              </a:rPr>
              <a:t>Adayların seçimi</a:t>
            </a:r>
            <a:r>
              <a:rPr lang="en-GB" b="1" dirty="0">
                <a:solidFill>
                  <a:srgbClr val="000000"/>
                </a:solidFill>
                <a:latin typeface="Palatino Linotype" charset="0"/>
                <a:cs typeface="Palatino Linotype" charset="0"/>
              </a:rPr>
              <a:t>:</a:t>
            </a:r>
            <a:r>
              <a:rPr lang="en-GB" dirty="0">
                <a:solidFill>
                  <a:srgbClr val="000000"/>
                </a:solidFill>
                <a:latin typeface="Palatino Linotype" charset="0"/>
                <a:cs typeface="Palatino Linotype" charset="0"/>
              </a:rPr>
              <a:t> </a:t>
            </a:r>
            <a:r>
              <a:rPr lang="tr-TR" dirty="0">
                <a:solidFill>
                  <a:srgbClr val="000000"/>
                </a:solidFill>
                <a:latin typeface="Palatino Linotype" charset="0"/>
                <a:cs typeface="Palatino Linotype" charset="0"/>
              </a:rPr>
              <a:t>Adaylar merkezi </a:t>
            </a:r>
            <a:r>
              <a:rPr lang="tr-TR" dirty="0" smtClean="0">
                <a:solidFill>
                  <a:srgbClr val="000000"/>
                </a:solidFill>
                <a:latin typeface="Palatino Linotype" charset="0"/>
                <a:cs typeface="Palatino Linotype" charset="0"/>
              </a:rPr>
              <a:t>müdürlükleri tarafından </a:t>
            </a:r>
            <a:r>
              <a:rPr lang="tr-TR" dirty="0">
                <a:solidFill>
                  <a:srgbClr val="000000"/>
                </a:solidFill>
                <a:latin typeface="Palatino Linotype" charset="0"/>
                <a:cs typeface="Palatino Linotype" charset="0"/>
              </a:rPr>
              <a:t>önerilmelidir.</a:t>
            </a:r>
            <a:r>
              <a:rPr lang="en-GB" dirty="0">
                <a:solidFill>
                  <a:srgbClr val="000000"/>
                </a:solidFill>
                <a:latin typeface="Palatino Linotype" charset="0"/>
                <a:cs typeface="Palatino Linotype" charset="0"/>
              </a:rPr>
              <a:t> </a:t>
            </a:r>
            <a:r>
              <a:rPr lang="tr-TR" dirty="0">
                <a:solidFill>
                  <a:srgbClr val="000000"/>
                </a:solidFill>
                <a:latin typeface="Palatino Linotype" charset="0"/>
                <a:cs typeface="Palatino Linotype" charset="0"/>
              </a:rPr>
              <a:t>Başvurular, adayların mülakatı için sonradan </a:t>
            </a:r>
            <a:r>
              <a:rPr lang="tr-TR" dirty="0" smtClean="0">
                <a:solidFill>
                  <a:srgbClr val="000000"/>
                </a:solidFill>
                <a:latin typeface="Palatino Linotype" charset="0"/>
                <a:cs typeface="Palatino Linotype" charset="0"/>
              </a:rPr>
              <a:t>‘performans komitesine’ </a:t>
            </a:r>
            <a:r>
              <a:rPr lang="tr-TR" dirty="0">
                <a:solidFill>
                  <a:srgbClr val="000000"/>
                </a:solidFill>
                <a:latin typeface="Palatino Linotype" charset="0"/>
                <a:cs typeface="Palatino Linotype" charset="0"/>
              </a:rPr>
              <a:t>gönderilir</a:t>
            </a:r>
            <a:r>
              <a:rPr lang="en-GB" dirty="0">
                <a:solidFill>
                  <a:srgbClr val="000000"/>
                </a:solidFill>
                <a:latin typeface="Palatino Linotype" charset="0"/>
                <a:cs typeface="Palatino Linotype" charset="0"/>
              </a:rPr>
              <a:t>.</a:t>
            </a:r>
          </a:p>
          <a:p>
            <a:pPr eaLnBrk="1" hangingPunct="1">
              <a:lnSpc>
                <a:spcPct val="80000"/>
              </a:lnSpc>
              <a:spcBef>
                <a:spcPts val="375"/>
              </a:spcBef>
              <a:buFont typeface="Arial" charset="0"/>
              <a:buChar char="•"/>
            </a:pPr>
            <a:r>
              <a:rPr lang="en-GB" b="1" dirty="0">
                <a:solidFill>
                  <a:srgbClr val="000000"/>
                </a:solidFill>
                <a:latin typeface="Palatino Linotype" charset="0"/>
                <a:cs typeface="Palatino Linotype" charset="0"/>
              </a:rPr>
              <a:t>- </a:t>
            </a:r>
            <a:r>
              <a:rPr lang="tr-TR" b="1" dirty="0">
                <a:solidFill>
                  <a:srgbClr val="000000"/>
                </a:solidFill>
                <a:latin typeface="Palatino Linotype" charset="0"/>
                <a:cs typeface="Palatino Linotype" charset="0"/>
              </a:rPr>
              <a:t>Kariyer geliştirme: </a:t>
            </a:r>
            <a:r>
              <a:rPr lang="tr-TR" dirty="0">
                <a:solidFill>
                  <a:srgbClr val="000000"/>
                </a:solidFill>
                <a:latin typeface="Palatino Linotype" charset="0"/>
                <a:cs typeface="Palatino Linotype" charset="0"/>
              </a:rPr>
              <a:t>Kursiyerler yönetimleri tarafından desteklenir ve </a:t>
            </a:r>
            <a:r>
              <a:rPr lang="tr-TR" dirty="0" smtClean="0">
                <a:solidFill>
                  <a:srgbClr val="000000"/>
                </a:solidFill>
                <a:latin typeface="Palatino Linotype" charset="0"/>
                <a:cs typeface="Palatino Linotype" charset="0"/>
              </a:rPr>
              <a:t>geçici </a:t>
            </a:r>
            <a:r>
              <a:rPr lang="tr-TR" dirty="0">
                <a:solidFill>
                  <a:srgbClr val="000000"/>
                </a:solidFill>
                <a:latin typeface="Palatino Linotype" charset="0"/>
                <a:cs typeface="Palatino Linotype" charset="0"/>
              </a:rPr>
              <a:t>olarak görevlendirilir. </a:t>
            </a:r>
            <a:r>
              <a:rPr lang="tr-TR" dirty="0" smtClean="0">
                <a:solidFill>
                  <a:srgbClr val="000000"/>
                </a:solidFill>
                <a:latin typeface="Palatino Linotype" charset="0"/>
                <a:cs typeface="Palatino Linotype" charset="0"/>
              </a:rPr>
              <a:t>Müdürlük </a:t>
            </a:r>
            <a:r>
              <a:rPr lang="tr-TR" dirty="0">
                <a:solidFill>
                  <a:srgbClr val="000000"/>
                </a:solidFill>
                <a:latin typeface="Palatino Linotype" charset="0"/>
                <a:cs typeface="Palatino Linotype" charset="0"/>
              </a:rPr>
              <a:t>verilen eğitimin sonunda, eğitim sürecine göre onlara bir pozisyon önermekle görevlidir.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smtClean="0">
                <a:latin typeface="Palatino Linotype" charset="0"/>
                <a:cs typeface="Palatino Linotype" charset="0"/>
              </a:rPr>
              <a:t>Mesleki Eğitim Yenilikleri</a:t>
            </a:r>
          </a:p>
        </p:txBody>
      </p:sp>
      <p:sp>
        <p:nvSpPr>
          <p:cNvPr id="20482" name="Text Box 2"/>
          <p:cNvSpPr txBox="1">
            <a:spLocks noChangeArrowheads="1"/>
          </p:cNvSpPr>
          <p:nvPr/>
        </p:nvSpPr>
        <p:spPr bwMode="auto">
          <a:xfrm>
            <a:off x="539750" y="1260475"/>
            <a:ext cx="7920038" cy="550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marL="741363" indent="-28416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375"/>
              </a:spcBef>
              <a:buClr>
                <a:srgbClr val="FF0000"/>
              </a:buClr>
              <a:buFont typeface="Arial" charset="0"/>
              <a:buNone/>
              <a:defRPr/>
            </a:pPr>
            <a:r>
              <a:rPr lang="tr-TR" sz="2200" b="1" i="1" dirty="0" smtClean="0">
                <a:latin typeface="Palatino Linotype" charset="0"/>
                <a:cs typeface="Palatino Linotype" charset="0"/>
              </a:rPr>
              <a:t>- Emniyet Müdürleri Örneği:</a:t>
            </a:r>
          </a:p>
          <a:p>
            <a:pPr>
              <a:lnSpc>
                <a:spcPct val="80000"/>
              </a:lnSpc>
              <a:spcBef>
                <a:spcPts val="375"/>
              </a:spcBef>
              <a:buFont typeface="Arial" charset="0"/>
              <a:buChar char="•"/>
              <a:defRPr/>
            </a:pPr>
            <a:r>
              <a:rPr lang="tr-TR" sz="2200" i="1" dirty="0" smtClean="0">
                <a:latin typeface="Palatino Linotype" charset="0"/>
                <a:cs typeface="Palatino Linotype" charset="0"/>
              </a:rPr>
              <a:t>i)Zorunlu eğitim</a:t>
            </a:r>
            <a:r>
              <a:rPr lang="en-GB" sz="2200" i="1" dirty="0" smtClean="0">
                <a:latin typeface="Palatino Linotype" charset="0"/>
                <a:cs typeface="Palatino Linotype" charset="0"/>
              </a:rPr>
              <a:t> </a:t>
            </a:r>
          </a:p>
          <a:p>
            <a:pPr>
              <a:lnSpc>
                <a:spcPct val="80000"/>
              </a:lnSpc>
              <a:spcBef>
                <a:spcPts val="375"/>
              </a:spcBef>
              <a:buFont typeface="Arial" charset="0"/>
              <a:buChar char="•"/>
              <a:defRPr/>
            </a:pPr>
            <a:r>
              <a:rPr lang="tr-TR" sz="2200" dirty="0" smtClean="0">
                <a:latin typeface="Palatino Linotype" charset="0"/>
                <a:cs typeface="Palatino Linotype" charset="0"/>
              </a:rPr>
              <a:t>Sistem, profesyonel hayatı boyunca stratejik değişim yönetimi için potansiyelini geliştirmek üzere komisere eşlik etmeye yöneliktir. Beş aşama vardır: İlk eğitimin geri dönüşlerini iki yıllık mesleki faaliyetinden sonra sunması; görev türlerindeki olası değişiklere eşlik etmek;</a:t>
            </a:r>
            <a:r>
              <a:rPr lang="en-GB" sz="2200" dirty="0" smtClean="0">
                <a:latin typeface="Palatino Linotype" charset="0"/>
                <a:cs typeface="Palatino Linotype" charset="0"/>
              </a:rPr>
              <a:t> </a:t>
            </a:r>
            <a:r>
              <a:rPr lang="tr-TR" sz="2200" dirty="0" smtClean="0">
                <a:latin typeface="Palatino Linotype" charset="0"/>
                <a:cs typeface="Palatino Linotype" charset="0"/>
              </a:rPr>
              <a:t>Rütbelerdeki değişiklere eşlik etmek. Kıdemlerdeki değişikliklere eşlik etmek</a:t>
            </a:r>
            <a:r>
              <a:rPr lang="en-GB" sz="2200" dirty="0" smtClean="0">
                <a:latin typeface="Palatino Linotype" charset="0"/>
                <a:cs typeface="Palatino Linotype" charset="0"/>
              </a:rPr>
              <a:t> (3. </a:t>
            </a:r>
            <a:r>
              <a:rPr lang="en-GB" sz="2200" dirty="0" err="1" smtClean="0">
                <a:latin typeface="Palatino Linotype" charset="0"/>
                <a:cs typeface="Palatino Linotype" charset="0"/>
              </a:rPr>
              <a:t>sınıf</a:t>
            </a:r>
            <a:r>
              <a:rPr lang="en-GB" sz="2200" dirty="0" smtClean="0">
                <a:latin typeface="Palatino Linotype" charset="0"/>
                <a:cs typeface="Palatino Linotype" charset="0"/>
              </a:rPr>
              <a:t> </a:t>
            </a:r>
            <a:r>
              <a:rPr lang="en-GB" sz="2200" dirty="0" err="1" smtClean="0">
                <a:latin typeface="Palatino Linotype" charset="0"/>
                <a:cs typeface="Palatino Linotype" charset="0"/>
              </a:rPr>
              <a:t>em</a:t>
            </a:r>
            <a:r>
              <a:rPr lang="en-GB" sz="2200" dirty="0" smtClean="0">
                <a:latin typeface="Palatino Linotype" charset="0"/>
                <a:cs typeface="Palatino Linotype" charset="0"/>
              </a:rPr>
              <a:t>. </a:t>
            </a:r>
            <a:r>
              <a:rPr lang="en-GB" sz="2200" dirty="0" err="1" smtClean="0">
                <a:latin typeface="Palatino Linotype" charset="0"/>
                <a:cs typeface="Palatino Linotype" charset="0"/>
              </a:rPr>
              <a:t>müdürlüğünden</a:t>
            </a:r>
            <a:r>
              <a:rPr lang="en-GB" sz="2200" dirty="0" smtClean="0">
                <a:latin typeface="Palatino Linotype" charset="0"/>
                <a:cs typeface="Palatino Linotype" charset="0"/>
              </a:rPr>
              <a:t> </a:t>
            </a:r>
            <a:r>
              <a:rPr lang="en-GB" sz="2200" i="1" dirty="0" smtClean="0">
                <a:latin typeface="Palatino Linotype" charset="0"/>
                <a:cs typeface="Palatino Linotype" charset="0"/>
              </a:rPr>
              <a:t>2. </a:t>
            </a:r>
            <a:r>
              <a:rPr lang="en-GB" sz="2200" i="1" dirty="0" err="1" smtClean="0">
                <a:latin typeface="Palatino Linotype" charset="0"/>
                <a:cs typeface="Palatino Linotype" charset="0"/>
              </a:rPr>
              <a:t>sınıf</a:t>
            </a:r>
            <a:r>
              <a:rPr lang="en-GB" sz="2200" i="1" dirty="0" smtClean="0">
                <a:latin typeface="Palatino Linotype" charset="0"/>
                <a:cs typeface="Palatino Linotype" charset="0"/>
              </a:rPr>
              <a:t> </a:t>
            </a:r>
            <a:r>
              <a:rPr lang="en-GB" sz="2200" i="1" dirty="0" err="1" smtClean="0">
                <a:latin typeface="Palatino Linotype" charset="0"/>
                <a:cs typeface="Palatino Linotype" charset="0"/>
              </a:rPr>
              <a:t>emniyet</a:t>
            </a:r>
            <a:r>
              <a:rPr lang="en-GB" sz="2200" i="1" dirty="0" smtClean="0">
                <a:latin typeface="Palatino Linotype" charset="0"/>
                <a:cs typeface="Palatino Linotype" charset="0"/>
              </a:rPr>
              <a:t> </a:t>
            </a:r>
            <a:r>
              <a:rPr lang="en-GB" sz="2200" i="1" dirty="0" err="1" smtClean="0">
                <a:latin typeface="Palatino Linotype" charset="0"/>
                <a:cs typeface="Palatino Linotype" charset="0"/>
              </a:rPr>
              <a:t>müdürlüğüne</a:t>
            </a:r>
            <a:r>
              <a:rPr lang="en-GB" sz="2200" dirty="0" smtClean="0">
                <a:latin typeface="Palatino Linotype" charset="0"/>
                <a:cs typeface="Palatino Linotype" charset="0"/>
              </a:rPr>
              <a:t>); </a:t>
            </a:r>
            <a:r>
              <a:rPr lang="tr-TR" sz="2200" dirty="0" smtClean="0">
                <a:latin typeface="Palatino Linotype" charset="0"/>
                <a:cs typeface="Palatino Linotype" charset="0"/>
              </a:rPr>
              <a:t>Genel teftiş eğitimi</a:t>
            </a:r>
          </a:p>
          <a:p>
            <a:pPr>
              <a:lnSpc>
                <a:spcPct val="80000"/>
              </a:lnSpc>
              <a:spcBef>
                <a:spcPts val="375"/>
              </a:spcBef>
              <a:buFont typeface="Arial" charset="0"/>
              <a:buNone/>
              <a:defRPr/>
            </a:pPr>
            <a:endParaRPr lang="en-GB" sz="2200" dirty="0" smtClean="0">
              <a:latin typeface="Palatino Linotype" charset="0"/>
              <a:cs typeface="Palatino Linotype" charset="0"/>
            </a:endParaRPr>
          </a:p>
          <a:p>
            <a:pPr>
              <a:lnSpc>
                <a:spcPct val="80000"/>
              </a:lnSpc>
              <a:spcBef>
                <a:spcPts val="375"/>
              </a:spcBef>
              <a:buFont typeface="Arial" charset="0"/>
              <a:buChar char="•"/>
              <a:defRPr/>
            </a:pPr>
            <a:r>
              <a:rPr lang="en-GB" sz="2200" i="1" dirty="0" smtClean="0">
                <a:latin typeface="Palatino Linotype" charset="0"/>
                <a:cs typeface="Palatino Linotype" charset="0"/>
              </a:rPr>
              <a:t>ii) </a:t>
            </a:r>
            <a:r>
              <a:rPr lang="tr-TR" sz="2200" i="1" dirty="0" smtClean="0">
                <a:latin typeface="Palatino Linotype" charset="0"/>
                <a:cs typeface="Palatino Linotype" charset="0"/>
              </a:rPr>
              <a:t>Mesleki gelişim</a:t>
            </a:r>
          </a:p>
          <a:p>
            <a:pPr>
              <a:lnSpc>
                <a:spcPct val="80000"/>
              </a:lnSpc>
              <a:spcBef>
                <a:spcPts val="375"/>
              </a:spcBef>
              <a:buFont typeface="Arial" charset="0"/>
              <a:buChar char="•"/>
              <a:defRPr/>
            </a:pPr>
            <a:r>
              <a:rPr lang="tr-TR" sz="2200" dirty="0" smtClean="0">
                <a:latin typeface="Palatino Linotype" charset="0"/>
                <a:cs typeface="Palatino Linotype" charset="0"/>
              </a:rPr>
              <a:t>Profesyonel gelişim kursları altı alanı kapsar: Yönetim, İletişim, Kamu Düzeni, Yargı, Avrupa ve diğer departmanlarla </a:t>
            </a:r>
            <a:r>
              <a:rPr lang="tr-TR" sz="2200" dirty="0" err="1" smtClean="0">
                <a:latin typeface="Palatino Linotype" charset="0"/>
                <a:cs typeface="Palatino Linotype" charset="0"/>
              </a:rPr>
              <a:t>çalıştaylar</a:t>
            </a:r>
            <a:endParaRPr lang="tr-TR" sz="2200" dirty="0" smtClean="0">
              <a:latin typeface="Palatino Linotype" charset="0"/>
              <a:cs typeface="Palatino Linotype" charset="0"/>
            </a:endParaRPr>
          </a:p>
          <a:p>
            <a:pPr lvl="1">
              <a:lnSpc>
                <a:spcPct val="80000"/>
              </a:lnSpc>
              <a:spcBef>
                <a:spcPts val="325"/>
              </a:spcBef>
              <a:buClr>
                <a:srgbClr val="FF0000"/>
              </a:buClr>
              <a:buFont typeface="Arial" charset="0"/>
              <a:buNone/>
              <a:defRPr/>
            </a:pPr>
            <a:r>
              <a:rPr lang="tr-TR" sz="2200" dirty="0" smtClean="0">
                <a:latin typeface="Palatino Linotype" charset="0"/>
                <a:cs typeface="Palatino Linotype" charset="0"/>
              </a:rPr>
              <a:t>- Ör; Diğer departmanlarla </a:t>
            </a:r>
            <a:r>
              <a:rPr lang="tr-TR" sz="2200" dirty="0" err="1" smtClean="0">
                <a:latin typeface="Palatino Linotype" charset="0"/>
                <a:cs typeface="Palatino Linotype" charset="0"/>
              </a:rPr>
              <a:t>çalıştaylara</a:t>
            </a:r>
            <a:r>
              <a:rPr lang="tr-TR" sz="2200" dirty="0" smtClean="0">
                <a:latin typeface="Palatino Linotype" charset="0"/>
                <a:cs typeface="Palatino Linotype" charset="0"/>
              </a:rPr>
              <a:t> örnek: Kamu hizmetleri arasındaki ortak meseleler üzerinde değişim ve yansımaları paylaşmak için alan yaratmak </a:t>
            </a:r>
            <a:r>
              <a:rPr lang="tr-TR" sz="2200" dirty="0" smtClean="0">
                <a:solidFill>
                  <a:srgbClr val="FF0000"/>
                </a:solidFill>
                <a:latin typeface="Palatino Linotype" charset="0"/>
                <a:cs typeface="Palatino Linotype"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tr-TR" sz="4000" dirty="0">
                <a:latin typeface="Palatino Linotype" charset="0"/>
                <a:cs typeface="Palatino Linotype" charset="0"/>
              </a:rPr>
              <a:t>3</a:t>
            </a:r>
            <a:r>
              <a:rPr lang="tr-TR" sz="4000" dirty="0" smtClean="0">
                <a:latin typeface="Palatino Linotype" charset="0"/>
                <a:cs typeface="Palatino Linotype" charset="0"/>
              </a:rPr>
              <a:t>.</a:t>
            </a:r>
            <a:r>
              <a:rPr lang="en-GB" sz="4000" dirty="0" smtClean="0">
                <a:latin typeface="Palatino Linotype" charset="0"/>
                <a:cs typeface="Palatino Linotype" charset="0"/>
              </a:rPr>
              <a:t> </a:t>
            </a:r>
            <a:r>
              <a:rPr lang="tr-TR" sz="4000" dirty="0" smtClean="0">
                <a:latin typeface="Palatino Linotype" charset="0"/>
                <a:cs typeface="Palatino Linotype" charset="0"/>
              </a:rPr>
              <a:t>Merkezileşme ve çoğulculuk arasında: </a:t>
            </a:r>
            <a:r>
              <a:rPr lang="en-GB" sz="4000" dirty="0" err="1" smtClean="0">
                <a:latin typeface="Palatino Linotype" charset="0"/>
                <a:cs typeface="Palatino Linotype" charset="0"/>
              </a:rPr>
              <a:t>İngiltere</a:t>
            </a:r>
            <a:r>
              <a:rPr lang="tr-TR" sz="4000" dirty="0" smtClean="0">
                <a:latin typeface="Palatino Linotype" charset="0"/>
                <a:cs typeface="Palatino Linotype" charset="0"/>
              </a:rPr>
              <a:t> </a:t>
            </a:r>
          </a:p>
        </p:txBody>
      </p:sp>
      <p:sp>
        <p:nvSpPr>
          <p:cNvPr id="21506" name="Text Box 2"/>
          <p:cNvSpPr txBox="1">
            <a:spLocks noChangeArrowheads="1"/>
          </p:cNvSpPr>
          <p:nvPr/>
        </p:nvSpPr>
        <p:spPr bwMode="auto">
          <a:xfrm>
            <a:off x="457200" y="1600200"/>
            <a:ext cx="82296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500"/>
              </a:spcBef>
              <a:buClr>
                <a:srgbClr val="FF0000"/>
              </a:buClr>
              <a:buFont typeface="Arial" charset="0"/>
              <a:buNone/>
              <a:defRPr/>
            </a:pPr>
            <a:r>
              <a:rPr lang="tr-TR" sz="2800" dirty="0" smtClean="0">
                <a:latin typeface="Palatino Linotype" charset="0"/>
                <a:cs typeface="Palatino Linotype" charset="0"/>
              </a:rPr>
              <a:t>- Tipik ACPO rütbesinde becerilerin ve sorumlulukların saptanması.</a:t>
            </a:r>
          </a:p>
          <a:p>
            <a:pPr>
              <a:lnSpc>
                <a:spcPct val="80000"/>
              </a:lnSpc>
              <a:spcBef>
                <a:spcPts val="500"/>
              </a:spcBef>
              <a:buClr>
                <a:srgbClr val="FF0000"/>
              </a:buClr>
              <a:buFont typeface="Arial" charset="0"/>
              <a:buNone/>
              <a:defRPr/>
            </a:pPr>
            <a:endParaRPr lang="tr-TR" sz="2800" dirty="0" smtClean="0">
              <a:latin typeface="Palatino Linotype" charset="0"/>
              <a:cs typeface="Palatino Linotype" charset="0"/>
            </a:endParaRPr>
          </a:p>
          <a:p>
            <a:pPr>
              <a:lnSpc>
                <a:spcPct val="80000"/>
              </a:lnSpc>
              <a:spcBef>
                <a:spcPts val="500"/>
              </a:spcBef>
              <a:buClr>
                <a:srgbClr val="FF0000"/>
              </a:buClr>
              <a:buFont typeface="Arial" charset="0"/>
              <a:buNone/>
              <a:defRPr/>
            </a:pPr>
            <a:r>
              <a:rPr lang="tr-TR" sz="2800" dirty="0" smtClean="0">
                <a:latin typeface="Palatino Linotype" charset="0"/>
                <a:cs typeface="Palatino Linotype" charset="0"/>
              </a:rPr>
              <a:t>- İstihdam ve Terfi: eleştirilen tekli alım sistemi, direkt alım sisteminin eksi ve artıları</a:t>
            </a:r>
          </a:p>
          <a:p>
            <a:pPr>
              <a:lnSpc>
                <a:spcPct val="80000"/>
              </a:lnSpc>
              <a:spcBef>
                <a:spcPts val="500"/>
              </a:spcBef>
              <a:buClr>
                <a:srgbClr val="FF0000"/>
              </a:buClr>
              <a:buFont typeface="Arial" charset="0"/>
              <a:buNone/>
              <a:defRPr/>
            </a:pPr>
            <a:endParaRPr lang="en-GB" sz="2800" dirty="0" smtClean="0">
              <a:latin typeface="Palatino Linotype" charset="0"/>
              <a:cs typeface="Palatino Linotype" charset="0"/>
            </a:endParaRPr>
          </a:p>
          <a:p>
            <a:pPr>
              <a:lnSpc>
                <a:spcPct val="80000"/>
              </a:lnSpc>
              <a:spcBef>
                <a:spcPts val="500"/>
              </a:spcBef>
              <a:buClr>
                <a:srgbClr val="FF0000"/>
              </a:buClr>
              <a:buFont typeface="Arial" charset="0"/>
              <a:buNone/>
              <a:defRPr/>
            </a:pPr>
            <a:r>
              <a:rPr lang="tr-TR" sz="2800" dirty="0" smtClean="0">
                <a:latin typeface="Palatino Linotype" charset="0"/>
                <a:cs typeface="Palatino Linotype" charset="0"/>
              </a:rPr>
              <a:t>- ACPO rütbesine (aşamasına) erişim:  Kıdemli PNAC ve stratejik  komuta kursunun </a:t>
            </a:r>
            <a:r>
              <a:rPr lang="tr-TR" sz="2800" dirty="0" err="1" smtClean="0">
                <a:latin typeface="Palatino Linotype" charset="0"/>
                <a:cs typeface="Palatino Linotype" charset="0"/>
              </a:rPr>
              <a:t>merkeziliği</a:t>
            </a:r>
            <a:endParaRPr lang="tr-TR" sz="2800" dirty="0" smtClean="0">
              <a:latin typeface="Palatino Linotype" charset="0"/>
              <a:cs typeface="Palatino Linotype" charset="0"/>
            </a:endParaRPr>
          </a:p>
          <a:p>
            <a:pPr>
              <a:lnSpc>
                <a:spcPct val="80000"/>
              </a:lnSpc>
              <a:spcBef>
                <a:spcPts val="500"/>
              </a:spcBef>
              <a:buFont typeface="Arial" charset="0"/>
              <a:buNone/>
              <a:defRPr/>
            </a:pPr>
            <a:endParaRPr lang="en-GB" sz="2800" dirty="0" smtClean="0">
              <a:latin typeface="Palatino Linotype" charset="0"/>
              <a:cs typeface="Palatino Linotype" charset="0"/>
            </a:endParaRPr>
          </a:p>
          <a:p>
            <a:pPr>
              <a:lnSpc>
                <a:spcPct val="80000"/>
              </a:lnSpc>
              <a:spcBef>
                <a:spcPts val="500"/>
              </a:spcBef>
              <a:buClr>
                <a:srgbClr val="FF0000"/>
              </a:buClr>
              <a:buFont typeface="Arial" charset="0"/>
              <a:buNone/>
              <a:defRPr/>
            </a:pPr>
            <a:r>
              <a:rPr lang="tr-TR" sz="2800" dirty="0" smtClean="0">
                <a:latin typeface="Palatino Linotype" charset="0"/>
                <a:cs typeface="Palatino Linotype" charset="0"/>
              </a:rPr>
              <a:t>- Profesyonelleşme: İstenen becerilerin saptanması ve prosedürün oluşturulması. </a:t>
            </a:r>
            <a:r>
              <a:rPr lang="en-GB" sz="2800" dirty="0" smtClean="0">
                <a:latin typeface="Palatino Linotype" charset="0"/>
                <a:cs typeface="Palatino Linotype" charset="0"/>
              </a:rPr>
              <a:t>(polis </a:t>
            </a:r>
            <a:r>
              <a:rPr lang="en-GB" sz="2800" dirty="0" err="1" smtClean="0">
                <a:latin typeface="Palatino Linotype" charset="0"/>
                <a:cs typeface="Palatino Linotype" charset="0"/>
              </a:rPr>
              <a:t>akademisinin</a:t>
            </a:r>
            <a:r>
              <a:rPr lang="en-GB" sz="2800" dirty="0" smtClean="0">
                <a:latin typeface="Palatino Linotype" charset="0"/>
                <a:cs typeface="Palatino Linotype" charset="0"/>
              </a:rPr>
              <a:t> </a:t>
            </a:r>
            <a:r>
              <a:rPr lang="en-GB" sz="2800" dirty="0" err="1" smtClean="0">
                <a:latin typeface="Palatino Linotype" charset="0"/>
                <a:cs typeface="Palatino Linotype" charset="0"/>
              </a:rPr>
              <a:t>rolü</a:t>
            </a:r>
            <a:r>
              <a:rPr lang="en-GB" sz="2800" dirty="0" smtClean="0">
                <a:latin typeface="Palatino Linotype" charset="0"/>
                <a:cs typeface="Palatino Linotype"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smtClean="0">
                <a:latin typeface="Palatino Linotype" charset="0"/>
                <a:cs typeface="Palatino Linotype" charset="0"/>
              </a:rPr>
              <a:t>Beceri ve sorumlulukların tanımlanması</a:t>
            </a:r>
          </a:p>
        </p:txBody>
      </p:sp>
      <p:sp>
        <p:nvSpPr>
          <p:cNvPr id="22530" name="Text Box 2"/>
          <p:cNvSpPr txBox="1">
            <a:spLocks noChangeArrowheads="1"/>
          </p:cNvSpPr>
          <p:nvPr/>
        </p:nvSpPr>
        <p:spPr bwMode="auto">
          <a:xfrm>
            <a:off x="457200" y="1600200"/>
            <a:ext cx="8229600" cy="533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550"/>
              </a:spcBef>
              <a:buFont typeface="Arial" charset="0"/>
              <a:buChar char="•"/>
              <a:defRPr/>
            </a:pPr>
            <a:r>
              <a:rPr lang="en-GB" sz="2600" dirty="0" smtClean="0">
                <a:latin typeface="Palatino Linotype" charset="0"/>
                <a:cs typeface="Palatino Linotype" charset="0"/>
              </a:rPr>
              <a:t>- </a:t>
            </a:r>
            <a:r>
              <a:rPr lang="tr-TR" sz="2600" dirty="0" smtClean="0">
                <a:latin typeface="Palatino Linotype" charset="0"/>
                <a:cs typeface="Palatino Linotype" charset="0"/>
              </a:rPr>
              <a:t>Görev gereklilikleri:</a:t>
            </a:r>
            <a:r>
              <a:rPr lang="en-GB" sz="2600" dirty="0" smtClean="0">
                <a:latin typeface="Palatino Linotype" charset="0"/>
                <a:cs typeface="Palatino Linotype" charset="0"/>
              </a:rPr>
              <a:t> </a:t>
            </a:r>
            <a:r>
              <a:rPr lang="tr-TR" sz="2600" dirty="0" smtClean="0">
                <a:latin typeface="Palatino Linotype" charset="0"/>
                <a:cs typeface="Palatino Linotype" charset="0"/>
              </a:rPr>
              <a:t>Ulusal seviyede önemle dikkate alınacak kilit hususların saptanması ( Polis Okulu ve diğer yapılar)</a:t>
            </a:r>
          </a:p>
          <a:p>
            <a:pPr marL="1257300" lvl="2" indent="-342900">
              <a:lnSpc>
                <a:spcPct val="80000"/>
              </a:lnSpc>
              <a:spcBef>
                <a:spcPts val="425"/>
              </a:spcBef>
              <a:buClrTx/>
              <a:buFont typeface="Arial"/>
              <a:buChar char="•"/>
              <a:defRPr/>
            </a:pPr>
            <a:r>
              <a:rPr lang="tr-TR" sz="2000" dirty="0" smtClean="0">
                <a:latin typeface="Palatino Linotype" charset="0"/>
                <a:cs typeface="Palatino Linotype" charset="0"/>
              </a:rPr>
              <a:t>Stratejik bir yön belirlemek ve profesyonel tavsiye almak için PCC ile birlikte çalışılması;</a:t>
            </a:r>
            <a:r>
              <a:rPr lang="en-GB" sz="2000" dirty="0" smtClean="0">
                <a:latin typeface="Palatino Linotype" charset="0"/>
                <a:cs typeface="Palatino Linotype" charset="0"/>
              </a:rPr>
              <a:t> </a:t>
            </a:r>
            <a:r>
              <a:rPr lang="en-GB" sz="2000" dirty="0" err="1" smtClean="0">
                <a:latin typeface="Palatino Linotype" charset="0"/>
                <a:cs typeface="Palatino Linotype" charset="0"/>
              </a:rPr>
              <a:t>tutarlı</a:t>
            </a:r>
            <a:r>
              <a:rPr lang="en-GB" sz="2000" dirty="0" smtClean="0">
                <a:latin typeface="Palatino Linotype" charset="0"/>
                <a:cs typeface="Palatino Linotype" charset="0"/>
              </a:rPr>
              <a:t> </a:t>
            </a:r>
            <a:r>
              <a:rPr lang="en-GB" sz="2000" dirty="0" err="1" smtClean="0">
                <a:latin typeface="Palatino Linotype" charset="0"/>
                <a:cs typeface="Palatino Linotype" charset="0"/>
              </a:rPr>
              <a:t>bir</a:t>
            </a:r>
            <a:r>
              <a:rPr lang="en-GB" sz="2000" dirty="0" smtClean="0">
                <a:latin typeface="Palatino Linotype" charset="0"/>
                <a:cs typeface="Palatino Linotype" charset="0"/>
              </a:rPr>
              <a:t> </a:t>
            </a:r>
            <a:r>
              <a:rPr lang="en-GB" sz="2000" dirty="0" err="1" smtClean="0">
                <a:latin typeface="Palatino Linotype" charset="0"/>
                <a:cs typeface="Palatino Linotype" charset="0"/>
              </a:rPr>
              <a:t>vizyon</a:t>
            </a:r>
            <a:r>
              <a:rPr lang="en-GB" sz="2000" dirty="0" smtClean="0">
                <a:latin typeface="Palatino Linotype" charset="0"/>
                <a:cs typeface="Palatino Linotype" charset="0"/>
              </a:rPr>
              <a:t> </a:t>
            </a:r>
            <a:r>
              <a:rPr lang="en-GB" sz="2000" dirty="0" err="1" smtClean="0">
                <a:latin typeface="Palatino Linotype" charset="0"/>
                <a:cs typeface="Palatino Linotype" charset="0"/>
              </a:rPr>
              <a:t>iletişimiyle</a:t>
            </a:r>
            <a:r>
              <a:rPr lang="en-GB" sz="2000" dirty="0" smtClean="0">
                <a:latin typeface="Palatino Linotype" charset="0"/>
                <a:cs typeface="Palatino Linotype" charset="0"/>
              </a:rPr>
              <a:t> </a:t>
            </a:r>
            <a:r>
              <a:rPr lang="en-GB" sz="2000" dirty="0" err="1" smtClean="0">
                <a:latin typeface="Palatino Linotype" charset="0"/>
                <a:cs typeface="Palatino Linotype" charset="0"/>
              </a:rPr>
              <a:t>liderliğin</a:t>
            </a:r>
            <a:r>
              <a:rPr lang="en-GB" sz="2000" dirty="0" smtClean="0">
                <a:latin typeface="Palatino Linotype" charset="0"/>
                <a:cs typeface="Palatino Linotype" charset="0"/>
              </a:rPr>
              <a:t> </a:t>
            </a:r>
            <a:r>
              <a:rPr lang="en-GB" sz="2000" dirty="0" err="1" smtClean="0">
                <a:latin typeface="Palatino Linotype" charset="0"/>
                <a:cs typeface="Palatino Linotype" charset="0"/>
              </a:rPr>
              <a:t>sağlanması</a:t>
            </a:r>
            <a:r>
              <a:rPr lang="en-GB" sz="2000" dirty="0" smtClean="0">
                <a:latin typeface="Palatino Linotype" charset="0"/>
                <a:cs typeface="Palatino Linotype" charset="0"/>
              </a:rPr>
              <a:t>, </a:t>
            </a:r>
            <a:r>
              <a:rPr lang="en-GB" sz="2000" dirty="0" err="1" smtClean="0">
                <a:latin typeface="Palatino Linotype" charset="0"/>
                <a:cs typeface="Palatino Linotype" charset="0"/>
              </a:rPr>
              <a:t>değişen</a:t>
            </a:r>
            <a:r>
              <a:rPr lang="en-GB" sz="2000" dirty="0" smtClean="0">
                <a:latin typeface="Palatino Linotype" charset="0"/>
                <a:cs typeface="Palatino Linotype" charset="0"/>
              </a:rPr>
              <a:t> </a:t>
            </a:r>
            <a:r>
              <a:rPr lang="en-GB" sz="2000" dirty="0" err="1" smtClean="0">
                <a:latin typeface="Palatino Linotype" charset="0"/>
                <a:cs typeface="Palatino Linotype" charset="0"/>
              </a:rPr>
              <a:t>çevre</a:t>
            </a:r>
            <a:r>
              <a:rPr lang="en-GB" sz="2000" dirty="0" smtClean="0">
                <a:latin typeface="Palatino Linotype" charset="0"/>
                <a:cs typeface="Palatino Linotype" charset="0"/>
              </a:rPr>
              <a:t> </a:t>
            </a:r>
            <a:r>
              <a:rPr lang="en-GB" sz="2000" dirty="0" err="1" smtClean="0">
                <a:latin typeface="Palatino Linotype" charset="0"/>
                <a:cs typeface="Palatino Linotype" charset="0"/>
              </a:rPr>
              <a:t>şartlarına</a:t>
            </a:r>
            <a:r>
              <a:rPr lang="en-GB" sz="2000" dirty="0" smtClean="0">
                <a:latin typeface="Palatino Linotype" charset="0"/>
                <a:cs typeface="Palatino Linotype" charset="0"/>
              </a:rPr>
              <a:t> </a:t>
            </a:r>
            <a:r>
              <a:rPr lang="en-GB" sz="2000" dirty="0" err="1" smtClean="0">
                <a:latin typeface="Palatino Linotype" charset="0"/>
                <a:cs typeface="Palatino Linotype" charset="0"/>
              </a:rPr>
              <a:t>cevap</a:t>
            </a:r>
            <a:r>
              <a:rPr lang="en-GB" sz="2000" dirty="0" smtClean="0">
                <a:latin typeface="Palatino Linotype" charset="0"/>
                <a:cs typeface="Palatino Linotype" charset="0"/>
              </a:rPr>
              <a:t> </a:t>
            </a:r>
            <a:r>
              <a:rPr lang="en-GB" sz="2000" dirty="0" err="1" smtClean="0">
                <a:latin typeface="Palatino Linotype" charset="0"/>
                <a:cs typeface="Palatino Linotype" charset="0"/>
              </a:rPr>
              <a:t>verebilen</a:t>
            </a:r>
            <a:r>
              <a:rPr lang="en-GB" sz="2000" dirty="0" smtClean="0">
                <a:latin typeface="Palatino Linotype" charset="0"/>
                <a:cs typeface="Palatino Linotype" charset="0"/>
              </a:rPr>
              <a:t> </a:t>
            </a:r>
            <a:r>
              <a:rPr lang="en-GB" sz="2000" dirty="0" err="1" smtClean="0">
                <a:latin typeface="Palatino Linotype" charset="0"/>
                <a:cs typeface="Palatino Linotype" charset="0"/>
              </a:rPr>
              <a:t>yüksek</a:t>
            </a:r>
            <a:r>
              <a:rPr lang="en-GB" sz="2000" dirty="0" smtClean="0">
                <a:latin typeface="Palatino Linotype" charset="0"/>
                <a:cs typeface="Palatino Linotype" charset="0"/>
              </a:rPr>
              <a:t> </a:t>
            </a:r>
            <a:r>
              <a:rPr lang="en-GB" sz="2000" dirty="0" err="1" smtClean="0">
                <a:latin typeface="Palatino Linotype" charset="0"/>
                <a:cs typeface="Palatino Linotype" charset="0"/>
              </a:rPr>
              <a:t>performansın</a:t>
            </a:r>
            <a:r>
              <a:rPr lang="en-GB" sz="2000" dirty="0" smtClean="0">
                <a:latin typeface="Palatino Linotype" charset="0"/>
                <a:cs typeface="Palatino Linotype" charset="0"/>
              </a:rPr>
              <a:t> </a:t>
            </a:r>
            <a:r>
              <a:rPr lang="en-GB" sz="2000" dirty="0" err="1" smtClean="0">
                <a:latin typeface="Palatino Linotype" charset="0"/>
                <a:cs typeface="Palatino Linotype" charset="0"/>
              </a:rPr>
              <a:t>sağlanması</a:t>
            </a:r>
            <a:r>
              <a:rPr lang="en-GB" sz="2000" dirty="0" smtClean="0">
                <a:latin typeface="Palatino Linotype" charset="0"/>
                <a:cs typeface="Palatino Linotype" charset="0"/>
              </a:rPr>
              <a:t>, </a:t>
            </a:r>
            <a:r>
              <a:rPr lang="en-GB" sz="2000" dirty="0" err="1" smtClean="0">
                <a:latin typeface="Palatino Linotype" charset="0"/>
                <a:cs typeface="Palatino Linotype" charset="0"/>
              </a:rPr>
              <a:t>kaynakların</a:t>
            </a:r>
            <a:r>
              <a:rPr lang="en-GB" sz="2000" dirty="0" smtClean="0">
                <a:latin typeface="Palatino Linotype" charset="0"/>
                <a:cs typeface="Palatino Linotype" charset="0"/>
              </a:rPr>
              <a:t> </a:t>
            </a:r>
            <a:r>
              <a:rPr lang="en-GB" sz="2000" dirty="0" err="1" smtClean="0">
                <a:latin typeface="Palatino Linotype" charset="0"/>
                <a:cs typeface="Palatino Linotype" charset="0"/>
              </a:rPr>
              <a:t>verimli</a:t>
            </a:r>
            <a:r>
              <a:rPr lang="en-GB" sz="2000" dirty="0" smtClean="0">
                <a:latin typeface="Palatino Linotype" charset="0"/>
                <a:cs typeface="Palatino Linotype" charset="0"/>
              </a:rPr>
              <a:t> </a:t>
            </a:r>
            <a:r>
              <a:rPr lang="en-GB" sz="2000" dirty="0" err="1" smtClean="0">
                <a:latin typeface="Palatino Linotype" charset="0"/>
                <a:cs typeface="Palatino Linotype" charset="0"/>
              </a:rPr>
              <a:t>kullanımı</a:t>
            </a:r>
            <a:r>
              <a:rPr lang="en-GB" sz="2000" dirty="0" smtClean="0">
                <a:latin typeface="Palatino Linotype" charset="0"/>
                <a:cs typeface="Palatino Linotype" charset="0"/>
              </a:rPr>
              <a:t> </a:t>
            </a:r>
            <a:r>
              <a:rPr lang="en-GB" sz="2000" dirty="0" err="1" smtClean="0">
                <a:latin typeface="Palatino Linotype" charset="0"/>
                <a:cs typeface="Palatino Linotype" charset="0"/>
              </a:rPr>
              <a:t>ve</a:t>
            </a:r>
            <a:r>
              <a:rPr lang="en-GB" sz="2000" dirty="0" smtClean="0">
                <a:latin typeface="Palatino Linotype" charset="0"/>
                <a:cs typeface="Palatino Linotype" charset="0"/>
              </a:rPr>
              <a:t> </a:t>
            </a:r>
            <a:r>
              <a:rPr lang="en-GB" sz="2000" dirty="0" err="1" smtClean="0">
                <a:latin typeface="Palatino Linotype" charset="0"/>
                <a:cs typeface="Palatino Linotype" charset="0"/>
              </a:rPr>
              <a:t>strateji</a:t>
            </a:r>
            <a:r>
              <a:rPr lang="en-GB" sz="2000" dirty="0" smtClean="0">
                <a:latin typeface="Palatino Linotype" charset="0"/>
                <a:cs typeface="Palatino Linotype" charset="0"/>
              </a:rPr>
              <a:t> </a:t>
            </a:r>
            <a:r>
              <a:rPr lang="en-GB" sz="2000" dirty="0" err="1" smtClean="0">
                <a:latin typeface="Palatino Linotype" charset="0"/>
                <a:cs typeface="Palatino Linotype" charset="0"/>
              </a:rPr>
              <a:t>geliştirme</a:t>
            </a:r>
            <a:r>
              <a:rPr lang="en-GB" sz="2000" dirty="0" smtClean="0">
                <a:latin typeface="Palatino Linotype" charset="0"/>
                <a:cs typeface="Palatino Linotype" charset="0"/>
              </a:rPr>
              <a:t> </a:t>
            </a:r>
            <a:r>
              <a:rPr lang="en-GB" sz="2000" dirty="0" err="1" smtClean="0">
                <a:latin typeface="Palatino Linotype" charset="0"/>
                <a:cs typeface="Palatino Linotype" charset="0"/>
              </a:rPr>
              <a:t>ve</a:t>
            </a:r>
            <a:r>
              <a:rPr lang="en-GB" sz="2000" dirty="0" smtClean="0">
                <a:latin typeface="Palatino Linotype" charset="0"/>
                <a:cs typeface="Palatino Linotype" charset="0"/>
              </a:rPr>
              <a:t> </a:t>
            </a:r>
            <a:r>
              <a:rPr lang="en-GB" sz="2000" dirty="0" err="1" smtClean="0">
                <a:latin typeface="Palatino Linotype" charset="0"/>
                <a:cs typeface="Palatino Linotype" charset="0"/>
              </a:rPr>
              <a:t>izleme</a:t>
            </a:r>
            <a:r>
              <a:rPr lang="en-GB" sz="2000" dirty="0" smtClean="0">
                <a:latin typeface="Palatino Linotype" charset="0"/>
                <a:cs typeface="Palatino Linotype" charset="0"/>
              </a:rPr>
              <a:t>, </a:t>
            </a:r>
            <a:r>
              <a:rPr lang="en-GB" sz="2000" dirty="0" err="1" smtClean="0">
                <a:latin typeface="Palatino Linotype" charset="0"/>
                <a:cs typeface="Palatino Linotype" charset="0"/>
              </a:rPr>
              <a:t>diğer</a:t>
            </a:r>
            <a:r>
              <a:rPr lang="en-GB" sz="2000" dirty="0" smtClean="0">
                <a:latin typeface="Palatino Linotype" charset="0"/>
                <a:cs typeface="Palatino Linotype" charset="0"/>
              </a:rPr>
              <a:t> </a:t>
            </a:r>
            <a:r>
              <a:rPr lang="en-GB" sz="2000" dirty="0" err="1" smtClean="0">
                <a:latin typeface="Palatino Linotype" charset="0"/>
                <a:cs typeface="Palatino Linotype" charset="0"/>
              </a:rPr>
              <a:t>ajanslarla</a:t>
            </a:r>
            <a:r>
              <a:rPr lang="en-GB" sz="2000" dirty="0" smtClean="0">
                <a:latin typeface="Palatino Linotype" charset="0"/>
                <a:cs typeface="Palatino Linotype" charset="0"/>
              </a:rPr>
              <a:t> </a:t>
            </a:r>
            <a:r>
              <a:rPr lang="en-GB" sz="2000" dirty="0" err="1" smtClean="0">
                <a:latin typeface="Palatino Linotype" charset="0"/>
                <a:cs typeface="Palatino Linotype" charset="0"/>
              </a:rPr>
              <a:t>işbirliklerinin</a:t>
            </a:r>
            <a:r>
              <a:rPr lang="en-GB" sz="2000" dirty="0" smtClean="0">
                <a:latin typeface="Palatino Linotype" charset="0"/>
                <a:cs typeface="Palatino Linotype" charset="0"/>
              </a:rPr>
              <a:t> </a:t>
            </a:r>
            <a:r>
              <a:rPr lang="en-GB" sz="2000" dirty="0" err="1" smtClean="0">
                <a:latin typeface="Palatino Linotype" charset="0"/>
                <a:cs typeface="Palatino Linotype" charset="0"/>
              </a:rPr>
              <a:t>bir</a:t>
            </a:r>
            <a:r>
              <a:rPr lang="en-GB" sz="2000" dirty="0" smtClean="0">
                <a:latin typeface="Palatino Linotype" charset="0"/>
                <a:cs typeface="Palatino Linotype" charset="0"/>
              </a:rPr>
              <a:t> </a:t>
            </a:r>
            <a:r>
              <a:rPr lang="en-GB" sz="2000" dirty="0" err="1" smtClean="0">
                <a:latin typeface="Palatino Linotype" charset="0"/>
                <a:cs typeface="Palatino Linotype" charset="0"/>
              </a:rPr>
              <a:t>parçası</a:t>
            </a:r>
            <a:r>
              <a:rPr lang="en-GB" sz="2000" dirty="0" smtClean="0">
                <a:latin typeface="Palatino Linotype" charset="0"/>
                <a:cs typeface="Palatino Linotype" charset="0"/>
              </a:rPr>
              <a:t> </a:t>
            </a:r>
            <a:r>
              <a:rPr lang="en-GB" sz="2000" dirty="0" err="1" smtClean="0">
                <a:latin typeface="Palatino Linotype" charset="0"/>
                <a:cs typeface="Palatino Linotype" charset="0"/>
              </a:rPr>
              <a:t>olma</a:t>
            </a:r>
            <a:r>
              <a:rPr lang="en-GB" sz="2000" dirty="0" smtClean="0">
                <a:latin typeface="Palatino Linotype" charset="0"/>
                <a:cs typeface="Palatino Linotype" charset="0"/>
              </a:rPr>
              <a:t>,</a:t>
            </a:r>
            <a:endParaRPr lang="en-GB" sz="2000" dirty="0">
              <a:latin typeface="Palatino Linotype" charset="0"/>
              <a:cs typeface="Palatino Linotype" charset="0"/>
            </a:endParaRPr>
          </a:p>
          <a:p>
            <a:pPr marL="455613" indent="-342900">
              <a:lnSpc>
                <a:spcPct val="80000"/>
              </a:lnSpc>
              <a:spcBef>
                <a:spcPts val="425"/>
              </a:spcBef>
              <a:buClr>
                <a:srgbClr val="FF0000"/>
              </a:buClr>
              <a:buFontTx/>
              <a:buChar char="-"/>
              <a:defRPr/>
            </a:pPr>
            <a:endParaRPr lang="en-GB" sz="2600" dirty="0" smtClean="0">
              <a:latin typeface="Palatino Linotype" charset="0"/>
              <a:cs typeface="Palatino Linotype" charset="0"/>
            </a:endParaRPr>
          </a:p>
          <a:p>
            <a:pPr marL="569913" indent="-457200">
              <a:lnSpc>
                <a:spcPct val="80000"/>
              </a:lnSpc>
              <a:spcBef>
                <a:spcPts val="425"/>
              </a:spcBef>
              <a:buClrTx/>
              <a:buFont typeface="Arial"/>
              <a:buChar char="•"/>
              <a:defRPr/>
            </a:pPr>
            <a:r>
              <a:rPr lang="en-GB" sz="2600" dirty="0" err="1" smtClean="0">
                <a:latin typeface="Palatino Linotype" charset="0"/>
                <a:cs typeface="Palatino Linotype" charset="0"/>
              </a:rPr>
              <a:t>Bireysel</a:t>
            </a:r>
            <a:r>
              <a:rPr lang="en-GB" sz="2600" dirty="0" smtClean="0">
                <a:latin typeface="Palatino Linotype" charset="0"/>
                <a:cs typeface="Palatino Linotype" charset="0"/>
              </a:rPr>
              <a:t> </a:t>
            </a:r>
            <a:r>
              <a:rPr lang="en-GB" sz="2600" dirty="0" err="1" smtClean="0">
                <a:latin typeface="Palatino Linotype" charset="0"/>
                <a:cs typeface="Palatino Linotype" charset="0"/>
              </a:rPr>
              <a:t>nitelikler</a:t>
            </a:r>
            <a:r>
              <a:rPr lang="en-GB" sz="2600" dirty="0" smtClean="0">
                <a:latin typeface="Palatino Linotype" charset="0"/>
                <a:cs typeface="Palatino Linotype" charset="0"/>
              </a:rPr>
              <a:t> </a:t>
            </a:r>
            <a:r>
              <a:rPr lang="tr-TR" sz="2600" dirty="0" smtClean="0">
                <a:latin typeface="Palatino Linotype" charset="0"/>
                <a:cs typeface="Palatino Linotype" charset="0"/>
              </a:rPr>
              <a:t>(Polis Okulu ve diğer yapılar)</a:t>
            </a:r>
          </a:p>
          <a:p>
            <a:pPr lvl="2">
              <a:lnSpc>
                <a:spcPct val="80000"/>
              </a:lnSpc>
              <a:spcBef>
                <a:spcPts val="425"/>
              </a:spcBef>
              <a:buFont typeface="Arial" charset="0"/>
              <a:buNone/>
              <a:defRPr/>
            </a:pPr>
            <a:r>
              <a:rPr lang="en-GB" sz="2000" dirty="0" smtClean="0">
                <a:latin typeface="Palatino Linotype" charset="0"/>
                <a:cs typeface="Palatino Linotype" charset="0"/>
              </a:rPr>
              <a:t>- </a:t>
            </a:r>
            <a:r>
              <a:rPr lang="en-GB" sz="2000" dirty="0" err="1" smtClean="0">
                <a:latin typeface="Palatino Linotype" charset="0"/>
                <a:cs typeface="Palatino Linotype" charset="0"/>
              </a:rPr>
              <a:t>Karar</a:t>
            </a:r>
            <a:r>
              <a:rPr lang="en-GB" sz="2000" dirty="0" smtClean="0">
                <a:latin typeface="Palatino Linotype" charset="0"/>
                <a:cs typeface="Palatino Linotype" charset="0"/>
              </a:rPr>
              <a:t> </a:t>
            </a:r>
            <a:r>
              <a:rPr lang="en-GB" sz="2000" dirty="0" err="1" smtClean="0">
                <a:latin typeface="Palatino Linotype" charset="0"/>
                <a:cs typeface="Palatino Linotype" charset="0"/>
              </a:rPr>
              <a:t>alım</a:t>
            </a:r>
            <a:r>
              <a:rPr lang="en-GB" sz="2000" dirty="0" smtClean="0">
                <a:latin typeface="Palatino Linotype" charset="0"/>
                <a:cs typeface="Palatino Linotype" charset="0"/>
              </a:rPr>
              <a:t> </a:t>
            </a:r>
            <a:r>
              <a:rPr lang="en-GB" sz="2000" dirty="0" err="1" smtClean="0">
                <a:latin typeface="Palatino Linotype" charset="0"/>
                <a:cs typeface="Palatino Linotype" charset="0"/>
              </a:rPr>
              <a:t>süreçleri</a:t>
            </a:r>
            <a:r>
              <a:rPr lang="en-GB" sz="2000" dirty="0" smtClean="0">
                <a:latin typeface="Palatino Linotype" charset="0"/>
                <a:cs typeface="Palatino Linotype" charset="0"/>
              </a:rPr>
              <a:t>, </a:t>
            </a:r>
            <a:r>
              <a:rPr lang="en-GB" sz="2000" dirty="0" err="1" smtClean="0">
                <a:latin typeface="Palatino Linotype" charset="0"/>
                <a:cs typeface="Palatino Linotype" charset="0"/>
              </a:rPr>
              <a:t>Önderlik</a:t>
            </a:r>
            <a:r>
              <a:rPr lang="en-GB" sz="2000" dirty="0" smtClean="0">
                <a:latin typeface="Palatino Linotype" charset="0"/>
                <a:cs typeface="Palatino Linotype" charset="0"/>
              </a:rPr>
              <a:t> (</a:t>
            </a:r>
            <a:r>
              <a:rPr lang="en-GB" sz="2000" dirty="0" err="1" smtClean="0">
                <a:latin typeface="Palatino Linotype" charset="0"/>
                <a:cs typeface="Palatino Linotype" charset="0"/>
              </a:rPr>
              <a:t>öncü</a:t>
            </a:r>
            <a:r>
              <a:rPr lang="en-GB" sz="2000" dirty="0" smtClean="0">
                <a:latin typeface="Palatino Linotype" charset="0"/>
                <a:cs typeface="Palatino Linotype" charset="0"/>
              </a:rPr>
              <a:t> </a:t>
            </a:r>
            <a:r>
              <a:rPr lang="en-GB" sz="2000" dirty="0" err="1" smtClean="0">
                <a:latin typeface="Palatino Linotype" charset="0"/>
                <a:cs typeface="Palatino Linotype" charset="0"/>
              </a:rPr>
              <a:t>stratejik</a:t>
            </a:r>
            <a:r>
              <a:rPr lang="en-GB" sz="2000" dirty="0" smtClean="0">
                <a:latin typeface="Palatino Linotype" charset="0"/>
                <a:cs typeface="Palatino Linotype" charset="0"/>
              </a:rPr>
              <a:t> </a:t>
            </a:r>
            <a:r>
              <a:rPr lang="en-GB" sz="2000" dirty="0" err="1" smtClean="0">
                <a:latin typeface="Palatino Linotype" charset="0"/>
                <a:cs typeface="Palatino Linotype" charset="0"/>
              </a:rPr>
              <a:t>değişimler</a:t>
            </a:r>
            <a:r>
              <a:rPr lang="en-GB" sz="2000" dirty="0" smtClean="0">
                <a:latin typeface="Palatino Linotype" charset="0"/>
                <a:cs typeface="Palatino Linotype" charset="0"/>
              </a:rPr>
              <a:t>, </a:t>
            </a:r>
            <a:r>
              <a:rPr lang="en-GB" sz="2000" dirty="0" err="1" smtClean="0">
                <a:latin typeface="Palatino Linotype" charset="0"/>
                <a:cs typeface="Palatino Linotype" charset="0"/>
              </a:rPr>
              <a:t>işgücüne</a:t>
            </a:r>
            <a:r>
              <a:rPr lang="en-GB" sz="2000" dirty="0" smtClean="0">
                <a:latin typeface="Palatino Linotype" charset="0"/>
                <a:cs typeface="Palatino Linotype" charset="0"/>
              </a:rPr>
              <a:t> </a:t>
            </a:r>
            <a:r>
              <a:rPr lang="en-GB" sz="2000" dirty="0" err="1" smtClean="0">
                <a:latin typeface="Palatino Linotype" charset="0"/>
                <a:cs typeface="Palatino Linotype" charset="0"/>
              </a:rPr>
              <a:t>öncülük</a:t>
            </a:r>
            <a:r>
              <a:rPr lang="en-GB" sz="2000" dirty="0" smtClean="0">
                <a:latin typeface="Palatino Linotype" charset="0"/>
                <a:cs typeface="Palatino Linotype" charset="0"/>
              </a:rPr>
              <a:t> </a:t>
            </a:r>
            <a:r>
              <a:rPr lang="en-GB" sz="2000" dirty="0" err="1" smtClean="0">
                <a:latin typeface="Palatino Linotype" charset="0"/>
                <a:cs typeface="Palatino Linotype" charset="0"/>
              </a:rPr>
              <a:t>etmek</a:t>
            </a:r>
            <a:r>
              <a:rPr lang="en-GB" sz="2000" dirty="0" smtClean="0">
                <a:latin typeface="Palatino Linotype" charset="0"/>
                <a:cs typeface="Palatino Linotype" charset="0"/>
              </a:rPr>
              <a:t>, </a:t>
            </a:r>
            <a:r>
              <a:rPr lang="en-GB" sz="2000" dirty="0" err="1" smtClean="0">
                <a:latin typeface="Palatino Linotype" charset="0"/>
                <a:cs typeface="Palatino Linotype" charset="0"/>
              </a:rPr>
              <a:t>yönetsel</a:t>
            </a:r>
            <a:r>
              <a:rPr lang="en-GB" sz="2000" dirty="0" smtClean="0">
                <a:latin typeface="Palatino Linotype" charset="0"/>
                <a:cs typeface="Palatino Linotype" charset="0"/>
              </a:rPr>
              <a:t> </a:t>
            </a:r>
            <a:r>
              <a:rPr lang="en-GB" sz="2000" dirty="0" err="1" smtClean="0">
                <a:latin typeface="Palatino Linotype" charset="0"/>
                <a:cs typeface="Palatino Linotype" charset="0"/>
              </a:rPr>
              <a:t>performanslar</a:t>
            </a:r>
            <a:r>
              <a:rPr lang="en-GB" sz="2000" dirty="0" smtClean="0">
                <a:latin typeface="Palatino Linotype" charset="0"/>
                <a:cs typeface="Palatino Linotype" charset="0"/>
              </a:rPr>
              <a:t>) </a:t>
            </a:r>
            <a:r>
              <a:rPr lang="en-GB" sz="2000" dirty="0" err="1" smtClean="0">
                <a:latin typeface="Palatino Linotype" charset="0"/>
                <a:cs typeface="Palatino Linotype" charset="0"/>
              </a:rPr>
              <a:t>Profesyonellik</a:t>
            </a:r>
            <a:r>
              <a:rPr lang="en-GB" sz="2000" dirty="0" smtClean="0">
                <a:latin typeface="Palatino Linotype" charset="0"/>
                <a:cs typeface="Palatino Linotype" charset="0"/>
              </a:rPr>
              <a:t>, </a:t>
            </a:r>
            <a:r>
              <a:rPr lang="en-GB" sz="2000" dirty="0" err="1" smtClean="0">
                <a:latin typeface="Palatino Linotype" charset="0"/>
                <a:cs typeface="Palatino Linotype" charset="0"/>
              </a:rPr>
              <a:t>Kamu</a:t>
            </a:r>
            <a:r>
              <a:rPr lang="en-GB" sz="2000" dirty="0" smtClean="0">
                <a:latin typeface="Palatino Linotype" charset="0"/>
                <a:cs typeface="Palatino Linotype" charset="0"/>
              </a:rPr>
              <a:t> </a:t>
            </a:r>
            <a:r>
              <a:rPr lang="en-GB" sz="2000" dirty="0" err="1" smtClean="0">
                <a:latin typeface="Palatino Linotype" charset="0"/>
                <a:cs typeface="Palatino Linotype" charset="0"/>
              </a:rPr>
              <a:t>Hizmeti</a:t>
            </a:r>
            <a:r>
              <a:rPr lang="en-GB" sz="2000" dirty="0" smtClean="0">
                <a:latin typeface="Palatino Linotype" charset="0"/>
                <a:cs typeface="Palatino Linotype" charset="0"/>
              </a:rPr>
              <a:t>, </a:t>
            </a:r>
            <a:r>
              <a:rPr lang="en-GB" sz="2000" dirty="0" err="1" smtClean="0">
                <a:latin typeface="Palatino Linotype" charset="0"/>
                <a:cs typeface="Palatino Linotype" charset="0"/>
              </a:rPr>
              <a:t>Başkalarıyla</a:t>
            </a:r>
            <a:r>
              <a:rPr lang="en-GB" sz="2000" dirty="0" smtClean="0">
                <a:latin typeface="Palatino Linotype" charset="0"/>
                <a:cs typeface="Palatino Linotype" charset="0"/>
              </a:rPr>
              <a:t> </a:t>
            </a:r>
            <a:r>
              <a:rPr lang="en-GB" sz="2000" dirty="0" err="1" smtClean="0">
                <a:latin typeface="Palatino Linotype" charset="0"/>
                <a:cs typeface="Palatino Linotype" charset="0"/>
              </a:rPr>
              <a:t>birlikte</a:t>
            </a:r>
            <a:r>
              <a:rPr lang="en-GB" sz="2000" dirty="0" smtClean="0">
                <a:latin typeface="Palatino Linotype" charset="0"/>
                <a:cs typeface="Palatino Linotype" charset="0"/>
              </a:rPr>
              <a:t> </a:t>
            </a:r>
            <a:r>
              <a:rPr lang="en-GB" sz="2000" dirty="0" err="1" smtClean="0">
                <a:latin typeface="Palatino Linotype" charset="0"/>
                <a:cs typeface="Palatino Linotype" charset="0"/>
              </a:rPr>
              <a:t>çalışmak</a:t>
            </a:r>
            <a:endParaRPr lang="en-GB" sz="20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400" smtClean="0">
                <a:latin typeface="Palatino Linotype" charset="0"/>
                <a:cs typeface="Palatino Linotype" charset="0"/>
              </a:rPr>
              <a:t>Temel Noktalar</a:t>
            </a:r>
          </a:p>
        </p:txBody>
      </p:sp>
      <p:sp>
        <p:nvSpPr>
          <p:cNvPr id="4098" name="Text Box 2"/>
          <p:cNvSpPr txBox="1">
            <a:spLocks noChangeArrowheads="1"/>
          </p:cNvSpPr>
          <p:nvPr/>
        </p:nvSpPr>
        <p:spPr bwMode="auto">
          <a:xfrm>
            <a:off x="411163" y="159385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75"/>
              </a:spcBef>
              <a:buFont typeface="Arial" charset="0"/>
              <a:buChar char="•"/>
              <a:defRPr/>
            </a:pPr>
            <a:r>
              <a:rPr lang="en-GB" sz="2700" dirty="0" smtClean="0">
                <a:latin typeface="Palatino Linotype" charset="0"/>
                <a:cs typeface="Palatino Linotype" charset="0"/>
              </a:rPr>
              <a:t>1. </a:t>
            </a:r>
            <a:r>
              <a:rPr lang="en-US" sz="2700" dirty="0" err="1" smtClean="0">
                <a:latin typeface="Palatino Linotype" charset="0"/>
                <a:cs typeface="Palatino Linotype" charset="0"/>
              </a:rPr>
              <a:t>İç</a:t>
            </a:r>
            <a:r>
              <a:rPr lang="en-US" sz="2700" dirty="0" smtClean="0">
                <a:latin typeface="Palatino Linotype" charset="0"/>
                <a:cs typeface="Palatino Linotype" charset="0"/>
              </a:rPr>
              <a:t> </a:t>
            </a:r>
            <a:r>
              <a:rPr lang="en-US" sz="2700" dirty="0" err="1" smtClean="0">
                <a:latin typeface="Palatino Linotype" charset="0"/>
                <a:cs typeface="Palatino Linotype" charset="0"/>
              </a:rPr>
              <a:t>Güvenlik</a:t>
            </a:r>
            <a:r>
              <a:rPr lang="en-US" sz="2700" dirty="0" smtClean="0">
                <a:latin typeface="Palatino Linotype" charset="0"/>
                <a:cs typeface="Palatino Linotype" charset="0"/>
              </a:rPr>
              <a:t> </a:t>
            </a:r>
            <a:r>
              <a:rPr lang="en-US" sz="2700" dirty="0" err="1" smtClean="0">
                <a:latin typeface="Palatino Linotype" charset="0"/>
                <a:cs typeface="Palatino Linotype" charset="0"/>
              </a:rPr>
              <a:t>Kuvvetleri’nin</a:t>
            </a:r>
            <a:r>
              <a:rPr lang="en-US" sz="2700" dirty="0" smtClean="0">
                <a:latin typeface="Palatino Linotype" charset="0"/>
                <a:cs typeface="Palatino Linotype" charset="0"/>
              </a:rPr>
              <a:t> </a:t>
            </a:r>
            <a:r>
              <a:rPr lang="en-US" sz="2700" dirty="0" err="1" smtClean="0">
                <a:latin typeface="Palatino Linotype" charset="0"/>
                <a:cs typeface="Palatino Linotype" charset="0"/>
              </a:rPr>
              <a:t>üst</a:t>
            </a:r>
            <a:r>
              <a:rPr lang="en-US" sz="2700" dirty="0" smtClean="0">
                <a:latin typeface="Palatino Linotype" charset="0"/>
                <a:cs typeface="Palatino Linotype" charset="0"/>
              </a:rPr>
              <a:t> </a:t>
            </a:r>
            <a:r>
              <a:rPr lang="en-US" sz="2700" dirty="0" err="1" smtClean="0">
                <a:latin typeface="Palatino Linotype" charset="0"/>
                <a:cs typeface="Palatino Linotype" charset="0"/>
              </a:rPr>
              <a:t>düzey</a:t>
            </a:r>
            <a:r>
              <a:rPr lang="en-US" sz="2700" dirty="0" smtClean="0">
                <a:latin typeface="Palatino Linotype" charset="0"/>
                <a:cs typeface="Palatino Linotype" charset="0"/>
              </a:rPr>
              <a:t> </a:t>
            </a:r>
            <a:r>
              <a:rPr lang="en-US" sz="2700" dirty="0" err="1" smtClean="0">
                <a:latin typeface="Palatino Linotype" charset="0"/>
                <a:cs typeface="Palatino Linotype" charset="0"/>
              </a:rPr>
              <a:t>amirlerinin</a:t>
            </a:r>
            <a:r>
              <a:rPr lang="en-US" sz="2700" dirty="0" smtClean="0">
                <a:latin typeface="Palatino Linotype" charset="0"/>
                <a:cs typeface="Palatino Linotype" charset="0"/>
              </a:rPr>
              <a:t> </a:t>
            </a:r>
            <a:r>
              <a:rPr lang="tr-TR" sz="2700" dirty="0" smtClean="0">
                <a:latin typeface="Palatino Linotype" charset="0"/>
                <a:cs typeface="Palatino Linotype" charset="0"/>
              </a:rPr>
              <a:t>seçimi ve eğitimi niçin önemli?</a:t>
            </a:r>
            <a:r>
              <a:rPr lang="en-GB" sz="2700" dirty="0" smtClean="0">
                <a:latin typeface="Palatino Linotype" charset="0"/>
                <a:cs typeface="Palatino Linotype" charset="0"/>
              </a:rPr>
              <a:t> </a:t>
            </a:r>
          </a:p>
          <a:p>
            <a:pPr marL="0" indent="0">
              <a:lnSpc>
                <a:spcPct val="80000"/>
              </a:lnSpc>
              <a:spcBef>
                <a:spcPts val="675"/>
              </a:spcBef>
              <a:defRPr/>
            </a:pPr>
            <a:r>
              <a:rPr lang="tr-TR" sz="2700" dirty="0" smtClean="0">
                <a:latin typeface="Palatino Linotype" charset="0"/>
                <a:cs typeface="Palatino Linotype" charset="0"/>
              </a:rPr>
              <a:t> </a:t>
            </a:r>
          </a:p>
          <a:p>
            <a:pPr>
              <a:lnSpc>
                <a:spcPct val="80000"/>
              </a:lnSpc>
              <a:spcBef>
                <a:spcPts val="675"/>
              </a:spcBef>
              <a:buFont typeface="Arial" charset="0"/>
              <a:buChar char="•"/>
              <a:defRPr/>
            </a:pPr>
            <a:r>
              <a:rPr lang="tr-TR" sz="2700" dirty="0">
                <a:latin typeface="Palatino Linotype" charset="0"/>
                <a:cs typeface="Palatino Linotype" charset="0"/>
              </a:rPr>
              <a:t>2</a:t>
            </a:r>
            <a:r>
              <a:rPr lang="tr-TR" sz="2700" dirty="0" smtClean="0">
                <a:latin typeface="Palatino Linotype" charset="0"/>
                <a:cs typeface="Palatino Linotype" charset="0"/>
              </a:rPr>
              <a:t>. Fransa: İkici ve merkezi bir sistem </a:t>
            </a:r>
            <a:r>
              <a:rPr lang="tr-TR" sz="2700" dirty="0" smtClean="0">
                <a:solidFill>
                  <a:srgbClr val="FF0000"/>
                </a:solidFill>
                <a:latin typeface="Palatino Linotype" charset="0"/>
                <a:cs typeface="Palatino Linotype" charset="0"/>
              </a:rPr>
              <a:t> </a:t>
            </a:r>
          </a:p>
          <a:p>
            <a:pPr>
              <a:lnSpc>
                <a:spcPct val="80000"/>
              </a:lnSpc>
              <a:spcBef>
                <a:spcPts val="675"/>
              </a:spcBef>
              <a:buFont typeface="Arial" charset="0"/>
              <a:buNone/>
              <a:defRPr/>
            </a:pPr>
            <a:endParaRPr lang="tr-TR" sz="2700" dirty="0" smtClean="0">
              <a:solidFill>
                <a:srgbClr val="FF0000"/>
              </a:solidFill>
              <a:latin typeface="Palatino Linotype" charset="0"/>
              <a:cs typeface="Palatino Linotype" charset="0"/>
            </a:endParaRPr>
          </a:p>
          <a:p>
            <a:pPr>
              <a:lnSpc>
                <a:spcPct val="80000"/>
              </a:lnSpc>
              <a:spcBef>
                <a:spcPts val="675"/>
              </a:spcBef>
              <a:buFont typeface="Arial" charset="0"/>
              <a:buChar char="•"/>
              <a:defRPr/>
            </a:pPr>
            <a:r>
              <a:rPr lang="tr-TR" sz="2700" dirty="0">
                <a:latin typeface="Palatino Linotype" charset="0"/>
                <a:cs typeface="Palatino Linotype" charset="0"/>
              </a:rPr>
              <a:t>3</a:t>
            </a:r>
            <a:r>
              <a:rPr lang="tr-TR" sz="2700" dirty="0" smtClean="0">
                <a:latin typeface="Palatino Linotype" charset="0"/>
                <a:cs typeface="Palatino Linotype" charset="0"/>
              </a:rPr>
              <a:t>.</a:t>
            </a:r>
            <a:r>
              <a:rPr lang="en-GB" sz="2700" dirty="0" smtClean="0">
                <a:latin typeface="Palatino Linotype" charset="0"/>
                <a:cs typeface="Palatino Linotype" charset="0"/>
              </a:rPr>
              <a:t> </a:t>
            </a:r>
            <a:r>
              <a:rPr lang="tr-TR" sz="2700" dirty="0" smtClean="0">
                <a:latin typeface="Palatino Linotype" charset="0"/>
                <a:cs typeface="Palatino Linotype" charset="0"/>
              </a:rPr>
              <a:t>Merkezileşme ve çoğulculuk arasında </a:t>
            </a:r>
            <a:r>
              <a:rPr lang="en-GB" sz="2700" dirty="0" err="1" smtClean="0">
                <a:latin typeface="Palatino Linotype" charset="0"/>
                <a:cs typeface="Palatino Linotype" charset="0"/>
              </a:rPr>
              <a:t>İngiltere</a:t>
            </a:r>
            <a:r>
              <a:rPr lang="tr-TR" sz="2700" dirty="0" smtClean="0">
                <a:latin typeface="Palatino Linotype" charset="0"/>
                <a:cs typeface="Palatino Linotype" charset="0"/>
              </a:rPr>
              <a:t> </a:t>
            </a:r>
          </a:p>
          <a:p>
            <a:pPr>
              <a:lnSpc>
                <a:spcPct val="80000"/>
              </a:lnSpc>
              <a:spcBef>
                <a:spcPts val="675"/>
              </a:spcBef>
              <a:buFont typeface="Arial" charset="0"/>
              <a:buNone/>
              <a:defRPr/>
            </a:pPr>
            <a:endParaRPr lang="tr-TR" sz="2700" dirty="0" smtClean="0">
              <a:latin typeface="Palatino Linotype" charset="0"/>
              <a:cs typeface="Palatino Linotype" charset="0"/>
            </a:endParaRPr>
          </a:p>
          <a:p>
            <a:pPr>
              <a:lnSpc>
                <a:spcPct val="80000"/>
              </a:lnSpc>
              <a:spcBef>
                <a:spcPts val="675"/>
              </a:spcBef>
              <a:buFont typeface="Arial" charset="0"/>
              <a:buChar char="•"/>
              <a:defRPr/>
            </a:pPr>
            <a:r>
              <a:rPr lang="en-GB" sz="2700" dirty="0">
                <a:latin typeface="Palatino Linotype" charset="0"/>
                <a:cs typeface="Palatino Linotype" charset="0"/>
              </a:rPr>
              <a:t>4</a:t>
            </a:r>
            <a:r>
              <a:rPr lang="en-GB" sz="2700" dirty="0" smtClean="0">
                <a:latin typeface="Palatino Linotype" charset="0"/>
                <a:cs typeface="Palatino Linotype" charset="0"/>
              </a:rPr>
              <a:t>. </a:t>
            </a:r>
            <a:r>
              <a:rPr lang="en-GB" sz="2700" dirty="0" err="1" smtClean="0">
                <a:latin typeface="Palatino Linotype" charset="0"/>
                <a:cs typeface="Palatino Linotype" charset="0"/>
              </a:rPr>
              <a:t>Çıkarılacak</a:t>
            </a:r>
            <a:r>
              <a:rPr lang="en-GB" sz="2700" dirty="0" smtClean="0">
                <a:latin typeface="Palatino Linotype" charset="0"/>
                <a:cs typeface="Palatino Linotype" charset="0"/>
              </a:rPr>
              <a:t> </a:t>
            </a:r>
            <a:r>
              <a:rPr lang="en-GB" sz="2700" dirty="0" err="1" smtClean="0">
                <a:latin typeface="Palatino Linotype" charset="0"/>
                <a:cs typeface="Palatino Linotype" charset="0"/>
              </a:rPr>
              <a:t>dersler</a:t>
            </a:r>
            <a:endParaRPr lang="en-GB" sz="27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52413"/>
            <a:ext cx="82296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3600" smtClean="0">
                <a:latin typeface="Palatino Linotype" charset="0"/>
                <a:cs typeface="Palatino Linotype" charset="0"/>
              </a:rPr>
              <a:t>İstihdam ve Terfi: Eleştirilen tekli alım sistemi</a:t>
            </a:r>
          </a:p>
        </p:txBody>
      </p:sp>
      <p:sp>
        <p:nvSpPr>
          <p:cNvPr id="23554" name="Text Box 2"/>
          <p:cNvSpPr txBox="1">
            <a:spLocks noChangeArrowheads="1"/>
          </p:cNvSpPr>
          <p:nvPr/>
        </p:nvSpPr>
        <p:spPr bwMode="auto">
          <a:xfrm>
            <a:off x="457200" y="1600200"/>
            <a:ext cx="8229600" cy="461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75"/>
              </a:spcBef>
              <a:buFont typeface="Arial" charset="0"/>
              <a:buChar char="•"/>
              <a:defRPr/>
            </a:pPr>
            <a:r>
              <a:rPr lang="en-GB" sz="2700" dirty="0" smtClean="0">
                <a:latin typeface="Palatino Linotype" charset="0"/>
                <a:cs typeface="Palatino Linotype" charset="0"/>
              </a:rPr>
              <a:t>- </a:t>
            </a:r>
            <a:r>
              <a:rPr lang="en-GB" sz="2700" dirty="0" err="1" smtClean="0">
                <a:latin typeface="Palatino Linotype" charset="0"/>
                <a:cs typeface="Palatino Linotype" charset="0"/>
              </a:rPr>
              <a:t>Mevcut</a:t>
            </a:r>
            <a:r>
              <a:rPr lang="en-GB" sz="2700" dirty="0" smtClean="0">
                <a:latin typeface="Palatino Linotype" charset="0"/>
                <a:cs typeface="Palatino Linotype" charset="0"/>
              </a:rPr>
              <a:t> </a:t>
            </a:r>
            <a:r>
              <a:rPr lang="en-GB" sz="2700" dirty="0" err="1" smtClean="0">
                <a:latin typeface="Palatino Linotype" charset="0"/>
                <a:cs typeface="Palatino Linotype" charset="0"/>
              </a:rPr>
              <a:t>hükümetler</a:t>
            </a:r>
            <a:r>
              <a:rPr lang="en-GB" sz="2700" dirty="0" smtClean="0">
                <a:latin typeface="Palatino Linotype" charset="0"/>
                <a:cs typeface="Palatino Linotype" charset="0"/>
              </a:rPr>
              <a:t> </a:t>
            </a:r>
            <a:r>
              <a:rPr lang="en-GB" sz="2700" dirty="0" err="1" smtClean="0">
                <a:latin typeface="Palatino Linotype" charset="0"/>
                <a:cs typeface="Palatino Linotype" charset="0"/>
              </a:rPr>
              <a:t>tarafından</a:t>
            </a:r>
            <a:r>
              <a:rPr lang="en-GB" sz="2700" dirty="0" smtClean="0">
                <a:latin typeface="Palatino Linotype" charset="0"/>
                <a:cs typeface="Palatino Linotype" charset="0"/>
              </a:rPr>
              <a:t> </a:t>
            </a:r>
            <a:r>
              <a:rPr lang="en-GB" sz="2700" dirty="0" err="1" smtClean="0">
                <a:latin typeface="Palatino Linotype" charset="0"/>
                <a:cs typeface="Palatino Linotype" charset="0"/>
              </a:rPr>
              <a:t>eleştirilen</a:t>
            </a:r>
            <a:r>
              <a:rPr lang="en-GB" sz="2700" dirty="0" smtClean="0">
                <a:latin typeface="Palatino Linotype" charset="0"/>
                <a:cs typeface="Palatino Linotype" charset="0"/>
              </a:rPr>
              <a:t> </a:t>
            </a:r>
            <a:r>
              <a:rPr lang="en-GB" sz="2700" dirty="0" err="1" smtClean="0">
                <a:latin typeface="Palatino Linotype" charset="0"/>
                <a:cs typeface="Palatino Linotype" charset="0"/>
              </a:rPr>
              <a:t>tekli</a:t>
            </a:r>
            <a:r>
              <a:rPr lang="en-GB" sz="2700" dirty="0" smtClean="0">
                <a:latin typeface="Palatino Linotype" charset="0"/>
                <a:cs typeface="Palatino Linotype" charset="0"/>
              </a:rPr>
              <a:t> </a:t>
            </a:r>
            <a:r>
              <a:rPr lang="en-GB" sz="2700" dirty="0" err="1" smtClean="0">
                <a:latin typeface="Palatino Linotype" charset="0"/>
                <a:cs typeface="Palatino Linotype" charset="0"/>
              </a:rPr>
              <a:t>alım</a:t>
            </a:r>
            <a:r>
              <a:rPr lang="en-GB" sz="2700" dirty="0" smtClean="0">
                <a:latin typeface="Palatino Linotype" charset="0"/>
                <a:cs typeface="Palatino Linotype" charset="0"/>
              </a:rPr>
              <a:t> </a:t>
            </a:r>
            <a:r>
              <a:rPr lang="en-GB" sz="2700" dirty="0" err="1" smtClean="0">
                <a:latin typeface="Palatino Linotype" charset="0"/>
                <a:cs typeface="Palatino Linotype" charset="0"/>
              </a:rPr>
              <a:t>sistemi</a:t>
            </a:r>
            <a:r>
              <a:rPr lang="en-GB" sz="2700" dirty="0" smtClean="0">
                <a:latin typeface="Palatino Linotype" charset="0"/>
                <a:cs typeface="Palatino Linotype" charset="0"/>
              </a:rPr>
              <a:t>,</a:t>
            </a:r>
          </a:p>
          <a:p>
            <a:pPr>
              <a:lnSpc>
                <a:spcPct val="80000"/>
              </a:lnSpc>
              <a:spcBef>
                <a:spcPts val="675"/>
              </a:spcBef>
              <a:buFont typeface="Arial" charset="0"/>
              <a:buNone/>
              <a:defRPr/>
            </a:pPr>
            <a:endParaRPr lang="en-GB" sz="2700" dirty="0" smtClean="0">
              <a:latin typeface="Palatino Linotype" charset="0"/>
              <a:cs typeface="Palatino Linotype" charset="0"/>
            </a:endParaRPr>
          </a:p>
          <a:p>
            <a:pPr>
              <a:lnSpc>
                <a:spcPct val="80000"/>
              </a:lnSpc>
              <a:spcBef>
                <a:spcPts val="675"/>
              </a:spcBef>
              <a:buFont typeface="Arial" charset="0"/>
              <a:buChar char="•"/>
              <a:defRPr/>
            </a:pPr>
            <a:r>
              <a:rPr lang="en-GB" sz="2700" dirty="0" err="1" smtClean="0">
                <a:latin typeface="Palatino Linotype" charset="0"/>
                <a:cs typeface="Palatino Linotype" charset="0"/>
              </a:rPr>
              <a:t>Üç</a:t>
            </a:r>
            <a:r>
              <a:rPr lang="en-GB" sz="2700" dirty="0" smtClean="0">
                <a:latin typeface="Palatino Linotype" charset="0"/>
                <a:cs typeface="Palatino Linotype" charset="0"/>
              </a:rPr>
              <a:t> </a:t>
            </a:r>
            <a:r>
              <a:rPr lang="en-GB" sz="2700" dirty="0" err="1" smtClean="0">
                <a:latin typeface="Palatino Linotype" charset="0"/>
                <a:cs typeface="Palatino Linotype" charset="0"/>
              </a:rPr>
              <a:t>yenilik</a:t>
            </a:r>
            <a:r>
              <a:rPr lang="en-GB" sz="2700" dirty="0" smtClean="0">
                <a:latin typeface="Palatino Linotype" charset="0"/>
                <a:cs typeface="Palatino Linotype" charset="0"/>
              </a:rPr>
              <a:t> (2013): </a:t>
            </a:r>
          </a:p>
          <a:p>
            <a:pPr>
              <a:lnSpc>
                <a:spcPct val="80000"/>
              </a:lnSpc>
              <a:spcBef>
                <a:spcPts val="600"/>
              </a:spcBef>
              <a:buFont typeface="Arial" charset="0"/>
              <a:buChar char="•"/>
              <a:defRPr/>
            </a:pPr>
            <a:r>
              <a:rPr lang="en-GB" sz="2400" dirty="0" smtClean="0">
                <a:latin typeface="Palatino Linotype" charset="0"/>
                <a:cs typeface="Palatino Linotype" charset="0"/>
              </a:rPr>
              <a:t>- </a:t>
            </a:r>
            <a:r>
              <a:rPr lang="en-GB" sz="2400" dirty="0" err="1" smtClean="0">
                <a:latin typeface="Palatino Linotype" charset="0"/>
                <a:cs typeface="Palatino Linotype" charset="0"/>
              </a:rPr>
              <a:t>Denetmen</a:t>
            </a:r>
            <a:r>
              <a:rPr lang="en-GB" sz="2400" dirty="0" smtClean="0">
                <a:latin typeface="Palatino Linotype" charset="0"/>
                <a:cs typeface="Palatino Linotype" charset="0"/>
              </a:rPr>
              <a:t> </a:t>
            </a:r>
            <a:r>
              <a:rPr lang="en-GB" sz="2400" dirty="0" err="1" smtClean="0">
                <a:latin typeface="Palatino Linotype" charset="0"/>
                <a:cs typeface="Palatino Linotype" charset="0"/>
              </a:rPr>
              <a:t>kısa-yol</a:t>
            </a:r>
            <a:r>
              <a:rPr lang="en-GB" sz="2400" dirty="0" smtClean="0">
                <a:latin typeface="Palatino Linotype" charset="0"/>
                <a:cs typeface="Palatino Linotype" charset="0"/>
              </a:rPr>
              <a:t> </a:t>
            </a:r>
            <a:r>
              <a:rPr lang="en-GB" sz="2400" dirty="0" err="1" smtClean="0">
                <a:latin typeface="Palatino Linotype" charset="0"/>
                <a:cs typeface="Palatino Linotype" charset="0"/>
              </a:rPr>
              <a:t>şeması</a:t>
            </a:r>
            <a:r>
              <a:rPr lang="en-GB" sz="2400" dirty="0" smtClean="0">
                <a:latin typeface="Palatino Linotype" charset="0"/>
                <a:cs typeface="Palatino Linotype" charset="0"/>
              </a:rPr>
              <a:t> (</a:t>
            </a:r>
            <a:r>
              <a:rPr lang="en-GB" sz="2400" dirty="0" err="1" smtClean="0">
                <a:latin typeface="Palatino Linotype" charset="0"/>
                <a:cs typeface="Palatino Linotype" charset="0"/>
              </a:rPr>
              <a:t>bir</a:t>
            </a:r>
            <a:r>
              <a:rPr lang="en-GB" sz="2400" dirty="0" smtClean="0">
                <a:latin typeface="Palatino Linotype" charset="0"/>
                <a:cs typeface="Palatino Linotype" charset="0"/>
              </a:rPr>
              <a:t> </a:t>
            </a:r>
            <a:r>
              <a:rPr lang="en-GB" sz="2400" dirty="0" err="1" smtClean="0">
                <a:latin typeface="Palatino Linotype" charset="0"/>
                <a:cs typeface="Palatino Linotype" charset="0"/>
              </a:rPr>
              <a:t>yılda</a:t>
            </a:r>
            <a:r>
              <a:rPr lang="en-GB" sz="2400" dirty="0" smtClean="0">
                <a:latin typeface="Palatino Linotype" charset="0"/>
                <a:cs typeface="Palatino Linotype" charset="0"/>
              </a:rPr>
              <a:t> 80 </a:t>
            </a:r>
            <a:r>
              <a:rPr lang="en-GB" sz="2400" dirty="0" err="1" smtClean="0">
                <a:latin typeface="Palatino Linotype" charset="0"/>
                <a:cs typeface="Palatino Linotype" charset="0"/>
              </a:rPr>
              <a:t>mezun</a:t>
            </a:r>
            <a:r>
              <a:rPr lang="en-GB" sz="2400" dirty="0" smtClean="0">
                <a:latin typeface="Palatino Linotype" charset="0"/>
                <a:cs typeface="Palatino Linotype" charset="0"/>
              </a:rPr>
              <a:t> </a:t>
            </a:r>
            <a:r>
              <a:rPr lang="en-GB" sz="2400" dirty="0" err="1" smtClean="0">
                <a:latin typeface="Palatino Linotype" charset="0"/>
                <a:cs typeface="Palatino Linotype" charset="0"/>
              </a:rPr>
              <a:t>verir</a:t>
            </a:r>
            <a:r>
              <a:rPr lang="en-GB" sz="2400" dirty="0" smtClean="0">
                <a:latin typeface="Palatino Linotype" charset="0"/>
                <a:cs typeface="Palatino Linotype" charset="0"/>
              </a:rPr>
              <a:t>, </a:t>
            </a:r>
            <a:r>
              <a:rPr lang="en-GB" sz="2400" dirty="0" err="1" smtClean="0">
                <a:latin typeface="Palatino Linotype" charset="0"/>
                <a:cs typeface="Palatino Linotype" charset="0"/>
              </a:rPr>
              <a:t>mevcut</a:t>
            </a:r>
            <a:r>
              <a:rPr lang="en-GB" sz="2400" dirty="0" smtClean="0">
                <a:latin typeface="Palatino Linotype" charset="0"/>
                <a:cs typeface="Palatino Linotype" charset="0"/>
              </a:rPr>
              <a:t> </a:t>
            </a:r>
            <a:r>
              <a:rPr lang="en-GB" sz="2400" dirty="0" err="1" smtClean="0">
                <a:latin typeface="Palatino Linotype" charset="0"/>
                <a:cs typeface="Palatino Linotype" charset="0"/>
              </a:rPr>
              <a:t>sistemdeki</a:t>
            </a:r>
            <a:r>
              <a:rPr lang="en-GB" sz="2400" dirty="0" smtClean="0">
                <a:latin typeface="Palatino Linotype" charset="0"/>
                <a:cs typeface="Palatino Linotype" charset="0"/>
              </a:rPr>
              <a:t> 20-25 </a:t>
            </a:r>
            <a:r>
              <a:rPr lang="en-GB" sz="2400" dirty="0" err="1" smtClean="0">
                <a:latin typeface="Palatino Linotype" charset="0"/>
                <a:cs typeface="Palatino Linotype" charset="0"/>
              </a:rPr>
              <a:t>yıl</a:t>
            </a:r>
            <a:r>
              <a:rPr lang="en-GB" sz="2400" dirty="0" smtClean="0">
                <a:latin typeface="Palatino Linotype" charset="0"/>
                <a:cs typeface="Palatino Linotype" charset="0"/>
              </a:rPr>
              <a:t> </a:t>
            </a:r>
            <a:r>
              <a:rPr lang="en-GB" sz="2400" dirty="0" err="1" smtClean="0">
                <a:latin typeface="Palatino Linotype" charset="0"/>
                <a:cs typeface="Palatino Linotype" charset="0"/>
              </a:rPr>
              <a:t>yerine</a:t>
            </a:r>
            <a:r>
              <a:rPr lang="en-GB" sz="2400" dirty="0" smtClean="0">
                <a:latin typeface="Palatino Linotype" charset="0"/>
                <a:cs typeface="Palatino Linotype" charset="0"/>
              </a:rPr>
              <a:t> </a:t>
            </a:r>
            <a:r>
              <a:rPr lang="en-GB" sz="2400" dirty="0" err="1" smtClean="0">
                <a:latin typeface="Palatino Linotype" charset="0"/>
                <a:cs typeface="Palatino Linotype" charset="0"/>
              </a:rPr>
              <a:t>bu</a:t>
            </a:r>
            <a:r>
              <a:rPr lang="en-GB" sz="2400" dirty="0" smtClean="0">
                <a:latin typeface="Palatino Linotype" charset="0"/>
                <a:cs typeface="Palatino Linotype" charset="0"/>
              </a:rPr>
              <a:t> </a:t>
            </a:r>
            <a:r>
              <a:rPr lang="en-GB" sz="2400" dirty="0" err="1" smtClean="0">
                <a:latin typeface="Palatino Linotype" charset="0"/>
                <a:cs typeface="Palatino Linotype" charset="0"/>
              </a:rPr>
              <a:t>şemada</a:t>
            </a:r>
            <a:r>
              <a:rPr lang="en-GB" sz="2400" dirty="0" smtClean="0">
                <a:latin typeface="Palatino Linotype" charset="0"/>
                <a:cs typeface="Palatino Linotype" charset="0"/>
              </a:rPr>
              <a:t> 10-15 </a:t>
            </a:r>
            <a:r>
              <a:rPr lang="en-GB" sz="2400" dirty="0" err="1" smtClean="0">
                <a:latin typeface="Palatino Linotype" charset="0"/>
                <a:cs typeface="Palatino Linotype" charset="0"/>
              </a:rPr>
              <a:t>yıl</a:t>
            </a:r>
            <a:r>
              <a:rPr lang="en-GB" sz="2400" dirty="0" smtClean="0">
                <a:latin typeface="Palatino Linotype" charset="0"/>
                <a:cs typeface="Palatino Linotype" charset="0"/>
              </a:rPr>
              <a:t> </a:t>
            </a:r>
            <a:r>
              <a:rPr lang="en-GB" sz="2400" dirty="0" err="1" smtClean="0">
                <a:latin typeface="Palatino Linotype" charset="0"/>
                <a:cs typeface="Palatino Linotype" charset="0"/>
              </a:rPr>
              <a:t>içinde</a:t>
            </a:r>
            <a:r>
              <a:rPr lang="en-GB" sz="2400" dirty="0" smtClean="0">
                <a:latin typeface="Palatino Linotype" charset="0"/>
                <a:cs typeface="Palatino Linotype" charset="0"/>
              </a:rPr>
              <a:t> </a:t>
            </a:r>
            <a:r>
              <a:rPr lang="en-GB" sz="2400" dirty="0" err="1" smtClean="0">
                <a:latin typeface="Palatino Linotype" charset="0"/>
                <a:cs typeface="Palatino Linotype" charset="0"/>
              </a:rPr>
              <a:t>şef</a:t>
            </a:r>
            <a:r>
              <a:rPr lang="en-GB" sz="2400" dirty="0" smtClean="0">
                <a:latin typeface="Palatino Linotype" charset="0"/>
                <a:cs typeface="Palatino Linotype" charset="0"/>
              </a:rPr>
              <a:t> </a:t>
            </a:r>
            <a:r>
              <a:rPr lang="en-GB" sz="2400" dirty="0" err="1" smtClean="0">
                <a:latin typeface="Palatino Linotype" charset="0"/>
                <a:cs typeface="Palatino Linotype" charset="0"/>
              </a:rPr>
              <a:t>memur</a:t>
            </a:r>
            <a:r>
              <a:rPr lang="en-GB" sz="2400" dirty="0" smtClean="0">
                <a:latin typeface="Palatino Linotype" charset="0"/>
                <a:cs typeface="Palatino Linotype" charset="0"/>
              </a:rPr>
              <a:t> </a:t>
            </a:r>
            <a:r>
              <a:rPr lang="en-GB" sz="2400" dirty="0" err="1" smtClean="0">
                <a:latin typeface="Palatino Linotype" charset="0"/>
                <a:cs typeface="Palatino Linotype" charset="0"/>
              </a:rPr>
              <a:t>rütbesine</a:t>
            </a:r>
            <a:r>
              <a:rPr lang="en-GB" sz="2400" dirty="0" smtClean="0">
                <a:latin typeface="Palatino Linotype" charset="0"/>
                <a:cs typeface="Palatino Linotype" charset="0"/>
              </a:rPr>
              <a:t> </a:t>
            </a:r>
            <a:r>
              <a:rPr lang="en-GB" sz="2400" dirty="0" err="1" smtClean="0">
                <a:latin typeface="Palatino Linotype" charset="0"/>
                <a:cs typeface="Palatino Linotype" charset="0"/>
              </a:rPr>
              <a:t>ulaşılmasına</a:t>
            </a:r>
            <a:r>
              <a:rPr lang="en-GB" sz="2400" dirty="0" smtClean="0">
                <a:latin typeface="Palatino Linotype" charset="0"/>
                <a:cs typeface="Palatino Linotype" charset="0"/>
              </a:rPr>
              <a:t> </a:t>
            </a:r>
            <a:r>
              <a:rPr lang="en-GB" sz="2400" dirty="0" err="1" smtClean="0">
                <a:latin typeface="Palatino Linotype" charset="0"/>
                <a:cs typeface="Palatino Linotype" charset="0"/>
              </a:rPr>
              <a:t>imkan</a:t>
            </a:r>
            <a:r>
              <a:rPr lang="en-GB" sz="2400" dirty="0" smtClean="0">
                <a:latin typeface="Palatino Linotype" charset="0"/>
                <a:cs typeface="Palatino Linotype" charset="0"/>
              </a:rPr>
              <a:t> </a:t>
            </a:r>
            <a:r>
              <a:rPr lang="en-GB" sz="2400" dirty="0" err="1" smtClean="0">
                <a:latin typeface="Palatino Linotype" charset="0"/>
                <a:cs typeface="Palatino Linotype" charset="0"/>
              </a:rPr>
              <a:t>verir</a:t>
            </a:r>
            <a:r>
              <a:rPr lang="en-GB" sz="2400" dirty="0" smtClean="0">
                <a:latin typeface="Palatino Linotype" charset="0"/>
                <a:cs typeface="Palatino Linotype" charset="0"/>
              </a:rPr>
              <a:t>), </a:t>
            </a:r>
            <a:r>
              <a:rPr lang="en-GB" sz="2400" dirty="0" err="1" smtClean="0">
                <a:latin typeface="Palatino Linotype" charset="0"/>
                <a:cs typeface="Palatino Linotype" charset="0"/>
              </a:rPr>
              <a:t>direkt-alım</a:t>
            </a:r>
            <a:r>
              <a:rPr lang="en-GB" sz="2400" dirty="0" smtClean="0">
                <a:latin typeface="Palatino Linotype" charset="0"/>
                <a:cs typeface="Palatino Linotype" charset="0"/>
              </a:rPr>
              <a:t> </a:t>
            </a:r>
            <a:r>
              <a:rPr lang="en-GB" sz="2400" dirty="0" err="1" smtClean="0">
                <a:latin typeface="Palatino Linotype" charset="0"/>
                <a:cs typeface="Palatino Linotype" charset="0"/>
              </a:rPr>
              <a:t>denetmenler</a:t>
            </a:r>
            <a:r>
              <a:rPr lang="en-GB" sz="2400" dirty="0" smtClean="0">
                <a:latin typeface="Palatino Linotype" charset="0"/>
                <a:cs typeface="Palatino Linotype" charset="0"/>
              </a:rPr>
              <a:t> 15 </a:t>
            </a:r>
            <a:r>
              <a:rPr lang="en-GB" sz="2400" dirty="0" err="1" smtClean="0">
                <a:latin typeface="Palatino Linotype" charset="0"/>
                <a:cs typeface="Palatino Linotype" charset="0"/>
              </a:rPr>
              <a:t>aylık</a:t>
            </a:r>
            <a:r>
              <a:rPr lang="en-GB" sz="2400" dirty="0" smtClean="0">
                <a:latin typeface="Palatino Linotype" charset="0"/>
                <a:cs typeface="Palatino Linotype" charset="0"/>
              </a:rPr>
              <a:t> </a:t>
            </a:r>
            <a:r>
              <a:rPr lang="en-GB" sz="2400" dirty="0" err="1" smtClean="0">
                <a:latin typeface="Palatino Linotype" charset="0"/>
                <a:cs typeface="Palatino Linotype" charset="0"/>
              </a:rPr>
              <a:t>temel</a:t>
            </a:r>
            <a:r>
              <a:rPr lang="en-GB" sz="2400" dirty="0" smtClean="0">
                <a:latin typeface="Palatino Linotype" charset="0"/>
                <a:cs typeface="Palatino Linotype" charset="0"/>
              </a:rPr>
              <a:t> </a:t>
            </a:r>
            <a:r>
              <a:rPr lang="en-GB" sz="2400" dirty="0" err="1" smtClean="0">
                <a:latin typeface="Palatino Linotype" charset="0"/>
                <a:cs typeface="Palatino Linotype" charset="0"/>
              </a:rPr>
              <a:t>eğitimden</a:t>
            </a:r>
            <a:r>
              <a:rPr lang="en-GB" sz="2400" dirty="0" smtClean="0">
                <a:latin typeface="Palatino Linotype" charset="0"/>
                <a:cs typeface="Palatino Linotype" charset="0"/>
              </a:rPr>
              <a:t> </a:t>
            </a:r>
            <a:r>
              <a:rPr lang="en-GB" sz="2400" dirty="0" err="1" smtClean="0">
                <a:latin typeface="Palatino Linotype" charset="0"/>
                <a:cs typeface="Palatino Linotype" charset="0"/>
              </a:rPr>
              <a:t>geçerler</a:t>
            </a:r>
            <a:r>
              <a:rPr lang="en-GB" sz="2400" dirty="0" smtClean="0">
                <a:latin typeface="Palatino Linotype" charset="0"/>
                <a:cs typeface="Palatino Linotype" charset="0"/>
              </a:rPr>
              <a:t>)</a:t>
            </a:r>
          </a:p>
          <a:p>
            <a:pPr>
              <a:lnSpc>
                <a:spcPct val="80000"/>
              </a:lnSpc>
              <a:spcBef>
                <a:spcPts val="600"/>
              </a:spcBef>
              <a:buFont typeface="Arial" charset="0"/>
              <a:buChar char="•"/>
              <a:defRPr/>
            </a:pPr>
            <a:r>
              <a:rPr lang="en-GB" sz="2400" dirty="0" smtClean="0">
                <a:latin typeface="Palatino Linotype" charset="0"/>
                <a:cs typeface="Palatino Linotype" charset="0"/>
              </a:rPr>
              <a:t>- </a:t>
            </a:r>
            <a:r>
              <a:rPr lang="en-GB" sz="2400" dirty="0" err="1" smtClean="0">
                <a:latin typeface="Palatino Linotype" charset="0"/>
                <a:cs typeface="Palatino Linotype" charset="0"/>
              </a:rPr>
              <a:t>Başmüfettiş</a:t>
            </a:r>
            <a:r>
              <a:rPr lang="en-GB" sz="2400" dirty="0" smtClean="0">
                <a:latin typeface="Palatino Linotype" charset="0"/>
                <a:cs typeface="Palatino Linotype" charset="0"/>
              </a:rPr>
              <a:t> </a:t>
            </a:r>
            <a:r>
              <a:rPr lang="en-GB" sz="2400" dirty="0" err="1" smtClean="0">
                <a:latin typeface="Palatino Linotype" charset="0"/>
                <a:cs typeface="Palatino Linotype" charset="0"/>
              </a:rPr>
              <a:t>rütbesine</a:t>
            </a:r>
            <a:r>
              <a:rPr lang="en-GB" sz="2400" dirty="0" smtClean="0">
                <a:latin typeface="Palatino Linotype" charset="0"/>
                <a:cs typeface="Palatino Linotype" charset="0"/>
              </a:rPr>
              <a:t> </a:t>
            </a:r>
            <a:r>
              <a:rPr lang="en-GB" sz="2400" dirty="0" err="1" smtClean="0">
                <a:latin typeface="Palatino Linotype" charset="0"/>
                <a:cs typeface="Palatino Linotype" charset="0"/>
              </a:rPr>
              <a:t>doğrudan</a:t>
            </a:r>
            <a:r>
              <a:rPr lang="en-GB" sz="2400" dirty="0" smtClean="0">
                <a:latin typeface="Palatino Linotype" charset="0"/>
                <a:cs typeface="Palatino Linotype" charset="0"/>
              </a:rPr>
              <a:t> </a:t>
            </a:r>
            <a:r>
              <a:rPr lang="en-GB" sz="2400" dirty="0" err="1" smtClean="0">
                <a:latin typeface="Palatino Linotype" charset="0"/>
                <a:cs typeface="Palatino Linotype" charset="0"/>
              </a:rPr>
              <a:t>alım</a:t>
            </a:r>
            <a:endParaRPr lang="en-GB" sz="2400" dirty="0" smtClean="0">
              <a:latin typeface="Palatino Linotype" charset="0"/>
              <a:cs typeface="Palatino Linotype" charset="0"/>
            </a:endParaRPr>
          </a:p>
          <a:p>
            <a:pPr>
              <a:lnSpc>
                <a:spcPct val="80000"/>
              </a:lnSpc>
              <a:spcBef>
                <a:spcPts val="600"/>
              </a:spcBef>
              <a:buFont typeface="Arial" charset="0"/>
              <a:buChar char="•"/>
              <a:defRPr/>
            </a:pPr>
            <a:r>
              <a:rPr lang="en-GB" sz="2400" dirty="0" smtClean="0">
                <a:latin typeface="Palatino Linotype" charset="0"/>
                <a:cs typeface="Palatino Linotype" charset="0"/>
              </a:rPr>
              <a:t>- </a:t>
            </a:r>
            <a:r>
              <a:rPr lang="en-GB" sz="2400" dirty="0" err="1" smtClean="0">
                <a:latin typeface="Palatino Linotype" charset="0"/>
                <a:cs typeface="Palatino Linotype" charset="0"/>
              </a:rPr>
              <a:t>Deneyimli</a:t>
            </a:r>
            <a:r>
              <a:rPr lang="en-GB" sz="2400" dirty="0" smtClean="0">
                <a:latin typeface="Palatino Linotype" charset="0"/>
                <a:cs typeface="Palatino Linotype" charset="0"/>
              </a:rPr>
              <a:t> </a:t>
            </a:r>
            <a:r>
              <a:rPr lang="en-GB" sz="2400" dirty="0" err="1" smtClean="0">
                <a:latin typeface="Palatino Linotype" charset="0"/>
                <a:cs typeface="Palatino Linotype" charset="0"/>
              </a:rPr>
              <a:t>denizaşırı</a:t>
            </a:r>
            <a:r>
              <a:rPr lang="en-GB" sz="2400" dirty="0" smtClean="0">
                <a:latin typeface="Palatino Linotype" charset="0"/>
                <a:cs typeface="Palatino Linotype" charset="0"/>
              </a:rPr>
              <a:t> </a:t>
            </a:r>
            <a:r>
              <a:rPr lang="en-GB" sz="2400" dirty="0" err="1" smtClean="0">
                <a:latin typeface="Palatino Linotype" charset="0"/>
                <a:cs typeface="Palatino Linotype" charset="0"/>
              </a:rPr>
              <a:t>işler</a:t>
            </a:r>
            <a:r>
              <a:rPr lang="en-GB" sz="2400" dirty="0" smtClean="0">
                <a:latin typeface="Palatino Linotype" charset="0"/>
                <a:cs typeface="Palatino Linotype" charset="0"/>
              </a:rPr>
              <a:t> </a:t>
            </a:r>
            <a:r>
              <a:rPr lang="en-GB" sz="2400" dirty="0" err="1" smtClean="0">
                <a:latin typeface="Palatino Linotype" charset="0"/>
                <a:cs typeface="Palatino Linotype" charset="0"/>
              </a:rPr>
              <a:t>için</a:t>
            </a:r>
            <a:r>
              <a:rPr lang="en-GB" sz="2400" dirty="0" smtClean="0">
                <a:latin typeface="Palatino Linotype" charset="0"/>
                <a:cs typeface="Palatino Linotype" charset="0"/>
              </a:rPr>
              <a:t> </a:t>
            </a:r>
            <a:r>
              <a:rPr lang="en-GB" sz="2400" dirty="0" err="1" smtClean="0">
                <a:latin typeface="Palatino Linotype" charset="0"/>
                <a:cs typeface="Palatino Linotype" charset="0"/>
              </a:rPr>
              <a:t>emniyet</a:t>
            </a:r>
            <a:r>
              <a:rPr lang="en-GB" sz="2400" dirty="0" smtClean="0">
                <a:latin typeface="Palatino Linotype" charset="0"/>
                <a:cs typeface="Palatino Linotype" charset="0"/>
              </a:rPr>
              <a:t> </a:t>
            </a:r>
            <a:r>
              <a:rPr lang="en-GB" sz="2400" dirty="0" err="1" smtClean="0">
                <a:latin typeface="Palatino Linotype" charset="0"/>
                <a:cs typeface="Palatino Linotype" charset="0"/>
              </a:rPr>
              <a:t>müdürü</a:t>
            </a:r>
            <a:r>
              <a:rPr lang="en-GB" sz="2400" dirty="0" smtClean="0">
                <a:latin typeface="Palatino Linotype" charset="0"/>
                <a:cs typeface="Palatino Linotype" charset="0"/>
              </a:rPr>
              <a:t> </a:t>
            </a:r>
            <a:r>
              <a:rPr lang="en-GB" sz="2400" dirty="0" err="1" smtClean="0">
                <a:latin typeface="Palatino Linotype" charset="0"/>
                <a:cs typeface="Palatino Linotype" charset="0"/>
              </a:rPr>
              <a:t>alımı</a:t>
            </a:r>
            <a:r>
              <a:rPr lang="en-GB" sz="2400" dirty="0" smtClean="0">
                <a:latin typeface="Palatino Linotype" charset="0"/>
                <a:cs typeface="Palatino Linotype" charset="0"/>
              </a:rPr>
              <a:t> </a:t>
            </a:r>
            <a:r>
              <a:rPr lang="en-GB" sz="2400" dirty="0" err="1" smtClean="0">
                <a:latin typeface="Palatino Linotype" charset="0"/>
                <a:cs typeface="Palatino Linotype" charset="0"/>
              </a:rPr>
              <a:t>başlatmak</a:t>
            </a:r>
            <a:endParaRPr lang="en-GB" sz="2400" dirty="0" smtClean="0">
              <a:latin typeface="Palatino Linotype" charset="0"/>
              <a:cs typeface="Palatino Linotype" charset="0"/>
            </a:endParaRPr>
          </a:p>
          <a:p>
            <a:pPr>
              <a:lnSpc>
                <a:spcPct val="80000"/>
              </a:lnSpc>
              <a:spcBef>
                <a:spcPts val="600"/>
              </a:spcBef>
              <a:buFont typeface="Arial" charset="0"/>
              <a:buNone/>
              <a:defRPr/>
            </a:pPr>
            <a:endParaRPr lang="en-GB" sz="24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000" smtClean="0">
                <a:latin typeface="Palatino Linotype" charset="0"/>
                <a:cs typeface="Palatino Linotype" charset="0"/>
              </a:rPr>
              <a:t>İstihdam ve Terfi: direkt alım üzerine bir tartışma</a:t>
            </a:r>
          </a:p>
        </p:txBody>
      </p:sp>
      <p:graphicFrame>
        <p:nvGraphicFramePr>
          <p:cNvPr id="24578" name="Group 2"/>
          <p:cNvGraphicFramePr>
            <a:graphicFrameLocks noGrp="1"/>
          </p:cNvGraphicFramePr>
          <p:nvPr>
            <p:extLst>
              <p:ext uri="{D42A27DB-BD31-4B8C-83A1-F6EECF244321}">
                <p14:modId xmlns:p14="http://schemas.microsoft.com/office/powerpoint/2010/main" val="1179252059"/>
              </p:ext>
            </p:extLst>
          </p:nvPr>
        </p:nvGraphicFramePr>
        <p:xfrm>
          <a:off x="457200" y="1600200"/>
          <a:ext cx="8231188" cy="4994952"/>
        </p:xfrm>
        <a:graphic>
          <a:graphicData uri="http://schemas.openxmlformats.org/drawingml/2006/table">
            <a:tbl>
              <a:tblPr/>
              <a:tblGrid>
                <a:gridCol w="4116388"/>
                <a:gridCol w="4114800"/>
              </a:tblGrid>
              <a:tr h="463479">
                <a:tc>
                  <a:txBody>
                    <a:body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FR" sz="2000" b="1" i="0" u="none" strike="noStrike" cap="none" normalizeH="0" baseline="0">
                          <a:ln>
                            <a:noFill/>
                          </a:ln>
                          <a:solidFill>
                            <a:srgbClr val="FFFFFF"/>
                          </a:solidFill>
                          <a:effectLst/>
                          <a:latin typeface="Palatino Linotype" charset="0"/>
                          <a:ea typeface="ＭＳ Ｐゴシック" charset="0"/>
                          <a:cs typeface="Palatino Linotype" charset="0"/>
                        </a:rPr>
                        <a:t>Artıları</a:t>
                      </a:r>
                    </a:p>
                  </a:txBody>
                  <a:tcPr marL="90000" marR="90000" marT="46793" marB="46793"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49263" rtl="0" eaLnBrk="1" fontAlgn="base" latinLnBrk="0" hangingPunct="1">
                        <a:lnSpc>
                          <a:spcPct val="112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fr-FR" sz="2000" b="1" i="0" u="none" strike="noStrike" cap="none" normalizeH="0" baseline="0">
                          <a:ln>
                            <a:noFill/>
                          </a:ln>
                          <a:solidFill>
                            <a:srgbClr val="FFFFFF"/>
                          </a:solidFill>
                          <a:effectLst/>
                          <a:latin typeface="Palatino Linotype" charset="0"/>
                          <a:ea typeface="ＭＳ Ｐゴシック" charset="0"/>
                          <a:cs typeface="Palatino Linotype" charset="0"/>
                        </a:rPr>
                        <a:t>Eksileri</a:t>
                      </a:r>
                    </a:p>
                  </a:txBody>
                  <a:tcPr marL="90000" marR="90000" marT="46793" marB="46793"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r>
              <a:tr h="4530796">
                <a:tc>
                  <a:txBody>
                    <a:bodyPr/>
                    <a:lstStyle/>
                    <a:p>
                      <a:pPr marL="341313" marR="0" lvl="0" indent="-341313" algn="l" defTabSz="449263" rtl="0" eaLnBrk="1" fontAlgn="base" latinLnBrk="0" hangingPunct="1">
                        <a:lnSpc>
                          <a:spcPct val="112000"/>
                        </a:lnSpc>
                        <a:spcBef>
                          <a:spcPct val="0"/>
                        </a:spcBef>
                        <a:spcAft>
                          <a:spcPct val="0"/>
                        </a:spcAft>
                        <a:buClr>
                          <a:srgbClr val="000000"/>
                        </a:buClr>
                        <a:buSzPct val="100000"/>
                        <a:buFont typeface="Palatino Linotype"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Lider</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profilleri</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ayırabilmek</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daha</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iş</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odaklı</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olanlar</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vb.)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ve</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özel</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becerileri</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toparlayabilmek</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ikinci</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kariyeri</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olarak</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polisliğe</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atılanlar</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p>
                    <a:p>
                      <a:pPr marL="341313" marR="0" lvl="0" indent="-341313" algn="l" defTabSz="449263" rtl="0" eaLnBrk="1" fontAlgn="base" latinLnBrk="0" hangingPunct="1">
                        <a:lnSpc>
                          <a:spcPct val="112000"/>
                        </a:lnSpc>
                        <a:spcBef>
                          <a:spcPct val="0"/>
                        </a:spcBef>
                        <a:spcAft>
                          <a:spcPct val="0"/>
                        </a:spcAft>
                        <a:buClr>
                          <a:srgbClr val="000000"/>
                        </a:buClr>
                        <a:buSzPct val="100000"/>
                        <a:buFont typeface="Palatino Linotype"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kumimoji="0" lang="fr-FR" sz="2000" b="0" i="0" u="none" strike="noStrike" cap="none" normalizeH="0" baseline="0" dirty="0">
                        <a:ln>
                          <a:noFill/>
                        </a:ln>
                        <a:solidFill>
                          <a:srgbClr val="000000"/>
                        </a:solidFill>
                        <a:effectLst/>
                        <a:latin typeface="Palatino Linotype" charset="0"/>
                        <a:ea typeface="ＭＳ Ｐゴシック" charset="0"/>
                        <a:cs typeface="Palatino Linotype" charset="0"/>
                      </a:endParaRPr>
                    </a:p>
                    <a:p>
                      <a:pPr marL="341313" marR="0" lvl="0" indent="-341313" algn="l" defTabSz="449263" rtl="0" eaLnBrk="1" fontAlgn="base" latinLnBrk="0" hangingPunct="1">
                        <a:lnSpc>
                          <a:spcPct val="112000"/>
                        </a:lnSpc>
                        <a:spcBef>
                          <a:spcPct val="0"/>
                        </a:spcBef>
                        <a:spcAft>
                          <a:spcPct val="0"/>
                        </a:spcAft>
                        <a:buClr>
                          <a:srgbClr val="000000"/>
                        </a:buClr>
                        <a:buSzPct val="100000"/>
                        <a:buFont typeface="Palatino Linotype"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Organizayon</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kültürünü</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başlatmak</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a:t>
                      </a:r>
                    </a:p>
                    <a:p>
                      <a:pPr marL="341313" marR="0" lvl="0" indent="-341313" algn="l" defTabSz="449263" rtl="0" eaLnBrk="1" fontAlgn="base" latinLnBrk="0" hangingPunct="1">
                        <a:lnSpc>
                          <a:spcPct val="112000"/>
                        </a:lnSpc>
                        <a:spcBef>
                          <a:spcPct val="0"/>
                        </a:spcBef>
                        <a:spcAft>
                          <a:spcPct val="0"/>
                        </a:spcAft>
                        <a:buClr>
                          <a:srgbClr val="000000"/>
                        </a:buClr>
                        <a:buSzPct val="100000"/>
                        <a:buFont typeface="Palatino Linotype"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kumimoji="0" lang="fr-FR" sz="2000" b="0" i="0" u="none" strike="noStrike" cap="none" normalizeH="0" baseline="0" dirty="0">
                        <a:ln>
                          <a:noFill/>
                        </a:ln>
                        <a:solidFill>
                          <a:srgbClr val="000000"/>
                        </a:solidFill>
                        <a:effectLst/>
                        <a:latin typeface="Palatino Linotype" charset="0"/>
                        <a:ea typeface="ＭＳ Ｐゴシック" charset="0"/>
                        <a:cs typeface="Palatino Linotype" charset="0"/>
                      </a:endParaRPr>
                    </a:p>
                    <a:p>
                      <a:pPr marL="341313" marR="0" lvl="0" indent="-341313" algn="l" defTabSz="449263" rtl="0" eaLnBrk="1" fontAlgn="base" latinLnBrk="0" hangingPunct="1">
                        <a:lnSpc>
                          <a:spcPct val="112000"/>
                        </a:lnSpc>
                        <a:spcBef>
                          <a:spcPct val="0"/>
                        </a:spcBef>
                        <a:spcAft>
                          <a:spcPct val="0"/>
                        </a:spcAft>
                        <a:buClr>
                          <a:srgbClr val="000000"/>
                        </a:buClr>
                        <a:buSzPct val="100000"/>
                        <a:buFont typeface="Palatino Linotype" charset="0"/>
                        <a:buChar char="-"/>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Yüksek</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profildekileri</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a:ln>
                            <a:noFill/>
                          </a:ln>
                          <a:solidFill>
                            <a:srgbClr val="000000"/>
                          </a:solidFill>
                          <a:effectLst/>
                          <a:latin typeface="Palatino Linotype" charset="0"/>
                          <a:ea typeface="ＭＳ Ｐゴシック" charset="0"/>
                          <a:cs typeface="Palatino Linotype" charset="0"/>
                        </a:rPr>
                        <a:t>çekebilmek</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smtClean="0">
                          <a:ln>
                            <a:noFill/>
                          </a:ln>
                          <a:solidFill>
                            <a:srgbClr val="000000"/>
                          </a:solidFill>
                          <a:effectLst/>
                          <a:latin typeface="Palatino Linotype" charset="0"/>
                          <a:ea typeface="ＭＳ Ｐゴシック" charset="0"/>
                          <a:cs typeface="Palatino Linotype" charset="0"/>
                        </a:rPr>
                        <a:t>(</a:t>
                      </a:r>
                      <a:r>
                        <a:rPr kumimoji="0" lang="en-GB" sz="2000" b="0" i="0" u="none" strike="noStrike" cap="none" normalizeH="0" baseline="0" dirty="0" err="1" smtClean="0">
                          <a:ln>
                            <a:noFill/>
                          </a:ln>
                          <a:solidFill>
                            <a:srgbClr val="000000"/>
                          </a:solidFill>
                          <a:effectLst/>
                          <a:latin typeface="Palatino Linotype" charset="0"/>
                          <a:ea typeface="ＭＳ Ｐゴシック" charset="0"/>
                          <a:cs typeface="Palatino Linotype" charset="0"/>
                        </a:rPr>
                        <a:t>kariyerin</a:t>
                      </a:r>
                      <a:r>
                        <a:rPr kumimoji="0" lang="en-GB" sz="2000" b="0" i="0" u="none" strike="noStrike" cap="none" normalizeH="0" baseline="0" dirty="0" smtClean="0">
                          <a:ln>
                            <a:noFill/>
                          </a:ln>
                          <a:solidFill>
                            <a:srgbClr val="000000"/>
                          </a:solidFill>
                          <a:effectLst/>
                          <a:latin typeface="Palatino Linotype" charset="0"/>
                          <a:ea typeface="ＭＳ Ｐゴシック" charset="0"/>
                          <a:cs typeface="Palatino Linotype" charset="0"/>
                        </a:rPr>
                        <a:t> </a:t>
                      </a:r>
                      <a:r>
                        <a:rPr kumimoji="0" lang="en-GB" sz="2000" b="0" i="0" u="none" strike="noStrike" cap="none" normalizeH="0" baseline="0" dirty="0" err="1" smtClean="0">
                          <a:ln>
                            <a:noFill/>
                          </a:ln>
                          <a:solidFill>
                            <a:srgbClr val="000000"/>
                          </a:solidFill>
                          <a:effectLst/>
                          <a:latin typeface="Palatino Linotype" charset="0"/>
                          <a:ea typeface="ＭＳ Ｐゴシック" charset="0"/>
                          <a:cs typeface="Palatino Linotype" charset="0"/>
                        </a:rPr>
                        <a:t>hızlandırılması</a:t>
                      </a:r>
                      <a:r>
                        <a:rPr kumimoji="0" lang="en-GB" sz="2000" b="0" i="0" u="none" strike="noStrike" cap="none" normalizeH="0" baseline="0" dirty="0" smtClean="0">
                          <a:ln>
                            <a:noFill/>
                          </a:ln>
                          <a:solidFill>
                            <a:srgbClr val="000000"/>
                          </a:solidFill>
                          <a:effectLst/>
                          <a:latin typeface="Palatino Linotype" charset="0"/>
                          <a:ea typeface="ＭＳ Ｐゴシック" charset="0"/>
                          <a:cs typeface="Palatino Linotype" charset="0"/>
                        </a:rPr>
                        <a:t>)</a:t>
                      </a:r>
                      <a:r>
                        <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rPr>
                        <a:t>.</a:t>
                      </a:r>
                    </a:p>
                    <a:p>
                      <a:pPr marL="341313" marR="0" lvl="0" indent="-341313" algn="l" defTabSz="449263" rtl="0" eaLnBrk="1" fontAlgn="base" latinLnBrk="0" hangingPunct="1">
                        <a:lnSpc>
                          <a:spcPct val="112000"/>
                        </a:lnSpc>
                        <a:spcBef>
                          <a:spcPct val="0"/>
                        </a:spcBef>
                        <a:spcAft>
                          <a:spcPct val="0"/>
                        </a:spcAft>
                        <a:buClr>
                          <a:srgbClr val="000000"/>
                        </a:buClr>
                        <a:buSzPct val="100000"/>
                        <a:buFont typeface="Palatino Linotype" charset="0"/>
                        <a:buNone/>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pPr>
                      <a:endParaRPr kumimoji="0" lang="en-GB" sz="2000" b="0" i="0" u="none" strike="noStrike" cap="none" normalizeH="0" baseline="0" dirty="0">
                        <a:ln>
                          <a:noFill/>
                        </a:ln>
                        <a:solidFill>
                          <a:srgbClr val="000000"/>
                        </a:solidFill>
                        <a:effectLst/>
                        <a:latin typeface="Palatino Linotype" charset="0"/>
                        <a:ea typeface="ＭＳ Ｐゴシック" charset="0"/>
                        <a:cs typeface="Palatino Linotype" charset="0"/>
                      </a:endParaRPr>
                    </a:p>
                  </a:txBody>
                  <a:tcPr marL="90000" marR="90000" marT="46793" marB="46793"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49263" rtl="0" eaLnBrk="1" fontAlgn="base" latinLnBrk="0" hangingPunct="1">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tr-TR" sz="2000" b="0" i="0" u="none" strike="noStrike" cap="none" normalizeH="0" baseline="0" dirty="0">
                          <a:ln>
                            <a:noFill/>
                          </a:ln>
                          <a:solidFill>
                            <a:srgbClr val="000000"/>
                          </a:solidFill>
                          <a:effectLst/>
                          <a:latin typeface="Palatino Linotype" charset="0"/>
                          <a:ea typeface="ＭＳ Ｐゴシック" charset="0"/>
                          <a:cs typeface="Arial Unicode MS" charset="0"/>
                        </a:rPr>
                        <a:t>Özel uzmanlık alanlarında (cinayet soruşturmaları, kamu düzeninin bozulması) kayıtlı başarıları olmayan bazı şeflere </a:t>
                      </a:r>
                      <a:r>
                        <a:rPr kumimoji="0" lang="tr-TR" sz="2000" b="0" i="0" u="none" strike="noStrike" cap="none" normalizeH="0" baseline="0" dirty="0" err="1" smtClean="0">
                          <a:ln>
                            <a:noFill/>
                          </a:ln>
                          <a:solidFill>
                            <a:srgbClr val="000000"/>
                          </a:solidFill>
                          <a:effectLst/>
                          <a:latin typeface="Palatino Linotype" charset="0"/>
                          <a:ea typeface="ＭＳ Ｐゴシック" charset="0"/>
                          <a:cs typeface="Arial Unicode MS" charset="0"/>
                        </a:rPr>
                        <a:t>operasyonel</a:t>
                      </a:r>
                      <a:r>
                        <a:rPr kumimoji="0" lang="tr-TR" sz="2000" b="0" i="0" u="none" strike="noStrike" cap="none" normalizeH="0" baseline="0" dirty="0" smtClean="0">
                          <a:ln>
                            <a:noFill/>
                          </a:ln>
                          <a:solidFill>
                            <a:srgbClr val="000000"/>
                          </a:solidFill>
                          <a:effectLst/>
                          <a:latin typeface="Palatino Linotype" charset="0"/>
                          <a:ea typeface="ＭＳ Ｐゴシック" charset="0"/>
                          <a:cs typeface="Arial Unicode MS" charset="0"/>
                        </a:rPr>
                        <a:t> </a:t>
                      </a:r>
                      <a:r>
                        <a:rPr kumimoji="0" lang="tr-TR" sz="2000" b="0" i="0" u="none" strike="noStrike" cap="none" normalizeH="0" baseline="0" dirty="0">
                          <a:ln>
                            <a:noFill/>
                          </a:ln>
                          <a:solidFill>
                            <a:srgbClr val="000000"/>
                          </a:solidFill>
                          <a:effectLst/>
                          <a:latin typeface="Palatino Linotype" charset="0"/>
                          <a:ea typeface="ＭＳ Ｐゴシック" charset="0"/>
                          <a:cs typeface="Arial Unicode MS" charset="0"/>
                        </a:rPr>
                        <a:t>emirler vermek</a:t>
                      </a:r>
                    </a:p>
                    <a:p>
                      <a:pPr marL="0" marR="0" lvl="0" indent="0" algn="l" defTabSz="449263" rtl="0" eaLnBrk="1" fontAlgn="base" latinLnBrk="0" hangingPunct="1">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tr-TR" sz="2000" b="0" i="0" u="none" strike="noStrike" cap="none" normalizeH="0" baseline="0" dirty="0">
                        <a:ln>
                          <a:noFill/>
                        </a:ln>
                        <a:solidFill>
                          <a:srgbClr val="000000"/>
                        </a:solidFill>
                        <a:effectLst/>
                        <a:latin typeface="Palatino Linotype" charset="0"/>
                        <a:ea typeface="ＭＳ Ｐゴシック" charset="0"/>
                        <a:cs typeface="Arial Unicode MS" charset="0"/>
                      </a:endParaRPr>
                    </a:p>
                    <a:p>
                      <a:pPr marL="0" marR="0" lvl="0" indent="0" algn="l" defTabSz="449263" rtl="0" eaLnBrk="1" fontAlgn="base" latinLnBrk="0" hangingPunct="1">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tr-TR" sz="2000" b="0" i="0" u="none" strike="noStrike" cap="none" normalizeH="0" baseline="0" dirty="0">
                          <a:ln>
                            <a:noFill/>
                          </a:ln>
                          <a:solidFill>
                            <a:srgbClr val="000000"/>
                          </a:solidFill>
                          <a:effectLst/>
                          <a:latin typeface="Palatino Linotype" charset="0"/>
                          <a:ea typeface="ＭＳ Ｐゴシック" charset="0"/>
                          <a:cs typeface="Arial Unicode MS" charset="0"/>
                        </a:rPr>
                        <a:t>Rütbeler arasındaki bölünmeleri pekiştirerek İngiliz polisinin geleneksel birliğini zayıflatmak</a:t>
                      </a:r>
                    </a:p>
                    <a:p>
                      <a:pPr marL="0" marR="0" lvl="0" indent="0" algn="l" defTabSz="449263" rtl="0" eaLnBrk="1" fontAlgn="base" latinLnBrk="0" hangingPunct="1">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tr-TR" sz="2000" b="0" i="0" u="none" strike="noStrike" cap="none" normalizeH="0" baseline="0" dirty="0">
                        <a:ln>
                          <a:noFill/>
                        </a:ln>
                        <a:solidFill>
                          <a:srgbClr val="000000"/>
                        </a:solidFill>
                        <a:effectLst/>
                        <a:latin typeface="Palatino Linotype" charset="0"/>
                        <a:ea typeface="ＭＳ Ｐゴシック" charset="0"/>
                        <a:cs typeface="Arial Unicode MS" charset="0"/>
                      </a:endParaRPr>
                    </a:p>
                    <a:p>
                      <a:pPr marL="0" marR="0" lvl="0" indent="0" algn="l" defTabSz="449263" rtl="0" eaLnBrk="1" fontAlgn="base" latinLnBrk="0" hangingPunct="1">
                        <a:lnSpc>
                          <a:spcPct val="11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tr-TR" sz="2000" b="0" i="0" u="none" strike="noStrike" cap="none" normalizeH="0" baseline="0" dirty="0">
                          <a:ln>
                            <a:noFill/>
                          </a:ln>
                          <a:solidFill>
                            <a:srgbClr val="000000"/>
                          </a:solidFill>
                          <a:effectLst/>
                          <a:latin typeface="Palatino Linotype" charset="0"/>
                          <a:ea typeface="ＭＳ Ｐゴシック" charset="0"/>
                          <a:cs typeface="Arial Unicode MS" charset="0"/>
                        </a:rPr>
                        <a:t>Polislik erdemlerine sahip olanların içerideki kariyerini engellemek</a:t>
                      </a:r>
                    </a:p>
                  </a:txBody>
                  <a:tcPr marL="90000" marR="90000" marT="46793" marB="46793"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400" dirty="0" smtClean="0">
                <a:latin typeface="Palatino Linotype" charset="0"/>
                <a:cs typeface="Palatino Linotype" charset="0"/>
              </a:rPr>
              <a:t>ACPO </a:t>
            </a:r>
            <a:r>
              <a:rPr lang="en-GB" sz="4400" dirty="0" err="1" smtClean="0">
                <a:latin typeface="Palatino Linotype" charset="0"/>
                <a:cs typeface="Palatino Linotype" charset="0"/>
              </a:rPr>
              <a:t>rütbesine</a:t>
            </a:r>
            <a:r>
              <a:rPr lang="en-GB" sz="4400" dirty="0" smtClean="0">
                <a:latin typeface="Palatino Linotype" charset="0"/>
                <a:cs typeface="Palatino Linotype" charset="0"/>
              </a:rPr>
              <a:t> </a:t>
            </a:r>
            <a:r>
              <a:rPr lang="en-GB" sz="4400" dirty="0" err="1" smtClean="0">
                <a:latin typeface="Palatino Linotype" charset="0"/>
                <a:cs typeface="Palatino Linotype" charset="0"/>
              </a:rPr>
              <a:t>erişim</a:t>
            </a:r>
            <a:endParaRPr lang="en-GB" sz="4400" dirty="0" smtClean="0">
              <a:latin typeface="Palatino Linotype" charset="0"/>
              <a:cs typeface="Palatino Linotype" charset="0"/>
            </a:endParaRPr>
          </a:p>
        </p:txBody>
      </p:sp>
      <p:sp>
        <p:nvSpPr>
          <p:cNvPr id="25602" name="Text Box 2"/>
          <p:cNvSpPr txBox="1">
            <a:spLocks noChangeArrowheads="1"/>
          </p:cNvSpPr>
          <p:nvPr/>
        </p:nvSpPr>
        <p:spPr bwMode="auto">
          <a:xfrm>
            <a:off x="457200" y="1600200"/>
            <a:ext cx="8229600" cy="582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90000"/>
              </a:lnSpc>
              <a:spcBef>
                <a:spcPts val="675"/>
              </a:spcBef>
              <a:buFont typeface="Arial" charset="0"/>
              <a:buChar char="•"/>
              <a:defRPr/>
            </a:pPr>
            <a:r>
              <a:rPr lang="en-GB" sz="2700" b="1" dirty="0" smtClean="0">
                <a:latin typeface="Palatino Linotype" charset="0"/>
                <a:cs typeface="Palatino Linotype" charset="0"/>
              </a:rPr>
              <a:t>a) </a:t>
            </a:r>
            <a:r>
              <a:rPr lang="en-GB" sz="2700" b="1" dirty="0" err="1" smtClean="0">
                <a:latin typeface="Palatino Linotype" charset="0"/>
                <a:cs typeface="Palatino Linotype" charset="0"/>
              </a:rPr>
              <a:t>Kıdemli</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Polisler</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Ulusal</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Değerlendirme</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Merkezi'ne</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Kıdemli</a:t>
            </a:r>
            <a:r>
              <a:rPr lang="en-GB" sz="2700" b="1" dirty="0" smtClean="0">
                <a:latin typeface="Palatino Linotype" charset="0"/>
                <a:cs typeface="Palatino Linotype" charset="0"/>
              </a:rPr>
              <a:t> PNAC) </a:t>
            </a:r>
            <a:r>
              <a:rPr lang="en-GB" sz="2700" b="1" dirty="0" err="1" smtClean="0">
                <a:latin typeface="Palatino Linotype" charset="0"/>
                <a:cs typeface="Palatino Linotype" charset="0"/>
              </a:rPr>
              <a:t>geçiş</a:t>
            </a:r>
            <a:r>
              <a:rPr lang="en-GB" sz="2700" b="1" dirty="0" smtClean="0">
                <a:latin typeface="Palatino Linotype" charset="0"/>
                <a:cs typeface="Palatino Linotype" charset="0"/>
              </a:rPr>
              <a:t>:</a:t>
            </a:r>
          </a:p>
          <a:p>
            <a:pPr>
              <a:lnSpc>
                <a:spcPct val="90000"/>
              </a:lnSpc>
              <a:spcBef>
                <a:spcPts val="675"/>
              </a:spcBef>
              <a:buFont typeface="Arial" charset="0"/>
              <a:buNone/>
              <a:defRPr/>
            </a:pPr>
            <a:r>
              <a:rPr lang="en-GB" sz="2700" b="1" dirty="0" err="1" smtClean="0">
                <a:latin typeface="Palatino Linotype" charset="0"/>
                <a:cs typeface="Palatino Linotype" charset="0"/>
              </a:rPr>
              <a:t>uygunluk</a:t>
            </a:r>
            <a:r>
              <a:rPr lang="en-GB" sz="2700" b="1" dirty="0" smtClean="0">
                <a:latin typeface="Palatino Linotype" charset="0"/>
                <a:cs typeface="Palatino Linotype" charset="0"/>
              </a:rPr>
              <a:t> </a:t>
            </a:r>
            <a:r>
              <a:rPr lang="en-GB" sz="2700" dirty="0" smtClean="0">
                <a:latin typeface="Palatino Linotype" charset="0"/>
                <a:cs typeface="Palatino Linotype" charset="0"/>
              </a:rPr>
              <a:t>(</a:t>
            </a:r>
            <a:r>
              <a:rPr lang="en-GB" sz="2700" dirty="0" err="1" smtClean="0">
                <a:latin typeface="Palatino Linotype" charset="0"/>
                <a:cs typeface="Palatino Linotype" charset="0"/>
              </a:rPr>
              <a:t>önemli</a:t>
            </a:r>
            <a:r>
              <a:rPr lang="en-GB" sz="2700" dirty="0" smtClean="0">
                <a:latin typeface="Palatino Linotype" charset="0"/>
                <a:cs typeface="Palatino Linotype" charset="0"/>
              </a:rPr>
              <a:t> </a:t>
            </a:r>
            <a:r>
              <a:rPr lang="en-GB" sz="2700" dirty="0" err="1" smtClean="0">
                <a:latin typeface="Palatino Linotype" charset="0"/>
                <a:cs typeface="Palatino Linotype" charset="0"/>
              </a:rPr>
              <a:t>görevlerde</a:t>
            </a:r>
            <a:r>
              <a:rPr lang="en-GB" sz="2700" dirty="0" smtClean="0">
                <a:latin typeface="Palatino Linotype" charset="0"/>
                <a:cs typeface="Palatino Linotype" charset="0"/>
              </a:rPr>
              <a:t> </a:t>
            </a:r>
            <a:r>
              <a:rPr lang="en-GB" sz="2700" dirty="0" err="1" smtClean="0">
                <a:latin typeface="Palatino Linotype" charset="0"/>
                <a:cs typeface="Palatino Linotype" charset="0"/>
              </a:rPr>
              <a:t>önemli</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zorlayıcı</a:t>
            </a:r>
            <a:r>
              <a:rPr lang="en-GB" sz="2700" dirty="0" smtClean="0">
                <a:latin typeface="Palatino Linotype" charset="0"/>
                <a:cs typeface="Palatino Linotype" charset="0"/>
              </a:rPr>
              <a:t> </a:t>
            </a:r>
            <a:r>
              <a:rPr lang="en-GB" sz="2700" dirty="0" err="1" smtClean="0">
                <a:latin typeface="Palatino Linotype" charset="0"/>
                <a:cs typeface="Palatino Linotype" charset="0"/>
              </a:rPr>
              <a:t>emirlerin</a:t>
            </a:r>
            <a:r>
              <a:rPr lang="en-GB" sz="2700" dirty="0" smtClean="0">
                <a:latin typeface="Palatino Linotype" charset="0"/>
                <a:cs typeface="Palatino Linotype" charset="0"/>
              </a:rPr>
              <a:t> </a:t>
            </a:r>
            <a:r>
              <a:rPr lang="en-GB" sz="2700" dirty="0" err="1" smtClean="0">
                <a:latin typeface="Palatino Linotype" charset="0"/>
                <a:cs typeface="Palatino Linotype" charset="0"/>
              </a:rPr>
              <a:t>temel</a:t>
            </a:r>
            <a:r>
              <a:rPr lang="en-GB" sz="2700" dirty="0" smtClean="0">
                <a:latin typeface="Palatino Linotype" charset="0"/>
                <a:cs typeface="Palatino Linotype" charset="0"/>
              </a:rPr>
              <a:t> </a:t>
            </a:r>
            <a:r>
              <a:rPr lang="en-GB" sz="2700" dirty="0" err="1" smtClean="0">
                <a:latin typeface="Palatino Linotype" charset="0"/>
                <a:cs typeface="Palatino Linotype" charset="0"/>
              </a:rPr>
              <a:t>alınması</a:t>
            </a:r>
            <a:r>
              <a:rPr lang="en-GB" sz="2700" dirty="0" smtClean="0">
                <a:latin typeface="Palatino Linotype" charset="0"/>
                <a:cs typeface="Palatino Linotype" charset="0"/>
              </a:rPr>
              <a:t>, Polis </a:t>
            </a:r>
            <a:r>
              <a:rPr lang="en-GB" sz="2700" dirty="0" err="1" smtClean="0">
                <a:latin typeface="Palatino Linotype" charset="0"/>
                <a:cs typeface="Palatino Linotype" charset="0"/>
              </a:rPr>
              <a:t>operasyonları</a:t>
            </a:r>
            <a:r>
              <a:rPr lang="en-GB" sz="2700" dirty="0" smtClean="0">
                <a:latin typeface="Palatino Linotype" charset="0"/>
                <a:cs typeface="Palatino Linotype" charset="0"/>
              </a:rPr>
              <a:t>, </a:t>
            </a:r>
            <a:r>
              <a:rPr lang="en-GB" sz="2700" dirty="0" err="1" smtClean="0">
                <a:latin typeface="Palatino Linotype" charset="0"/>
                <a:cs typeface="Palatino Linotype" charset="0"/>
              </a:rPr>
              <a:t>organizasyonel</a:t>
            </a:r>
            <a:r>
              <a:rPr lang="en-GB" sz="2700" dirty="0" smtClean="0">
                <a:latin typeface="Palatino Linotype" charset="0"/>
                <a:cs typeface="Palatino Linotype" charset="0"/>
              </a:rPr>
              <a:t> </a:t>
            </a:r>
            <a:r>
              <a:rPr lang="en-GB" sz="2700" dirty="0" err="1" smtClean="0">
                <a:latin typeface="Palatino Linotype" charset="0"/>
                <a:cs typeface="Palatino Linotype" charset="0"/>
              </a:rPr>
              <a:t>strateji</a:t>
            </a:r>
            <a:r>
              <a:rPr lang="en-GB" sz="2700" dirty="0" smtClean="0">
                <a:latin typeface="Palatino Linotype" charset="0"/>
                <a:cs typeface="Palatino Linotype" charset="0"/>
              </a:rPr>
              <a:t>, </a:t>
            </a:r>
            <a:r>
              <a:rPr lang="en-GB" sz="2700" dirty="0" err="1" smtClean="0">
                <a:latin typeface="Palatino Linotype" charset="0"/>
                <a:cs typeface="Palatino Linotype" charset="0"/>
              </a:rPr>
              <a:t>terfi</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yönetimde</a:t>
            </a:r>
            <a:r>
              <a:rPr lang="en-GB" sz="2700" dirty="0" smtClean="0">
                <a:latin typeface="Palatino Linotype" charset="0"/>
                <a:cs typeface="Palatino Linotype" charset="0"/>
              </a:rPr>
              <a:t> </a:t>
            </a:r>
            <a:r>
              <a:rPr lang="en-GB" sz="2700" dirty="0" err="1" smtClean="0">
                <a:latin typeface="Palatino Linotype" charset="0"/>
                <a:cs typeface="Palatino Linotype" charset="0"/>
              </a:rPr>
              <a:t>eşitlik</a:t>
            </a:r>
            <a:r>
              <a:rPr lang="en-GB" sz="2700" dirty="0" smtClean="0">
                <a:latin typeface="Palatino Linotype" charset="0"/>
                <a:cs typeface="Palatino Linotype" charset="0"/>
              </a:rPr>
              <a:t>, </a:t>
            </a:r>
            <a:r>
              <a:rPr lang="en-GB" sz="2700" dirty="0" err="1" smtClean="0">
                <a:latin typeface="Palatino Linotype" charset="0"/>
                <a:cs typeface="Palatino Linotype" charset="0"/>
              </a:rPr>
              <a:t>çeşitlilik</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insan</a:t>
            </a:r>
            <a:r>
              <a:rPr lang="en-GB" sz="2700" dirty="0" smtClean="0">
                <a:latin typeface="Palatino Linotype" charset="0"/>
                <a:cs typeface="Palatino Linotype" charset="0"/>
              </a:rPr>
              <a:t> </a:t>
            </a:r>
            <a:r>
              <a:rPr lang="en-GB" sz="2700" dirty="0" err="1" smtClean="0">
                <a:latin typeface="Palatino Linotype" charset="0"/>
                <a:cs typeface="Palatino Linotype" charset="0"/>
              </a:rPr>
              <a:t>hakları</a:t>
            </a:r>
            <a:r>
              <a:rPr lang="en-GB" sz="2700" dirty="0" smtClean="0">
                <a:latin typeface="Palatino Linotype" charset="0"/>
                <a:cs typeface="Palatino Linotype" charset="0"/>
              </a:rPr>
              <a:t>)</a:t>
            </a:r>
            <a:r>
              <a:rPr lang="en-GB" sz="2700" b="1"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PNAC'ta</a:t>
            </a:r>
            <a:r>
              <a:rPr lang="en-GB" sz="2700" dirty="0" smtClean="0">
                <a:latin typeface="Palatino Linotype" charset="0"/>
                <a:cs typeface="Palatino Linotype" charset="0"/>
              </a:rPr>
              <a:t> </a:t>
            </a:r>
            <a:r>
              <a:rPr lang="en-GB" sz="2700" dirty="0" err="1" smtClean="0">
                <a:latin typeface="Palatino Linotype" charset="0"/>
                <a:cs typeface="Palatino Linotype" charset="0"/>
              </a:rPr>
              <a:t>yapılan</a:t>
            </a:r>
            <a:r>
              <a:rPr lang="en-GB" sz="2700" dirty="0" smtClean="0">
                <a:latin typeface="Palatino Linotype" charset="0"/>
                <a:cs typeface="Palatino Linotype" charset="0"/>
              </a:rPr>
              <a:t> </a:t>
            </a:r>
            <a:r>
              <a:rPr lang="en-GB" sz="2700" dirty="0" err="1" smtClean="0">
                <a:latin typeface="Palatino Linotype" charset="0"/>
                <a:cs typeface="Palatino Linotype" charset="0"/>
              </a:rPr>
              <a:t>testler</a:t>
            </a:r>
            <a:r>
              <a:rPr lang="en-GB" sz="2700" dirty="0" smtClean="0">
                <a:latin typeface="Palatino Linotype" charset="0"/>
                <a:cs typeface="Palatino Linotype" charset="0"/>
              </a:rPr>
              <a:t> (</a:t>
            </a:r>
            <a:r>
              <a:rPr lang="en-GB" sz="2700" dirty="0" err="1" smtClean="0">
                <a:latin typeface="Palatino Linotype" charset="0"/>
                <a:cs typeface="Palatino Linotype" charset="0"/>
              </a:rPr>
              <a:t>profesyonel</a:t>
            </a:r>
            <a:r>
              <a:rPr lang="en-GB" sz="2700" dirty="0" smtClean="0">
                <a:latin typeface="Palatino Linotype" charset="0"/>
                <a:cs typeface="Palatino Linotype" charset="0"/>
              </a:rPr>
              <a:t> </a:t>
            </a:r>
            <a:r>
              <a:rPr lang="en-GB" sz="2700" dirty="0" err="1" smtClean="0">
                <a:latin typeface="Palatino Linotype" charset="0"/>
                <a:cs typeface="Palatino Linotype" charset="0"/>
              </a:rPr>
              <a:t>durumlar</a:t>
            </a:r>
            <a:r>
              <a:rPr lang="en-GB" sz="2700" dirty="0" smtClean="0">
                <a:latin typeface="Palatino Linotype" charset="0"/>
                <a:cs typeface="Palatino Linotype" charset="0"/>
              </a:rPr>
              <a:t> </a:t>
            </a:r>
            <a:r>
              <a:rPr lang="en-GB" sz="2700" dirty="0" err="1" smtClean="0">
                <a:latin typeface="Palatino Linotype" charset="0"/>
                <a:cs typeface="Palatino Linotype" charset="0"/>
              </a:rPr>
              <a:t>için</a:t>
            </a:r>
            <a:r>
              <a:rPr lang="en-GB" sz="2700" dirty="0" smtClean="0">
                <a:latin typeface="Palatino Linotype" charset="0"/>
                <a:cs typeface="Palatino Linotype" charset="0"/>
              </a:rPr>
              <a:t> </a:t>
            </a:r>
            <a:r>
              <a:rPr lang="en-GB" sz="2700" dirty="0" err="1" smtClean="0">
                <a:latin typeface="Palatino Linotype" charset="0"/>
                <a:cs typeface="Palatino Linotype" charset="0"/>
              </a:rPr>
              <a:t>sınavlar</a:t>
            </a:r>
            <a:r>
              <a:rPr lang="en-GB" sz="2700" dirty="0" smtClean="0">
                <a:latin typeface="Palatino Linotype" charset="0"/>
                <a:cs typeface="Palatino Linotype" charset="0"/>
              </a:rPr>
              <a:t>)  </a:t>
            </a:r>
          </a:p>
          <a:p>
            <a:pPr>
              <a:lnSpc>
                <a:spcPct val="90000"/>
              </a:lnSpc>
              <a:spcBef>
                <a:spcPts val="675"/>
              </a:spcBef>
              <a:buFont typeface="Arial" charset="0"/>
              <a:buChar char="•"/>
              <a:defRPr/>
            </a:pPr>
            <a:r>
              <a:rPr lang="en-GB" sz="2700" b="1" dirty="0" smtClean="0">
                <a:latin typeface="Palatino Linotype" charset="0"/>
                <a:cs typeface="Palatino Linotype" charset="0"/>
              </a:rPr>
              <a:t>b) </a:t>
            </a:r>
            <a:r>
              <a:rPr lang="en-GB" sz="2700" b="1" dirty="0" err="1" smtClean="0">
                <a:latin typeface="Palatino Linotype" charset="0"/>
                <a:cs typeface="Palatino Linotype" charset="0"/>
              </a:rPr>
              <a:t>Stratejik</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Komuta</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Kursuna</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Katılım</a:t>
            </a:r>
            <a:r>
              <a:rPr lang="en-GB" sz="2700" b="1" dirty="0" smtClean="0">
                <a:latin typeface="Palatino Linotype" charset="0"/>
                <a:cs typeface="Palatino Linotype" charset="0"/>
              </a:rPr>
              <a:t> (SCC)</a:t>
            </a:r>
          </a:p>
          <a:p>
            <a:pPr>
              <a:lnSpc>
                <a:spcPct val="90000"/>
              </a:lnSpc>
              <a:spcBef>
                <a:spcPts val="675"/>
              </a:spcBef>
              <a:buFont typeface="Arial" charset="0"/>
              <a:buChar char="•"/>
              <a:defRPr/>
            </a:pPr>
            <a:r>
              <a:rPr lang="en-GB" sz="2700" b="1" dirty="0" smtClean="0">
                <a:latin typeface="Palatino Linotype" charset="0"/>
                <a:cs typeface="Palatino Linotype" charset="0"/>
              </a:rPr>
              <a:t>c) ACPO </a:t>
            </a:r>
            <a:r>
              <a:rPr lang="en-GB" sz="2700" b="1" dirty="0" err="1" smtClean="0">
                <a:latin typeface="Palatino Linotype" charset="0"/>
                <a:cs typeface="Palatino Linotype" charset="0"/>
              </a:rPr>
              <a:t>rütbesine</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başvuru</a:t>
            </a:r>
            <a:r>
              <a:rPr lang="en-GB" sz="2700" b="1" dirty="0" smtClean="0">
                <a:latin typeface="Palatino Linotype" charset="0"/>
                <a:cs typeface="Palatino Linotype" charset="0"/>
              </a:rPr>
              <a:t>: </a:t>
            </a:r>
            <a:r>
              <a:rPr lang="en-GB" sz="2700" dirty="0" err="1" smtClean="0">
                <a:latin typeface="Palatino Linotype" charset="0"/>
                <a:cs typeface="Palatino Linotype" charset="0"/>
              </a:rPr>
              <a:t>Seçim</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atamalar</a:t>
            </a:r>
            <a:r>
              <a:rPr lang="en-GB" sz="2700" dirty="0" smtClean="0">
                <a:latin typeface="Palatino Linotype" charset="0"/>
                <a:cs typeface="Palatino Linotype" charset="0"/>
              </a:rPr>
              <a:t> </a:t>
            </a:r>
            <a:r>
              <a:rPr lang="en-GB" sz="2700" dirty="0" err="1" smtClean="0">
                <a:latin typeface="Palatino Linotype" charset="0"/>
                <a:cs typeface="Palatino Linotype" charset="0"/>
              </a:rPr>
              <a:t>değişik</a:t>
            </a:r>
            <a:r>
              <a:rPr lang="en-GB" sz="2700" dirty="0" smtClean="0">
                <a:latin typeface="Palatino Linotype" charset="0"/>
                <a:cs typeface="Palatino Linotype" charset="0"/>
              </a:rPr>
              <a:t> </a:t>
            </a:r>
            <a:r>
              <a:rPr lang="en-GB" sz="2700" dirty="0" err="1" smtClean="0">
                <a:latin typeface="Palatino Linotype" charset="0"/>
                <a:cs typeface="Palatino Linotype" charset="0"/>
              </a:rPr>
              <a:t>ulusal</a:t>
            </a:r>
            <a:r>
              <a:rPr lang="en-GB" sz="2700" dirty="0" smtClean="0">
                <a:latin typeface="Palatino Linotype" charset="0"/>
                <a:cs typeface="Palatino Linotype" charset="0"/>
              </a:rPr>
              <a:t> </a:t>
            </a:r>
            <a:r>
              <a:rPr lang="en-GB" sz="2700" dirty="0" err="1" smtClean="0">
                <a:latin typeface="Palatino Linotype" charset="0"/>
                <a:cs typeface="Palatino Linotype" charset="0"/>
              </a:rPr>
              <a:t>rehber</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araçlarla</a:t>
            </a:r>
            <a:r>
              <a:rPr lang="en-GB" sz="2700" dirty="0" smtClean="0">
                <a:latin typeface="Palatino Linotype" charset="0"/>
                <a:cs typeface="Palatino Linotype" charset="0"/>
              </a:rPr>
              <a:t> </a:t>
            </a:r>
            <a:r>
              <a:rPr lang="en-GB" sz="2700" dirty="0" err="1" smtClean="0">
                <a:latin typeface="Palatino Linotype" charset="0"/>
                <a:cs typeface="Palatino Linotype" charset="0"/>
              </a:rPr>
              <a:t>birlikte</a:t>
            </a:r>
            <a:r>
              <a:rPr lang="en-GB" sz="2700" dirty="0" smtClean="0">
                <a:latin typeface="Palatino Linotype" charset="0"/>
                <a:cs typeface="Palatino Linotype" charset="0"/>
              </a:rPr>
              <a:t> </a:t>
            </a:r>
            <a:r>
              <a:rPr lang="en-GB" sz="2700" dirty="0" err="1" smtClean="0">
                <a:latin typeface="Palatino Linotype" charset="0"/>
                <a:cs typeface="Palatino Linotype" charset="0"/>
              </a:rPr>
              <a:t>yerel</a:t>
            </a:r>
            <a:r>
              <a:rPr lang="en-GB" sz="2700" dirty="0" smtClean="0">
                <a:latin typeface="Palatino Linotype" charset="0"/>
                <a:cs typeface="Palatino Linotype" charset="0"/>
              </a:rPr>
              <a:t> </a:t>
            </a:r>
            <a:r>
              <a:rPr lang="en-GB" sz="2700" dirty="0" err="1" smtClean="0">
                <a:latin typeface="Palatino Linotype" charset="0"/>
                <a:cs typeface="Palatino Linotype" charset="0"/>
              </a:rPr>
              <a:t>düzeydedir</a:t>
            </a:r>
            <a:r>
              <a:rPr lang="en-GB" sz="2700" dirty="0" smtClean="0">
                <a:latin typeface="Palatino Linotype" charset="0"/>
                <a:cs typeface="Palatino Linotype" charset="0"/>
              </a:rPr>
              <a:t>. </a:t>
            </a:r>
          </a:p>
          <a:p>
            <a:pPr>
              <a:lnSpc>
                <a:spcPct val="90000"/>
              </a:lnSpc>
              <a:spcBef>
                <a:spcPts val="675"/>
              </a:spcBef>
              <a:buFont typeface="Arial" charset="0"/>
              <a:buNone/>
              <a:defRPr/>
            </a:pPr>
            <a:endParaRPr lang="en-GB" sz="2700" b="1" i="1" dirty="0" smtClean="0">
              <a:latin typeface="Palatino Linotype" charset="0"/>
              <a:cs typeface="Palatino Linotype" charset="0"/>
            </a:endParaRPr>
          </a:p>
          <a:p>
            <a:pPr>
              <a:lnSpc>
                <a:spcPct val="90000"/>
              </a:lnSpc>
              <a:spcBef>
                <a:spcPts val="675"/>
              </a:spcBef>
              <a:buFont typeface="Arial" charset="0"/>
              <a:buNone/>
              <a:defRPr/>
            </a:pPr>
            <a:endParaRPr lang="en-GB" sz="2700" dirty="0" smtClean="0">
              <a:latin typeface="Palatino Linotype" charset="0"/>
              <a:cs typeface="Palatino Linotype" charset="0"/>
            </a:endParaRPr>
          </a:p>
          <a:p>
            <a:pPr>
              <a:lnSpc>
                <a:spcPct val="90000"/>
              </a:lnSpc>
              <a:spcBef>
                <a:spcPts val="675"/>
              </a:spcBef>
              <a:buFont typeface="Arial" charset="0"/>
              <a:buNone/>
              <a:defRPr/>
            </a:pPr>
            <a:endParaRPr lang="en-GB" sz="27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39750" y="179388"/>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en-GB" sz="4000" b="1" smtClean="0">
                <a:latin typeface="Palatino Linotype" charset="0"/>
                <a:cs typeface="Palatino Linotype" charset="0"/>
              </a:rPr>
              <a:t>Kıdemli Polisler Ulusal Değerlendirme Merkezi</a:t>
            </a:r>
          </a:p>
        </p:txBody>
      </p:sp>
      <p:sp>
        <p:nvSpPr>
          <p:cNvPr id="2662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marL="741363" indent="-28416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25"/>
              </a:spcBef>
              <a:buFont typeface="Arial" charset="0"/>
              <a:buChar char="•"/>
              <a:defRPr/>
            </a:pPr>
            <a:r>
              <a:rPr lang="en-GB" sz="2500" smtClean="0">
                <a:latin typeface="Palatino Linotype" charset="0"/>
                <a:cs typeface="Palatino Linotype" charset="0"/>
              </a:rPr>
              <a:t>- Profesyonel Polislik Yönergesi'nin belirlediği yedi bireysel niteliğin (kamuya hizmet, öncü stratejik değişim, işgücünü yönetme, performansların yönetimi, profesyonellik, karar verme, başkaları ile çalışma) üç günlük değerlendirmesi </a:t>
            </a:r>
          </a:p>
          <a:p>
            <a:pPr>
              <a:lnSpc>
                <a:spcPct val="80000"/>
              </a:lnSpc>
              <a:spcBef>
                <a:spcPts val="625"/>
              </a:spcBef>
              <a:buFont typeface="Arial" charset="0"/>
              <a:buChar char="•"/>
              <a:defRPr/>
            </a:pPr>
            <a:r>
              <a:rPr lang="en-GB" sz="2500" smtClean="0">
                <a:latin typeface="Palatino Linotype" charset="0"/>
                <a:cs typeface="Palatino Linotype" charset="0"/>
              </a:rPr>
              <a:t>Aday profesyonel pozisyonlara koyulur: şef memur brifing alıştırmaları, yönetim egzersizleri, müzakere alıştırmaları, medya alıştırmaları, sunum ve mülakat (yönetim egzersizleri dışında tümü sözlü çalışmalardır) </a:t>
            </a:r>
          </a:p>
          <a:p>
            <a:pPr lvl="1">
              <a:lnSpc>
                <a:spcPct val="80000"/>
              </a:lnSpc>
              <a:spcBef>
                <a:spcPts val="550"/>
              </a:spcBef>
              <a:buFont typeface="Arial" charset="0"/>
              <a:buChar char="–"/>
              <a:defRPr/>
            </a:pPr>
            <a:r>
              <a:rPr lang="en-GB" sz="2200" smtClean="0">
                <a:latin typeface="Palatino Linotype" charset="0"/>
                <a:cs typeface="Palatino Linotype" charset="0"/>
              </a:rPr>
              <a:t>Ör; Medya alıştırmaları: Hayali bir polisiye olay bağlamında profesyonel bir gazeteciye televizyonda canlı ropörtaj verebilme(20 dakikalık hazırlıkla)</a:t>
            </a:r>
          </a:p>
          <a:p>
            <a:pPr>
              <a:lnSpc>
                <a:spcPct val="80000"/>
              </a:lnSpc>
              <a:spcBef>
                <a:spcPts val="550"/>
              </a:spcBef>
              <a:buFont typeface="Arial" charset="0"/>
              <a:buNone/>
              <a:defRPr/>
            </a:pPr>
            <a:endParaRPr lang="en-GB" sz="220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tr-TR" b="1" dirty="0" smtClean="0">
                <a:latin typeface="Palatino Linotype" charset="0"/>
                <a:cs typeface="Palatino Linotype" charset="0"/>
              </a:rPr>
              <a:t>İngiliz Polisi </a:t>
            </a:r>
            <a:r>
              <a:rPr lang="tr-TR" b="1" dirty="0">
                <a:latin typeface="Palatino Linotype" charset="0"/>
                <a:cs typeface="Palatino Linotype" charset="0"/>
              </a:rPr>
              <a:t>için üst düzey İGK amirlerin seçim süreci</a:t>
            </a:r>
          </a:p>
        </p:txBody>
      </p:sp>
      <p:graphicFrame>
        <p:nvGraphicFramePr>
          <p:cNvPr id="3" name="Objet 2"/>
          <p:cNvGraphicFramePr>
            <a:graphicFrameLocks noChangeAspect="1"/>
          </p:cNvGraphicFramePr>
          <p:nvPr>
            <p:extLst>
              <p:ext uri="{D42A27DB-BD31-4B8C-83A1-F6EECF244321}">
                <p14:modId xmlns:p14="http://schemas.microsoft.com/office/powerpoint/2010/main" val="3324900148"/>
              </p:ext>
            </p:extLst>
          </p:nvPr>
        </p:nvGraphicFramePr>
        <p:xfrm>
          <a:off x="563563" y="1466850"/>
          <a:ext cx="8142287" cy="5145088"/>
        </p:xfrm>
        <a:graphic>
          <a:graphicData uri="http://schemas.openxmlformats.org/presentationml/2006/ole">
            <mc:AlternateContent xmlns:mc="http://schemas.openxmlformats.org/markup-compatibility/2006">
              <mc:Choice xmlns:v="urn:schemas-microsoft-com:vml" Requires="v">
                <p:oleObj spid="_x0000_s71720" name="Document" r:id="rId3" imgW="5778500" imgH="3937000" progId="Word.Document.12">
                  <p:embed/>
                </p:oleObj>
              </mc:Choice>
              <mc:Fallback>
                <p:oleObj name="Document" r:id="rId3" imgW="5778500" imgH="3937000" progId="Word.Document.12">
                  <p:embed/>
                  <p:pic>
                    <p:nvPicPr>
                      <p:cNvPr id="0" name=""/>
                      <p:cNvPicPr/>
                      <p:nvPr/>
                    </p:nvPicPr>
                    <p:blipFill>
                      <a:blip r:embed="rId4"/>
                      <a:stretch>
                        <a:fillRect/>
                      </a:stretch>
                    </p:blipFill>
                    <p:spPr>
                      <a:xfrm>
                        <a:off x="563563" y="1466850"/>
                        <a:ext cx="8142287" cy="5145088"/>
                      </a:xfrm>
                      <a:prstGeom prst="rect">
                        <a:avLst/>
                      </a:prstGeom>
                    </p:spPr>
                  </p:pic>
                </p:oleObj>
              </mc:Fallback>
            </mc:AlternateContent>
          </a:graphicData>
        </a:graphic>
      </p:graphicFrame>
    </p:spTree>
    <p:extLst>
      <p:ext uri="{BB962C8B-B14F-4D97-AF65-F5344CB8AC3E}">
        <p14:creationId xmlns:p14="http://schemas.microsoft.com/office/powerpoint/2010/main" val="4092741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000" dirty="0" err="1" smtClean="0">
                <a:latin typeface="Palatino Linotype" charset="0"/>
                <a:cs typeface="Palatino Linotype" charset="0"/>
              </a:rPr>
              <a:t>Emniyet</a:t>
            </a:r>
            <a:r>
              <a:rPr lang="en-GB" sz="4000" dirty="0" smtClean="0">
                <a:latin typeface="Palatino Linotype" charset="0"/>
                <a:cs typeface="Palatino Linotype" charset="0"/>
              </a:rPr>
              <a:t> </a:t>
            </a:r>
            <a:r>
              <a:rPr lang="en-GB" sz="4000" dirty="0" err="1" smtClean="0">
                <a:latin typeface="Palatino Linotype" charset="0"/>
                <a:cs typeface="Palatino Linotype" charset="0"/>
              </a:rPr>
              <a:t>Müdürünün</a:t>
            </a:r>
            <a:r>
              <a:rPr lang="en-GB" sz="4000" dirty="0" smtClean="0">
                <a:latin typeface="Palatino Linotype" charset="0"/>
                <a:cs typeface="Palatino Linotype" charset="0"/>
              </a:rPr>
              <a:t> </a:t>
            </a:r>
            <a:r>
              <a:rPr lang="en-GB" sz="4000" dirty="0" err="1" smtClean="0">
                <a:latin typeface="Palatino Linotype" charset="0"/>
                <a:cs typeface="Palatino Linotype" charset="0"/>
              </a:rPr>
              <a:t>seçimi</a:t>
            </a:r>
            <a:r>
              <a:rPr lang="en-GB" sz="4000" dirty="0" smtClean="0">
                <a:latin typeface="Palatino Linotype" charset="0"/>
                <a:cs typeface="Palatino Linotype" charset="0"/>
              </a:rPr>
              <a:t>. </a:t>
            </a:r>
            <a:r>
              <a:rPr lang="en-GB" sz="4000" dirty="0" err="1" smtClean="0">
                <a:latin typeface="Palatino Linotype" charset="0"/>
                <a:cs typeface="Palatino Linotype" charset="0"/>
              </a:rPr>
              <a:t>Araçların</a:t>
            </a:r>
            <a:r>
              <a:rPr lang="en-GB" sz="4000" dirty="0" smtClean="0">
                <a:latin typeface="Palatino Linotype" charset="0"/>
                <a:cs typeface="Palatino Linotype" charset="0"/>
              </a:rPr>
              <a:t> </a:t>
            </a:r>
            <a:r>
              <a:rPr lang="en-GB" sz="4000" dirty="0" err="1" smtClean="0">
                <a:latin typeface="Palatino Linotype" charset="0"/>
                <a:cs typeface="Palatino Linotype" charset="0"/>
              </a:rPr>
              <a:t>varlığı</a:t>
            </a:r>
            <a:r>
              <a:rPr lang="en-GB" sz="4000" dirty="0" smtClean="0">
                <a:latin typeface="Palatino Linotype" charset="0"/>
                <a:cs typeface="Palatino Linotype" charset="0"/>
              </a:rPr>
              <a:t> </a:t>
            </a:r>
          </a:p>
        </p:txBody>
      </p:sp>
      <p:sp>
        <p:nvSpPr>
          <p:cNvPr id="27650" name="Text Box 2"/>
          <p:cNvSpPr txBox="1">
            <a:spLocks noChangeArrowheads="1"/>
          </p:cNvSpPr>
          <p:nvPr/>
        </p:nvSpPr>
        <p:spPr bwMode="auto">
          <a:xfrm>
            <a:off x="457200" y="1600200"/>
            <a:ext cx="8229600" cy="499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1pPr>
            <a:lvl2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2pPr>
            <a:lvl3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3pPr>
            <a:lvl4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4pPr>
            <a:lvl5pPr>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a:solidFill>
                  <a:srgbClr val="000000"/>
                </a:solidFill>
                <a:latin typeface="Calibri" charset="0"/>
                <a:ea typeface="ＭＳ Ｐゴシック" charset="0"/>
                <a:cs typeface="Microsoft YaHei" charset="0"/>
              </a:defRPr>
            </a:lvl9pPr>
          </a:lstStyle>
          <a:p>
            <a:pPr>
              <a:spcBef>
                <a:spcPts val="450"/>
              </a:spcBef>
              <a:defRPr/>
            </a:pPr>
            <a:r>
              <a:rPr lang="en-GB" dirty="0" smtClean="0">
                <a:latin typeface="Palatino Linotype" charset="0"/>
                <a:cs typeface="Palatino Linotype" charset="0"/>
              </a:rPr>
              <a:t>GÖREVİN BIREBIR İHTİYAÇ VE ÖNCELIKLERININ TESIS EDİLMESI</a:t>
            </a:r>
          </a:p>
          <a:p>
            <a:pPr>
              <a:spcBef>
                <a:spcPts val="450"/>
              </a:spcBef>
              <a:defRPr/>
            </a:pPr>
            <a:r>
              <a:rPr lang="en-GB" dirty="0" smtClean="0">
                <a:latin typeface="Palatino Linotype" charset="0"/>
                <a:cs typeface="Palatino Linotype" charset="0"/>
              </a:rPr>
              <a:t>/GRUP DANIŞMANLIĞI GÖREV PROFİLİ İÇİNKAYIT FORMU  </a:t>
            </a:r>
          </a:p>
          <a:p>
            <a:pPr>
              <a:spcBef>
                <a:spcPts val="450"/>
              </a:spcBef>
              <a:buFont typeface="Arial" charset="0"/>
              <a:buChar char="•"/>
              <a:defRPr/>
            </a:pPr>
            <a:r>
              <a:rPr lang="en-GB" b="1" dirty="0" smtClean="0">
                <a:latin typeface="Palatino Linotype" charset="0"/>
                <a:cs typeface="Palatino Linotype" charset="0"/>
              </a:rPr>
              <a:t>1. </a:t>
            </a:r>
            <a:r>
              <a:rPr lang="en-GB" b="1" dirty="0" err="1" smtClean="0">
                <a:latin typeface="Palatino Linotype" charset="0"/>
                <a:cs typeface="Palatino Linotype" charset="0"/>
              </a:rPr>
              <a:t>Görevin</a:t>
            </a:r>
            <a:r>
              <a:rPr lang="en-GB" b="1" dirty="0" smtClean="0">
                <a:latin typeface="Palatino Linotype" charset="0"/>
                <a:cs typeface="Palatino Linotype" charset="0"/>
              </a:rPr>
              <a:t> </a:t>
            </a:r>
            <a:r>
              <a:rPr lang="en-GB" b="1" dirty="0" err="1" smtClean="0">
                <a:latin typeface="Palatino Linotype" charset="0"/>
                <a:cs typeface="Palatino Linotype" charset="0"/>
              </a:rPr>
              <a:t>özeti</a:t>
            </a:r>
            <a:r>
              <a:rPr lang="en-GB" b="1" dirty="0" smtClean="0">
                <a:latin typeface="Palatino Linotype" charset="0"/>
                <a:cs typeface="Palatino Linotype" charset="0"/>
              </a:rPr>
              <a:t>: </a:t>
            </a:r>
            <a:r>
              <a:rPr lang="en-GB" dirty="0" smtClean="0">
                <a:latin typeface="Palatino Linotype" charset="0"/>
                <a:cs typeface="Palatino Linotype" charset="0"/>
              </a:rPr>
              <a:t>Polis </a:t>
            </a:r>
            <a:r>
              <a:rPr lang="en-GB" dirty="0" err="1" smtClean="0">
                <a:latin typeface="Palatino Linotype" charset="0"/>
                <a:cs typeface="Palatino Linotype" charset="0"/>
              </a:rPr>
              <a:t>şefinin</a:t>
            </a:r>
            <a:r>
              <a:rPr lang="en-GB" dirty="0" smtClean="0">
                <a:latin typeface="Palatino Linotype" charset="0"/>
                <a:cs typeface="Palatino Linotype" charset="0"/>
              </a:rPr>
              <a:t> </a:t>
            </a:r>
            <a:r>
              <a:rPr lang="en-GB" dirty="0" err="1" smtClean="0">
                <a:latin typeface="Palatino Linotype" charset="0"/>
                <a:cs typeface="Palatino Linotype" charset="0"/>
              </a:rPr>
              <a:t>görevinin</a:t>
            </a:r>
            <a:r>
              <a:rPr lang="en-GB" dirty="0" smtClean="0">
                <a:latin typeface="Palatino Linotype" charset="0"/>
                <a:cs typeface="Palatino Linotype" charset="0"/>
              </a:rPr>
              <a:t> </a:t>
            </a:r>
            <a:r>
              <a:rPr lang="en-GB" dirty="0" err="1" smtClean="0">
                <a:latin typeface="Palatino Linotype" charset="0"/>
                <a:cs typeface="Palatino Linotype" charset="0"/>
              </a:rPr>
              <a:t>temel</a:t>
            </a:r>
            <a:r>
              <a:rPr lang="en-GB" dirty="0" smtClean="0">
                <a:latin typeface="Palatino Linotype" charset="0"/>
                <a:cs typeface="Palatino Linotype" charset="0"/>
              </a:rPr>
              <a:t> </a:t>
            </a:r>
            <a:r>
              <a:rPr lang="en-GB" dirty="0" err="1" smtClean="0">
                <a:latin typeface="Palatino Linotype" charset="0"/>
                <a:cs typeface="Palatino Linotype" charset="0"/>
              </a:rPr>
              <a:t>amacı</a:t>
            </a:r>
            <a:r>
              <a:rPr lang="en-GB" dirty="0" smtClean="0">
                <a:latin typeface="Palatino Linotype" charset="0"/>
                <a:cs typeface="Palatino Linotype" charset="0"/>
              </a:rPr>
              <a:t>?</a:t>
            </a:r>
          </a:p>
          <a:p>
            <a:pPr>
              <a:spcBef>
                <a:spcPts val="450"/>
              </a:spcBef>
              <a:buFont typeface="Arial" charset="0"/>
              <a:buChar char="•"/>
              <a:defRPr/>
            </a:pPr>
            <a:r>
              <a:rPr lang="en-GB" b="1" dirty="0" smtClean="0">
                <a:latin typeface="Palatino Linotype" charset="0"/>
                <a:cs typeface="Palatino Linotype" charset="0"/>
              </a:rPr>
              <a:t>2. </a:t>
            </a:r>
            <a:r>
              <a:rPr lang="en-GB" b="1" dirty="0" err="1" smtClean="0">
                <a:latin typeface="Palatino Linotype" charset="0"/>
                <a:cs typeface="Palatino Linotype" charset="0"/>
              </a:rPr>
              <a:t>Deneyim</a:t>
            </a:r>
            <a:r>
              <a:rPr lang="en-GB" b="1" dirty="0" smtClean="0">
                <a:latin typeface="Palatino Linotype" charset="0"/>
                <a:cs typeface="Palatino Linotype" charset="0"/>
              </a:rPr>
              <a:t>: </a:t>
            </a:r>
            <a:r>
              <a:rPr lang="en-GB" dirty="0">
                <a:latin typeface="Palatino Linotype" charset="0"/>
                <a:cs typeface="Palatino Linotype" charset="0"/>
              </a:rPr>
              <a:t>Polis </a:t>
            </a:r>
            <a:r>
              <a:rPr lang="en-GB" dirty="0" err="1">
                <a:latin typeface="Palatino Linotype" charset="0"/>
                <a:cs typeface="Palatino Linotype" charset="0"/>
              </a:rPr>
              <a:t>şefinin</a:t>
            </a:r>
            <a:r>
              <a:rPr lang="en-GB" dirty="0">
                <a:latin typeface="Palatino Linotype" charset="0"/>
                <a:cs typeface="Palatino Linotype" charset="0"/>
              </a:rPr>
              <a:t> </a:t>
            </a:r>
            <a:r>
              <a:rPr lang="en-GB" dirty="0" err="1">
                <a:latin typeface="Palatino Linotype" charset="0"/>
                <a:cs typeface="Palatino Linotype" charset="0"/>
              </a:rPr>
              <a:t>görevinin</a:t>
            </a:r>
            <a:r>
              <a:rPr lang="en-GB" dirty="0">
                <a:latin typeface="Palatino Linotype" charset="0"/>
                <a:cs typeface="Palatino Linotype" charset="0"/>
              </a:rPr>
              <a:t> </a:t>
            </a:r>
            <a:r>
              <a:rPr lang="en-GB" dirty="0" err="1" smtClean="0">
                <a:latin typeface="Palatino Linotype" charset="0"/>
                <a:cs typeface="Palatino Linotype" charset="0"/>
              </a:rPr>
              <a:t>verimli</a:t>
            </a:r>
            <a:r>
              <a:rPr lang="en-GB" dirty="0" smtClean="0">
                <a:latin typeface="Palatino Linotype" charset="0"/>
                <a:cs typeface="Palatino Linotype" charset="0"/>
              </a:rPr>
              <a:t> </a:t>
            </a:r>
            <a:r>
              <a:rPr lang="en-GB" dirty="0" err="1" smtClean="0">
                <a:latin typeface="Palatino Linotype" charset="0"/>
                <a:cs typeface="Palatino Linotype" charset="0"/>
              </a:rPr>
              <a:t>performansı</a:t>
            </a:r>
            <a:r>
              <a:rPr lang="en-GB" dirty="0" smtClean="0">
                <a:latin typeface="Palatino Linotype" charset="0"/>
                <a:cs typeface="Palatino Linotype" charset="0"/>
              </a:rPr>
              <a:t> </a:t>
            </a:r>
            <a:r>
              <a:rPr lang="en-GB" dirty="0" err="1" smtClean="0">
                <a:latin typeface="Palatino Linotype" charset="0"/>
                <a:cs typeface="Palatino Linotype" charset="0"/>
              </a:rPr>
              <a:t>için</a:t>
            </a:r>
            <a:r>
              <a:rPr lang="en-GB" dirty="0" smtClean="0">
                <a:latin typeface="Palatino Linotype" charset="0"/>
                <a:cs typeface="Palatino Linotype" charset="0"/>
              </a:rPr>
              <a:t> </a:t>
            </a:r>
            <a:r>
              <a:rPr lang="en-GB" dirty="0" err="1" smtClean="0">
                <a:latin typeface="Palatino Linotype" charset="0"/>
                <a:cs typeface="Palatino Linotype" charset="0"/>
              </a:rPr>
              <a:t>istenen</a:t>
            </a:r>
            <a:r>
              <a:rPr lang="en-GB" dirty="0" smtClean="0">
                <a:latin typeface="Palatino Linotype" charset="0"/>
                <a:cs typeface="Palatino Linotype" charset="0"/>
              </a:rPr>
              <a:t> </a:t>
            </a:r>
            <a:r>
              <a:rPr lang="en-GB" dirty="0" err="1" smtClean="0">
                <a:latin typeface="Palatino Linotype" charset="0"/>
                <a:cs typeface="Palatino Linotype" charset="0"/>
              </a:rPr>
              <a:t>önceki</a:t>
            </a:r>
            <a:r>
              <a:rPr lang="en-GB" dirty="0" smtClean="0">
                <a:latin typeface="Palatino Linotype" charset="0"/>
                <a:cs typeface="Palatino Linotype" charset="0"/>
              </a:rPr>
              <a:t> </a:t>
            </a:r>
            <a:r>
              <a:rPr lang="en-GB" dirty="0" err="1" smtClean="0">
                <a:latin typeface="Palatino Linotype" charset="0"/>
                <a:cs typeface="Palatino Linotype" charset="0"/>
              </a:rPr>
              <a:t>deneyimler</a:t>
            </a:r>
            <a:endParaRPr lang="en-GB" dirty="0" smtClean="0">
              <a:latin typeface="Palatino Linotype" charset="0"/>
              <a:cs typeface="Palatino Linotype" charset="0"/>
            </a:endParaRPr>
          </a:p>
          <a:p>
            <a:pPr>
              <a:spcBef>
                <a:spcPts val="450"/>
              </a:spcBef>
              <a:buFont typeface="Arial" charset="0"/>
              <a:buChar char="•"/>
              <a:defRPr/>
            </a:pPr>
            <a:r>
              <a:rPr lang="en-GB" b="1" dirty="0" smtClean="0">
                <a:latin typeface="Palatino Linotype" charset="0"/>
                <a:cs typeface="Palatino Linotype" charset="0"/>
              </a:rPr>
              <a:t>3. </a:t>
            </a:r>
            <a:r>
              <a:rPr lang="en-GB" b="1" dirty="0" err="1" smtClean="0">
                <a:latin typeface="Palatino Linotype" charset="0"/>
                <a:cs typeface="Palatino Linotype" charset="0"/>
              </a:rPr>
              <a:t>Öncelikler</a:t>
            </a:r>
            <a:r>
              <a:rPr lang="en-GB" b="1" dirty="0" smtClean="0">
                <a:latin typeface="Palatino Linotype" charset="0"/>
                <a:cs typeface="Palatino Linotype" charset="0"/>
              </a:rPr>
              <a:t>:</a:t>
            </a:r>
            <a:r>
              <a:rPr lang="en-GB" dirty="0" smtClean="0">
                <a:latin typeface="Palatino Linotype" charset="0"/>
                <a:cs typeface="Palatino Linotype" charset="0"/>
              </a:rPr>
              <a:t> </a:t>
            </a:r>
            <a:r>
              <a:rPr lang="en-GB" dirty="0">
                <a:latin typeface="Palatino Linotype" charset="0"/>
                <a:cs typeface="Palatino Linotype" charset="0"/>
              </a:rPr>
              <a:t>Polis </a:t>
            </a:r>
            <a:r>
              <a:rPr lang="en-GB" dirty="0" err="1">
                <a:latin typeface="Palatino Linotype" charset="0"/>
                <a:cs typeface="Palatino Linotype" charset="0"/>
              </a:rPr>
              <a:t>şefinin</a:t>
            </a:r>
            <a:r>
              <a:rPr lang="en-GB" dirty="0">
                <a:latin typeface="Palatino Linotype" charset="0"/>
                <a:cs typeface="Palatino Linotype" charset="0"/>
              </a:rPr>
              <a:t> </a:t>
            </a:r>
            <a:r>
              <a:rPr lang="en-GB" dirty="0" err="1">
                <a:latin typeface="Palatino Linotype" charset="0"/>
                <a:cs typeface="Palatino Linotype" charset="0"/>
              </a:rPr>
              <a:t>görevi</a:t>
            </a:r>
            <a:r>
              <a:rPr lang="en-GB" dirty="0">
                <a:latin typeface="Palatino Linotype" charset="0"/>
                <a:cs typeface="Palatino Linotype" charset="0"/>
              </a:rPr>
              <a:t> </a:t>
            </a:r>
            <a:r>
              <a:rPr lang="en-GB" dirty="0" err="1" smtClean="0">
                <a:latin typeface="Palatino Linotype" charset="0"/>
                <a:cs typeface="Palatino Linotype" charset="0"/>
              </a:rPr>
              <a:t>ve</a:t>
            </a:r>
            <a:r>
              <a:rPr lang="en-GB" dirty="0" smtClean="0">
                <a:latin typeface="Palatino Linotype" charset="0"/>
                <a:cs typeface="Palatino Linotype" charset="0"/>
              </a:rPr>
              <a:t> </a:t>
            </a:r>
            <a:r>
              <a:rPr lang="en-GB" dirty="0" err="1" smtClean="0">
                <a:latin typeface="Palatino Linotype" charset="0"/>
                <a:cs typeface="Palatino Linotype" charset="0"/>
              </a:rPr>
              <a:t>yürütümü</a:t>
            </a:r>
            <a:r>
              <a:rPr lang="en-GB" dirty="0" smtClean="0">
                <a:latin typeface="Palatino Linotype" charset="0"/>
                <a:cs typeface="Palatino Linotype" charset="0"/>
              </a:rPr>
              <a:t> </a:t>
            </a:r>
            <a:r>
              <a:rPr lang="en-GB" dirty="0" err="1" smtClean="0">
                <a:latin typeface="Palatino Linotype" charset="0"/>
                <a:cs typeface="Palatino Linotype" charset="0"/>
              </a:rPr>
              <a:t>için</a:t>
            </a:r>
            <a:r>
              <a:rPr lang="en-GB" dirty="0" smtClean="0">
                <a:latin typeface="Palatino Linotype" charset="0"/>
                <a:cs typeface="Palatino Linotype" charset="0"/>
              </a:rPr>
              <a:t> </a:t>
            </a:r>
            <a:r>
              <a:rPr lang="en-GB" dirty="0" err="1" smtClean="0">
                <a:latin typeface="Palatino Linotype" charset="0"/>
                <a:cs typeface="Palatino Linotype" charset="0"/>
              </a:rPr>
              <a:t>gereken</a:t>
            </a:r>
            <a:r>
              <a:rPr lang="en-GB" dirty="0" smtClean="0">
                <a:latin typeface="Palatino Linotype" charset="0"/>
                <a:cs typeface="Palatino Linotype" charset="0"/>
              </a:rPr>
              <a:t> </a:t>
            </a:r>
            <a:r>
              <a:rPr lang="en-GB" dirty="0" err="1" smtClean="0">
                <a:latin typeface="Palatino Linotype" charset="0"/>
                <a:cs typeface="Palatino Linotype" charset="0"/>
              </a:rPr>
              <a:t>öncelikler</a:t>
            </a:r>
            <a:r>
              <a:rPr lang="en-GB" dirty="0" smtClean="0">
                <a:latin typeface="Palatino Linotype" charset="0"/>
                <a:cs typeface="Palatino Linotype" charset="0"/>
              </a:rPr>
              <a:t>?</a:t>
            </a:r>
          </a:p>
          <a:p>
            <a:pPr>
              <a:spcBef>
                <a:spcPts val="450"/>
              </a:spcBef>
              <a:buFont typeface="Arial" charset="0"/>
              <a:buChar char="•"/>
              <a:defRPr/>
            </a:pPr>
            <a:r>
              <a:rPr lang="en-GB" b="1" dirty="0" smtClean="0">
                <a:latin typeface="Palatino Linotype" charset="0"/>
                <a:cs typeface="Palatino Linotype" charset="0"/>
              </a:rPr>
              <a:t>4. </a:t>
            </a:r>
            <a:r>
              <a:rPr lang="en-GB" b="1" dirty="0" err="1" smtClean="0">
                <a:latin typeface="Palatino Linotype" charset="0"/>
                <a:cs typeface="Palatino Linotype" charset="0"/>
              </a:rPr>
              <a:t>Zorluklar</a:t>
            </a:r>
            <a:r>
              <a:rPr lang="en-GB" b="1" dirty="0" smtClean="0">
                <a:latin typeface="Palatino Linotype" charset="0"/>
                <a:cs typeface="Palatino Linotype" charset="0"/>
              </a:rPr>
              <a:t>: </a:t>
            </a:r>
            <a:r>
              <a:rPr lang="en-GB" dirty="0">
                <a:latin typeface="Palatino Linotype" charset="0"/>
                <a:cs typeface="Palatino Linotype" charset="0"/>
              </a:rPr>
              <a:t>Polis </a:t>
            </a:r>
            <a:r>
              <a:rPr lang="en-GB" dirty="0" err="1">
                <a:latin typeface="Palatino Linotype" charset="0"/>
                <a:cs typeface="Palatino Linotype" charset="0"/>
              </a:rPr>
              <a:t>şefinin</a:t>
            </a:r>
            <a:r>
              <a:rPr lang="en-GB" dirty="0">
                <a:latin typeface="Palatino Linotype" charset="0"/>
                <a:cs typeface="Palatino Linotype" charset="0"/>
              </a:rPr>
              <a:t> </a:t>
            </a:r>
            <a:r>
              <a:rPr lang="en-GB" dirty="0" err="1">
                <a:latin typeface="Palatino Linotype" charset="0"/>
                <a:cs typeface="Palatino Linotype" charset="0"/>
              </a:rPr>
              <a:t>görevi</a:t>
            </a:r>
            <a:r>
              <a:rPr lang="en-GB" dirty="0">
                <a:latin typeface="Palatino Linotype" charset="0"/>
                <a:cs typeface="Palatino Linotype" charset="0"/>
              </a:rPr>
              <a:t> </a:t>
            </a:r>
            <a:r>
              <a:rPr lang="en-GB" dirty="0" err="1" smtClean="0">
                <a:latin typeface="Palatino Linotype" charset="0"/>
                <a:cs typeface="Palatino Linotype" charset="0"/>
              </a:rPr>
              <a:t>ve</a:t>
            </a:r>
            <a:r>
              <a:rPr lang="en-GB" dirty="0" smtClean="0">
                <a:latin typeface="Palatino Linotype" charset="0"/>
                <a:cs typeface="Palatino Linotype" charset="0"/>
              </a:rPr>
              <a:t> </a:t>
            </a:r>
            <a:r>
              <a:rPr lang="en-GB" dirty="0" err="1" smtClean="0">
                <a:latin typeface="Palatino Linotype" charset="0"/>
                <a:cs typeface="Palatino Linotype" charset="0"/>
              </a:rPr>
              <a:t>yürütümünde</a:t>
            </a:r>
            <a:r>
              <a:rPr lang="en-GB" dirty="0" smtClean="0">
                <a:latin typeface="Palatino Linotype" charset="0"/>
                <a:cs typeface="Palatino Linotype" charset="0"/>
              </a:rPr>
              <a:t> </a:t>
            </a:r>
            <a:r>
              <a:rPr lang="en-GB" dirty="0" err="1" smtClean="0">
                <a:latin typeface="Palatino Linotype" charset="0"/>
                <a:cs typeface="Palatino Linotype" charset="0"/>
              </a:rPr>
              <a:t>kısa</a:t>
            </a:r>
            <a:r>
              <a:rPr lang="en-GB" dirty="0" smtClean="0">
                <a:latin typeface="Palatino Linotype" charset="0"/>
                <a:cs typeface="Palatino Linotype" charset="0"/>
              </a:rPr>
              <a:t>, </a:t>
            </a:r>
            <a:r>
              <a:rPr lang="en-GB" dirty="0" err="1" smtClean="0">
                <a:latin typeface="Palatino Linotype" charset="0"/>
                <a:cs typeface="Palatino Linotype" charset="0"/>
              </a:rPr>
              <a:t>orta</a:t>
            </a:r>
            <a:r>
              <a:rPr lang="en-GB" dirty="0" smtClean="0">
                <a:latin typeface="Palatino Linotype" charset="0"/>
                <a:cs typeface="Palatino Linotype" charset="0"/>
              </a:rPr>
              <a:t>, </a:t>
            </a:r>
            <a:r>
              <a:rPr lang="en-GB" dirty="0" err="1" smtClean="0">
                <a:latin typeface="Palatino Linotype" charset="0"/>
                <a:cs typeface="Palatino Linotype" charset="0"/>
              </a:rPr>
              <a:t>uzun</a:t>
            </a:r>
            <a:r>
              <a:rPr lang="en-GB" dirty="0" smtClean="0">
                <a:latin typeface="Palatino Linotype" charset="0"/>
                <a:cs typeface="Palatino Linotype" charset="0"/>
              </a:rPr>
              <a:t> </a:t>
            </a:r>
            <a:r>
              <a:rPr lang="en-GB" dirty="0" err="1" smtClean="0">
                <a:latin typeface="Palatino Linotype" charset="0"/>
                <a:cs typeface="Palatino Linotype" charset="0"/>
              </a:rPr>
              <a:t>vadeli</a:t>
            </a:r>
            <a:r>
              <a:rPr lang="en-GB" dirty="0" smtClean="0">
                <a:latin typeface="Palatino Linotype" charset="0"/>
                <a:cs typeface="Palatino Linotype" charset="0"/>
              </a:rPr>
              <a:t> </a:t>
            </a:r>
            <a:r>
              <a:rPr lang="en-GB" dirty="0" err="1" smtClean="0">
                <a:latin typeface="Palatino Linotype" charset="0"/>
                <a:cs typeface="Palatino Linotype" charset="0"/>
              </a:rPr>
              <a:t>temel</a:t>
            </a:r>
            <a:r>
              <a:rPr lang="en-GB" dirty="0" smtClean="0">
                <a:latin typeface="Palatino Linotype" charset="0"/>
                <a:cs typeface="Palatino Linotype" charset="0"/>
              </a:rPr>
              <a:t> </a:t>
            </a:r>
            <a:r>
              <a:rPr lang="en-GB" dirty="0" err="1" smtClean="0">
                <a:latin typeface="Palatino Linotype" charset="0"/>
                <a:cs typeface="Palatino Linotype" charset="0"/>
              </a:rPr>
              <a:t>zorluklar</a:t>
            </a:r>
            <a:r>
              <a:rPr lang="en-GB" dirty="0" smtClean="0">
                <a:latin typeface="Palatino Linotype" charset="0"/>
                <a:cs typeface="Palatino Linotype" charset="0"/>
              </a:rPr>
              <a:t> </a:t>
            </a:r>
          </a:p>
          <a:p>
            <a:pPr>
              <a:spcBef>
                <a:spcPts val="450"/>
              </a:spcBef>
              <a:buFont typeface="Arial" charset="0"/>
              <a:buChar char="•"/>
              <a:defRPr/>
            </a:pPr>
            <a:r>
              <a:rPr lang="en-GB" b="1" dirty="0" smtClean="0">
                <a:latin typeface="Palatino Linotype" charset="0"/>
                <a:cs typeface="Palatino Linotype" charset="0"/>
              </a:rPr>
              <a:t>5. </a:t>
            </a:r>
            <a:r>
              <a:rPr lang="en-GB" b="1" dirty="0" err="1" smtClean="0">
                <a:latin typeface="Palatino Linotype" charset="0"/>
                <a:cs typeface="Palatino Linotype" charset="0"/>
              </a:rPr>
              <a:t>İş</a:t>
            </a:r>
            <a:r>
              <a:rPr lang="en-GB" b="1" dirty="0" smtClean="0">
                <a:latin typeface="Palatino Linotype" charset="0"/>
                <a:cs typeface="Palatino Linotype" charset="0"/>
              </a:rPr>
              <a:t> </a:t>
            </a:r>
            <a:r>
              <a:rPr lang="en-GB" b="1" dirty="0" err="1" smtClean="0">
                <a:latin typeface="Palatino Linotype" charset="0"/>
                <a:cs typeface="Palatino Linotype" charset="0"/>
              </a:rPr>
              <a:t>İlişkileri</a:t>
            </a:r>
            <a:r>
              <a:rPr lang="en-GB" b="1" dirty="0" smtClean="0">
                <a:latin typeface="Palatino Linotype" charset="0"/>
                <a:cs typeface="Palatino Linotype" charset="0"/>
              </a:rPr>
              <a:t>: </a:t>
            </a:r>
            <a:r>
              <a:rPr lang="en-GB" dirty="0">
                <a:latin typeface="Palatino Linotype" charset="0"/>
                <a:cs typeface="Palatino Linotype" charset="0"/>
              </a:rPr>
              <a:t>Polis </a:t>
            </a:r>
            <a:r>
              <a:rPr lang="en-GB" dirty="0" err="1">
                <a:latin typeface="Palatino Linotype" charset="0"/>
                <a:cs typeface="Palatino Linotype" charset="0"/>
              </a:rPr>
              <a:t>şefinin</a:t>
            </a:r>
            <a:r>
              <a:rPr lang="en-GB" dirty="0">
                <a:latin typeface="Palatino Linotype" charset="0"/>
                <a:cs typeface="Palatino Linotype" charset="0"/>
              </a:rPr>
              <a:t> </a:t>
            </a:r>
            <a:r>
              <a:rPr lang="en-GB" dirty="0" err="1">
                <a:latin typeface="Palatino Linotype" charset="0"/>
                <a:cs typeface="Palatino Linotype" charset="0"/>
              </a:rPr>
              <a:t>görevinin</a:t>
            </a:r>
            <a:r>
              <a:rPr lang="en-GB" dirty="0">
                <a:latin typeface="Palatino Linotype" charset="0"/>
                <a:cs typeface="Palatino Linotype" charset="0"/>
              </a:rPr>
              <a:t> </a:t>
            </a:r>
            <a:r>
              <a:rPr lang="en-GB" dirty="0" err="1" smtClean="0">
                <a:latin typeface="Palatino Linotype" charset="0"/>
                <a:cs typeface="Palatino Linotype" charset="0"/>
              </a:rPr>
              <a:t>başarılı</a:t>
            </a:r>
            <a:r>
              <a:rPr lang="en-GB" dirty="0" smtClean="0">
                <a:latin typeface="Palatino Linotype" charset="0"/>
                <a:cs typeface="Palatino Linotype" charset="0"/>
              </a:rPr>
              <a:t> </a:t>
            </a:r>
            <a:r>
              <a:rPr lang="en-GB" dirty="0" err="1" smtClean="0">
                <a:latin typeface="Palatino Linotype" charset="0"/>
                <a:cs typeface="Palatino Linotype" charset="0"/>
              </a:rPr>
              <a:t>performansı</a:t>
            </a:r>
            <a:r>
              <a:rPr lang="en-GB" dirty="0" smtClean="0">
                <a:latin typeface="Palatino Linotype" charset="0"/>
                <a:cs typeface="Palatino Linotype" charset="0"/>
              </a:rPr>
              <a:t> </a:t>
            </a:r>
            <a:r>
              <a:rPr lang="en-GB" dirty="0" err="1" smtClean="0">
                <a:latin typeface="Palatino Linotype" charset="0"/>
                <a:cs typeface="Palatino Linotype" charset="0"/>
              </a:rPr>
              <a:t>için</a:t>
            </a:r>
            <a:r>
              <a:rPr lang="en-GB" dirty="0" smtClean="0">
                <a:latin typeface="Palatino Linotype" charset="0"/>
                <a:cs typeface="Palatino Linotype" charset="0"/>
              </a:rPr>
              <a:t> </a:t>
            </a:r>
            <a:r>
              <a:rPr lang="en-GB" dirty="0" err="1" smtClean="0">
                <a:latin typeface="Palatino Linotype" charset="0"/>
                <a:cs typeface="Palatino Linotype" charset="0"/>
              </a:rPr>
              <a:t>gereken</a:t>
            </a:r>
            <a:r>
              <a:rPr lang="en-GB" dirty="0" smtClean="0">
                <a:latin typeface="Palatino Linotype" charset="0"/>
                <a:cs typeface="Palatino Linotype" charset="0"/>
              </a:rPr>
              <a:t> en </a:t>
            </a:r>
            <a:r>
              <a:rPr lang="en-GB" dirty="0" err="1" smtClean="0">
                <a:latin typeface="Palatino Linotype" charset="0"/>
                <a:cs typeface="Palatino Linotype" charset="0"/>
              </a:rPr>
              <a:t>önemli</a:t>
            </a:r>
            <a:r>
              <a:rPr lang="en-GB" dirty="0" smtClean="0">
                <a:latin typeface="Palatino Linotype" charset="0"/>
                <a:cs typeface="Palatino Linotype" charset="0"/>
              </a:rPr>
              <a:t> </a:t>
            </a:r>
            <a:r>
              <a:rPr lang="en-GB" dirty="0" err="1" smtClean="0">
                <a:latin typeface="Palatino Linotype" charset="0"/>
                <a:cs typeface="Palatino Linotype" charset="0"/>
              </a:rPr>
              <a:t>ilişkiler</a:t>
            </a:r>
            <a:r>
              <a:rPr lang="en-GB" dirty="0" smtClean="0">
                <a:latin typeface="Palatino Linotype" charset="0"/>
                <a:cs typeface="Palatino Linotype" charset="0"/>
              </a:rPr>
              <a:t>?</a:t>
            </a:r>
          </a:p>
          <a:p>
            <a:pPr>
              <a:spcBef>
                <a:spcPts val="450"/>
              </a:spcBef>
              <a:buFont typeface="Arial" charset="0"/>
              <a:buChar char="•"/>
              <a:defRPr/>
            </a:pPr>
            <a:r>
              <a:rPr lang="en-GB" b="1" dirty="0" smtClean="0">
                <a:latin typeface="Palatino Linotype" charset="0"/>
                <a:cs typeface="Palatino Linotype" charset="0"/>
              </a:rPr>
              <a:t>6. </a:t>
            </a:r>
            <a:r>
              <a:rPr lang="en-GB" b="1" dirty="0" err="1" smtClean="0">
                <a:latin typeface="Palatino Linotype" charset="0"/>
                <a:cs typeface="Palatino Linotype" charset="0"/>
              </a:rPr>
              <a:t>Sorumluluklar</a:t>
            </a:r>
            <a:r>
              <a:rPr lang="en-GB" b="1" dirty="0" smtClean="0">
                <a:latin typeface="Palatino Linotype" charset="0"/>
                <a:cs typeface="Palatino Linotype" charset="0"/>
              </a:rPr>
              <a:t>:</a:t>
            </a:r>
            <a:r>
              <a:rPr lang="en-GB" dirty="0" smtClean="0">
                <a:latin typeface="Palatino Linotype" charset="0"/>
                <a:cs typeface="Palatino Linotype" charset="0"/>
              </a:rPr>
              <a:t> </a:t>
            </a:r>
            <a:r>
              <a:rPr lang="en-GB" dirty="0">
                <a:latin typeface="Palatino Linotype" charset="0"/>
                <a:cs typeface="Palatino Linotype" charset="0"/>
              </a:rPr>
              <a:t>Polis </a:t>
            </a:r>
            <a:r>
              <a:rPr lang="en-GB" dirty="0" err="1">
                <a:latin typeface="Palatino Linotype" charset="0"/>
                <a:cs typeface="Palatino Linotype" charset="0"/>
              </a:rPr>
              <a:t>şefinin</a:t>
            </a:r>
            <a:r>
              <a:rPr lang="en-GB" dirty="0">
                <a:latin typeface="Palatino Linotype" charset="0"/>
                <a:cs typeface="Palatino Linotype" charset="0"/>
              </a:rPr>
              <a:t> </a:t>
            </a:r>
            <a:r>
              <a:rPr lang="en-GB" dirty="0" err="1">
                <a:latin typeface="Palatino Linotype" charset="0"/>
                <a:cs typeface="Palatino Linotype" charset="0"/>
              </a:rPr>
              <a:t>görevi</a:t>
            </a:r>
            <a:r>
              <a:rPr lang="en-GB" dirty="0">
                <a:latin typeface="Palatino Linotype" charset="0"/>
                <a:cs typeface="Palatino Linotype" charset="0"/>
              </a:rPr>
              <a:t> </a:t>
            </a:r>
            <a:r>
              <a:rPr lang="en-GB" dirty="0" err="1" smtClean="0">
                <a:latin typeface="Palatino Linotype" charset="0"/>
                <a:cs typeface="Palatino Linotype" charset="0"/>
              </a:rPr>
              <a:t>için</a:t>
            </a:r>
            <a:r>
              <a:rPr lang="en-GB" dirty="0" smtClean="0">
                <a:latin typeface="Palatino Linotype" charset="0"/>
                <a:cs typeface="Palatino Linotype" charset="0"/>
              </a:rPr>
              <a:t> </a:t>
            </a:r>
            <a:r>
              <a:rPr lang="en-GB" dirty="0" err="1" smtClean="0">
                <a:latin typeface="Palatino Linotype" charset="0"/>
                <a:cs typeface="Palatino Linotype" charset="0"/>
              </a:rPr>
              <a:t>gereken</a:t>
            </a:r>
            <a:r>
              <a:rPr lang="en-GB" dirty="0" smtClean="0">
                <a:latin typeface="Palatino Linotype" charset="0"/>
                <a:cs typeface="Palatino Linotype" charset="0"/>
              </a:rPr>
              <a:t> </a:t>
            </a:r>
            <a:r>
              <a:rPr lang="en-GB" dirty="0" err="1" smtClean="0">
                <a:latin typeface="Palatino Linotype" charset="0"/>
                <a:cs typeface="Palatino Linotype" charset="0"/>
              </a:rPr>
              <a:t>özel</a:t>
            </a:r>
            <a:r>
              <a:rPr lang="en-GB" dirty="0" smtClean="0">
                <a:latin typeface="Palatino Linotype" charset="0"/>
                <a:cs typeface="Palatino Linotype" charset="0"/>
              </a:rPr>
              <a:t> </a:t>
            </a:r>
            <a:r>
              <a:rPr lang="en-GB" dirty="0" err="1" smtClean="0">
                <a:latin typeface="Palatino Linotype" charset="0"/>
                <a:cs typeface="Palatino Linotype" charset="0"/>
              </a:rPr>
              <a:t>aktiviteler</a:t>
            </a:r>
            <a:r>
              <a:rPr lang="en-GB" dirty="0" smtClean="0">
                <a:latin typeface="Palatino Linotype" charset="0"/>
                <a:cs typeface="Palatino Linotype" charset="0"/>
              </a:rPr>
              <a:t> </a:t>
            </a:r>
            <a:r>
              <a:rPr lang="en-GB" dirty="0" err="1" smtClean="0">
                <a:latin typeface="Palatino Linotype" charset="0"/>
                <a:cs typeface="Palatino Linotype" charset="0"/>
              </a:rPr>
              <a:t>ve</a:t>
            </a:r>
            <a:r>
              <a:rPr lang="en-GB" dirty="0" smtClean="0">
                <a:latin typeface="Palatino Linotype" charset="0"/>
                <a:cs typeface="Palatino Linotype" charset="0"/>
              </a:rPr>
              <a:t> </a:t>
            </a:r>
            <a:r>
              <a:rPr lang="en-GB" dirty="0" err="1" smtClean="0">
                <a:latin typeface="Palatino Linotype" charset="0"/>
                <a:cs typeface="Palatino Linotype" charset="0"/>
              </a:rPr>
              <a:t>sorumluluklar</a:t>
            </a:r>
            <a:r>
              <a:rPr lang="en-GB" dirty="0" smtClean="0">
                <a:latin typeface="Palatino Linotype" charset="0"/>
                <a:cs typeface="Palatino Linotype" charset="0"/>
              </a:rPr>
              <a:t>? </a:t>
            </a:r>
          </a:p>
          <a:p>
            <a:pPr>
              <a:spcBef>
                <a:spcPts val="450"/>
              </a:spcBef>
              <a:buFont typeface="Arial" charset="0"/>
              <a:buChar char="•"/>
              <a:defRPr/>
            </a:pPr>
            <a:r>
              <a:rPr lang="en-GB" b="1" dirty="0" smtClean="0">
                <a:latin typeface="Palatino Linotype" charset="0"/>
                <a:cs typeface="Palatino Linotype" charset="0"/>
              </a:rPr>
              <a:t>7. </a:t>
            </a:r>
            <a:r>
              <a:rPr lang="en-GB" b="1" dirty="0" err="1" smtClean="0">
                <a:latin typeface="Palatino Linotype" charset="0"/>
                <a:cs typeface="Palatino Linotype" charset="0"/>
              </a:rPr>
              <a:t>Liderlik</a:t>
            </a:r>
            <a:r>
              <a:rPr lang="en-GB" b="1" dirty="0" smtClean="0">
                <a:latin typeface="Palatino Linotype" charset="0"/>
                <a:cs typeface="Palatino Linotype" charset="0"/>
              </a:rPr>
              <a:t> </a:t>
            </a:r>
            <a:r>
              <a:rPr lang="en-GB" b="1" dirty="0" err="1" smtClean="0">
                <a:latin typeface="Palatino Linotype" charset="0"/>
                <a:cs typeface="Palatino Linotype" charset="0"/>
              </a:rPr>
              <a:t>Altyapısı</a:t>
            </a:r>
            <a:r>
              <a:rPr lang="en-GB" b="1" dirty="0" smtClean="0">
                <a:latin typeface="Palatino Linotype" charset="0"/>
                <a:cs typeface="Palatino Linotype" charset="0"/>
              </a:rPr>
              <a:t>: </a:t>
            </a:r>
            <a:r>
              <a:rPr lang="en-GB" dirty="0" err="1" smtClean="0">
                <a:latin typeface="Palatino Linotype" charset="0"/>
                <a:cs typeface="Palatino Linotype" charset="0"/>
              </a:rPr>
              <a:t>Hangi</a:t>
            </a:r>
            <a:r>
              <a:rPr lang="en-GB" dirty="0" smtClean="0">
                <a:latin typeface="Palatino Linotype" charset="0"/>
                <a:cs typeface="Palatino Linotype" charset="0"/>
              </a:rPr>
              <a:t> </a:t>
            </a:r>
            <a:r>
              <a:rPr lang="en-GB" dirty="0" err="1" smtClean="0">
                <a:latin typeface="Palatino Linotype" charset="0"/>
                <a:cs typeface="Palatino Linotype" charset="0"/>
              </a:rPr>
              <a:t>alanlardaki</a:t>
            </a:r>
            <a:r>
              <a:rPr lang="en-GB" dirty="0" smtClean="0">
                <a:latin typeface="Palatino Linotype" charset="0"/>
                <a:cs typeface="Palatino Linotype" charset="0"/>
              </a:rPr>
              <a:t> </a:t>
            </a:r>
            <a:r>
              <a:rPr lang="en-GB" dirty="0" err="1" smtClean="0">
                <a:latin typeface="Palatino Linotype" charset="0"/>
                <a:cs typeface="Palatino Linotype" charset="0"/>
              </a:rPr>
              <a:t>bilgi</a:t>
            </a:r>
            <a:r>
              <a:rPr lang="en-GB" dirty="0" smtClean="0">
                <a:latin typeface="Palatino Linotype" charset="0"/>
                <a:cs typeface="Palatino Linotype" charset="0"/>
              </a:rPr>
              <a:t>, </a:t>
            </a:r>
            <a:r>
              <a:rPr lang="en-GB" dirty="0" err="1" smtClean="0">
                <a:latin typeface="Palatino Linotype" charset="0"/>
                <a:cs typeface="Palatino Linotype" charset="0"/>
              </a:rPr>
              <a:t>beceri</a:t>
            </a:r>
            <a:r>
              <a:rPr lang="en-GB" dirty="0" smtClean="0">
                <a:latin typeface="Palatino Linotype" charset="0"/>
                <a:cs typeface="Palatino Linotype" charset="0"/>
              </a:rPr>
              <a:t> </a:t>
            </a:r>
            <a:r>
              <a:rPr lang="en-GB" dirty="0" err="1" smtClean="0">
                <a:latin typeface="Palatino Linotype" charset="0"/>
                <a:cs typeface="Palatino Linotype" charset="0"/>
              </a:rPr>
              <a:t>ve</a:t>
            </a:r>
            <a:r>
              <a:rPr lang="en-GB" dirty="0" smtClean="0">
                <a:latin typeface="Palatino Linotype" charset="0"/>
                <a:cs typeface="Palatino Linotype" charset="0"/>
              </a:rPr>
              <a:t> </a:t>
            </a:r>
            <a:r>
              <a:rPr lang="en-GB" dirty="0" err="1" smtClean="0">
                <a:latin typeface="Palatino Linotype" charset="0"/>
                <a:cs typeface="Palatino Linotype" charset="0"/>
              </a:rPr>
              <a:t>kavrayışlar</a:t>
            </a:r>
            <a:r>
              <a:rPr lang="en-GB" dirty="0" smtClean="0">
                <a:latin typeface="Palatino Linotype" charset="0"/>
                <a:cs typeface="Palatino Linotype" charset="0"/>
              </a:rPr>
              <a:t> en </a:t>
            </a:r>
            <a:r>
              <a:rPr lang="en-GB" dirty="0" err="1" smtClean="0">
                <a:latin typeface="Palatino Linotype" charset="0"/>
                <a:cs typeface="Palatino Linotype" charset="0"/>
              </a:rPr>
              <a:t>önemlileridir</a:t>
            </a:r>
            <a:r>
              <a:rPr lang="en-GB" dirty="0" smtClean="0">
                <a:latin typeface="Palatino Linotype" charset="0"/>
                <a:cs typeface="Palatino Linotype" charset="0"/>
              </a:rPr>
              <a:t>? </a:t>
            </a:r>
          </a:p>
          <a:p>
            <a:pPr>
              <a:spcBef>
                <a:spcPts val="450"/>
              </a:spcBef>
              <a:buFont typeface="Arial" charset="0"/>
              <a:buChar char="•"/>
              <a:defRPr/>
            </a:pPr>
            <a:r>
              <a:rPr lang="en-GB" b="1" dirty="0" smtClean="0">
                <a:latin typeface="Palatino Linotype" charset="0"/>
                <a:cs typeface="Palatino Linotype" charset="0"/>
              </a:rPr>
              <a:t>8. </a:t>
            </a:r>
            <a:r>
              <a:rPr lang="en-GB" b="1" dirty="0" err="1" smtClean="0">
                <a:latin typeface="Palatino Linotype" charset="0"/>
                <a:cs typeface="Palatino Linotype" charset="0"/>
              </a:rPr>
              <a:t>Bireysel</a:t>
            </a:r>
            <a:r>
              <a:rPr lang="en-GB" b="1" dirty="0" smtClean="0">
                <a:latin typeface="Palatino Linotype" charset="0"/>
                <a:cs typeface="Palatino Linotype" charset="0"/>
              </a:rPr>
              <a:t> </a:t>
            </a:r>
            <a:r>
              <a:rPr lang="en-GB" b="1" dirty="0" err="1" smtClean="0">
                <a:latin typeface="Palatino Linotype" charset="0"/>
                <a:cs typeface="Palatino Linotype" charset="0"/>
              </a:rPr>
              <a:t>Nitelikler</a:t>
            </a:r>
            <a:r>
              <a:rPr lang="en-GB" b="1" dirty="0" smtClean="0">
                <a:latin typeface="Palatino Linotype" charset="0"/>
                <a:cs typeface="Palatino Linotype" charset="0"/>
              </a:rPr>
              <a:t> / </a:t>
            </a:r>
            <a:r>
              <a:rPr lang="en-GB" b="1" dirty="0" err="1" smtClean="0">
                <a:latin typeface="Palatino Linotype" charset="0"/>
                <a:cs typeface="Palatino Linotype" charset="0"/>
              </a:rPr>
              <a:t>Yetenekler</a:t>
            </a:r>
            <a:r>
              <a:rPr lang="en-GB" dirty="0" smtClean="0">
                <a:latin typeface="Palatino Linotype" charset="0"/>
                <a:cs typeface="Palatino Linotype" charset="0"/>
              </a:rPr>
              <a:t>: En </a:t>
            </a:r>
            <a:r>
              <a:rPr lang="en-GB" dirty="0" err="1" smtClean="0">
                <a:latin typeface="Palatino Linotype" charset="0"/>
                <a:cs typeface="Palatino Linotype" charset="0"/>
              </a:rPr>
              <a:t>önemli</a:t>
            </a:r>
            <a:r>
              <a:rPr lang="en-GB" dirty="0" smtClean="0">
                <a:latin typeface="Palatino Linotype" charset="0"/>
                <a:cs typeface="Palatino Linotype" charset="0"/>
              </a:rPr>
              <a:t> </a:t>
            </a:r>
            <a:r>
              <a:rPr lang="en-GB" dirty="0" err="1" smtClean="0">
                <a:latin typeface="Palatino Linotype" charset="0"/>
                <a:cs typeface="Palatino Linotype" charset="0"/>
              </a:rPr>
              <a:t>bireysel</a:t>
            </a:r>
            <a:r>
              <a:rPr lang="en-GB" dirty="0" smtClean="0">
                <a:latin typeface="Palatino Linotype" charset="0"/>
                <a:cs typeface="Palatino Linotype" charset="0"/>
              </a:rPr>
              <a:t> </a:t>
            </a:r>
            <a:r>
              <a:rPr lang="en-GB" dirty="0" err="1" smtClean="0">
                <a:latin typeface="Palatino Linotype" charset="0"/>
                <a:cs typeface="Palatino Linotype" charset="0"/>
              </a:rPr>
              <a:t>nitelikler</a:t>
            </a:r>
            <a:r>
              <a:rPr lang="en-GB" dirty="0" smtClean="0">
                <a:latin typeface="Palatino Linotype" charset="0"/>
                <a:cs typeface="Palatino Linotype" charset="0"/>
              </a:rPr>
              <a:t>/ </a:t>
            </a:r>
            <a:r>
              <a:rPr lang="en-GB" dirty="0" err="1" smtClean="0">
                <a:latin typeface="Palatino Linotype" charset="0"/>
                <a:cs typeface="Palatino Linotype" charset="0"/>
              </a:rPr>
              <a:t>yetenekler</a:t>
            </a:r>
            <a:r>
              <a:rPr lang="en-GB" dirty="0" smtClean="0">
                <a:latin typeface="Palatino Linotype" charset="0"/>
                <a:cs typeface="Palatino Linotype"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000" smtClean="0">
                <a:latin typeface="Palatino Linotype" charset="0"/>
                <a:cs typeface="Palatino Linotype" charset="0"/>
              </a:rPr>
              <a:t>Eğitim: Liderlik yolunun tarifi</a:t>
            </a:r>
          </a:p>
        </p:txBody>
      </p:sp>
      <p:graphicFrame>
        <p:nvGraphicFramePr>
          <p:cNvPr id="54274" name="Object 2"/>
          <p:cNvGraphicFramePr>
            <a:graphicFrameLocks noChangeAspect="1"/>
          </p:cNvGraphicFramePr>
          <p:nvPr/>
        </p:nvGraphicFramePr>
        <p:xfrm>
          <a:off x="1363663" y="1595438"/>
          <a:ext cx="6610350" cy="4832350"/>
        </p:xfrm>
        <a:graphic>
          <a:graphicData uri="http://schemas.openxmlformats.org/presentationml/2006/ole">
            <mc:AlternateContent xmlns:mc="http://schemas.openxmlformats.org/markup-compatibility/2006">
              <mc:Choice xmlns:v="urn:schemas-microsoft-com:vml" Requires="v">
                <p:oleObj spid="_x0000_s54317" r:id="rId4" imgW="5905283" imgH="4317841" progId="">
                  <p:embed/>
                </p:oleObj>
              </mc:Choice>
              <mc:Fallback>
                <p:oleObj r:id="rId4" imgW="5905283" imgH="4317841"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663" y="1595438"/>
                        <a:ext cx="6610350" cy="483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400" smtClean="0">
                <a:latin typeface="Palatino Linotype" charset="0"/>
                <a:cs typeface="Palatino Linotype" charset="0"/>
              </a:rPr>
              <a:t>5.Bazı Dersler</a:t>
            </a:r>
          </a:p>
        </p:txBody>
      </p:sp>
      <p:sp>
        <p:nvSpPr>
          <p:cNvPr id="2969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75"/>
              </a:spcBef>
              <a:buFont typeface="Arial" charset="0"/>
              <a:buChar char="•"/>
              <a:defRPr/>
            </a:pPr>
            <a:r>
              <a:rPr lang="en-GB" sz="2700" b="1" smtClean="0">
                <a:latin typeface="Palatino Linotype" charset="0"/>
                <a:cs typeface="Palatino Linotype" charset="0"/>
              </a:rPr>
              <a:t>-Kısayoldan kariyer imkanı: </a:t>
            </a:r>
            <a:r>
              <a:rPr lang="en-GB" sz="2700" smtClean="0">
                <a:latin typeface="Palatino Linotype" charset="0"/>
                <a:cs typeface="Palatino Linotype" charset="0"/>
              </a:rPr>
              <a:t>Yüksek profilleri sapta, kariyerlerini hızlandır (en iyi polis memurlarının seçilmesi ve terfisi ve teşkilatın içinde tutulmaları yoluyla şeflerin meşruluğunun sağlanması ihtiyacı)</a:t>
            </a:r>
          </a:p>
          <a:p>
            <a:pPr>
              <a:lnSpc>
                <a:spcPct val="80000"/>
              </a:lnSpc>
              <a:spcBef>
                <a:spcPts val="675"/>
              </a:spcBef>
              <a:buFont typeface="Arial" charset="0"/>
              <a:buChar char="•"/>
              <a:defRPr/>
            </a:pPr>
            <a:r>
              <a:rPr lang="en-GB" sz="2700" b="1" smtClean="0">
                <a:latin typeface="Palatino Linotype" charset="0"/>
                <a:cs typeface="Palatino Linotype" charset="0"/>
              </a:rPr>
              <a:t>- Kriter Türleri: Profesyonel başarıları değerlendirme:</a:t>
            </a:r>
            <a:r>
              <a:rPr lang="en-GB" sz="2700" smtClean="0">
                <a:latin typeface="Palatino Linotype" charset="0"/>
                <a:cs typeface="Palatino Linotype" charset="0"/>
              </a:rPr>
              <a:t> Yüksek profillerin seçimi, akademik becerilerin (bilgi, yazma kapasitesi vb.) ve profesyonel başarıların (profesyonel liderlik, operasyonel kapasite vb.) bir arada olmasıdır. İngiliz polisi profesyonel başarılara ve pratik çalışmalara çok fazla önem vermektedir. (Kıdemli Polis Ulusal değerlendirme Merkezi)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en-GB" sz="4400" smtClean="0">
                <a:latin typeface="Palatino Linotype" charset="0"/>
                <a:cs typeface="Palatino Linotype" charset="0"/>
              </a:rPr>
              <a:t>Bazı Dersler</a:t>
            </a:r>
          </a:p>
        </p:txBody>
      </p:sp>
      <p:sp>
        <p:nvSpPr>
          <p:cNvPr id="30722" name="Text Box 2"/>
          <p:cNvSpPr txBox="1">
            <a:spLocks noChangeArrowheads="1"/>
          </p:cNvSpPr>
          <p:nvPr/>
        </p:nvSpPr>
        <p:spPr bwMode="auto">
          <a:xfrm>
            <a:off x="360363" y="1482725"/>
            <a:ext cx="8229600" cy="481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90000"/>
              </a:lnSpc>
              <a:spcBef>
                <a:spcPts val="750"/>
              </a:spcBef>
              <a:buFont typeface="Arial" charset="0"/>
              <a:buChar char="•"/>
              <a:defRPr/>
            </a:pPr>
            <a:r>
              <a:rPr lang="en-GB" sz="3000" b="1" smtClean="0">
                <a:latin typeface="Palatino Linotype" charset="0"/>
                <a:cs typeface="Palatino Linotype" charset="0"/>
              </a:rPr>
              <a:t>- Beceri-temelli yaklaşımların difüzyonu: </a:t>
            </a:r>
            <a:r>
              <a:rPr lang="en-GB" sz="3000" smtClean="0">
                <a:latin typeface="Palatino Linotype" charset="0"/>
                <a:cs typeface="Palatino Linotype" charset="0"/>
              </a:rPr>
              <a:t>Eğitim içeriği gerçekleştirilen görevlerden uyarlanmıştır; eğitimler genel anlatımlardan daha çok somut durumlara dayanmaktadır=katılanların daha aktif katılımı ve öğrenmenin daha tümevarımcı metodu.</a:t>
            </a:r>
          </a:p>
          <a:p>
            <a:pPr>
              <a:lnSpc>
                <a:spcPct val="90000"/>
              </a:lnSpc>
              <a:spcBef>
                <a:spcPts val="750"/>
              </a:spcBef>
              <a:buFont typeface="Arial" charset="0"/>
              <a:buChar char="•"/>
              <a:defRPr/>
            </a:pPr>
            <a:r>
              <a:rPr lang="en-GB" sz="3000" b="1" smtClean="0">
                <a:latin typeface="Palatino Linotype" charset="0"/>
                <a:cs typeface="Palatino Linotype" charset="0"/>
              </a:rPr>
              <a:t>- Eğitimlerin uyarlanması: </a:t>
            </a:r>
            <a:r>
              <a:rPr lang="en-GB" sz="3000" smtClean="0">
                <a:latin typeface="Palatino Linotype" charset="0"/>
                <a:cs typeface="Palatino Linotype" charset="0"/>
              </a:rPr>
              <a:t>Esnek ve kişiselleştirilmiş eğitim biçmi önemli bir adımdır.</a:t>
            </a:r>
          </a:p>
          <a:p>
            <a:pPr>
              <a:lnSpc>
                <a:spcPct val="90000"/>
              </a:lnSpc>
              <a:spcBef>
                <a:spcPts val="750"/>
              </a:spcBef>
              <a:buFont typeface="Arial" charset="0"/>
              <a:buNone/>
              <a:defRPr/>
            </a:pPr>
            <a:endParaRPr lang="en-GB" sz="300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11163" y="239713"/>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en-GB" sz="2700" dirty="0" smtClean="0">
                <a:latin typeface="Palatino Linotype" charset="0"/>
                <a:cs typeface="Palatino Linotype" charset="0"/>
              </a:rPr>
              <a:t>1.</a:t>
            </a:r>
            <a:r>
              <a:rPr lang="en-GB" sz="3200" dirty="0" smtClean="0">
                <a:latin typeface="Palatino Linotype" charset="0"/>
                <a:cs typeface="Palatino Linotype" charset="0"/>
              </a:rPr>
              <a:t> </a:t>
            </a:r>
            <a:r>
              <a:rPr lang="en-US" sz="3200" dirty="0" err="1" smtClean="0">
                <a:latin typeface="Palatino Linotype" charset="0"/>
                <a:cs typeface="Palatino Linotype" charset="0"/>
              </a:rPr>
              <a:t>İç</a:t>
            </a:r>
            <a:r>
              <a:rPr lang="en-US" sz="3200" dirty="0" smtClean="0">
                <a:latin typeface="Palatino Linotype" charset="0"/>
                <a:cs typeface="Palatino Linotype" charset="0"/>
              </a:rPr>
              <a:t> </a:t>
            </a:r>
            <a:r>
              <a:rPr lang="en-US" sz="3200" dirty="0" err="1" smtClean="0">
                <a:latin typeface="Palatino Linotype" charset="0"/>
                <a:cs typeface="Palatino Linotype" charset="0"/>
              </a:rPr>
              <a:t>Güvenlik</a:t>
            </a:r>
            <a:r>
              <a:rPr lang="en-US" sz="3200" dirty="0" smtClean="0">
                <a:latin typeface="Palatino Linotype" charset="0"/>
                <a:cs typeface="Palatino Linotype" charset="0"/>
              </a:rPr>
              <a:t> </a:t>
            </a:r>
            <a:r>
              <a:rPr lang="en-US" sz="3200" dirty="0" err="1" smtClean="0">
                <a:latin typeface="Palatino Linotype" charset="0"/>
                <a:cs typeface="Palatino Linotype" charset="0"/>
              </a:rPr>
              <a:t>Kuvvetleri’nin</a:t>
            </a:r>
            <a:r>
              <a:rPr lang="en-US" sz="3200" dirty="0" smtClean="0">
                <a:latin typeface="Palatino Linotype" charset="0"/>
                <a:cs typeface="Palatino Linotype" charset="0"/>
              </a:rPr>
              <a:t> </a:t>
            </a:r>
            <a:r>
              <a:rPr lang="en-US" sz="3200" dirty="0" err="1" smtClean="0">
                <a:latin typeface="Palatino Linotype" charset="0"/>
                <a:cs typeface="Palatino Linotype" charset="0"/>
              </a:rPr>
              <a:t>üst</a:t>
            </a:r>
            <a:r>
              <a:rPr lang="en-US" sz="3200" dirty="0" smtClean="0">
                <a:latin typeface="Palatino Linotype" charset="0"/>
                <a:cs typeface="Palatino Linotype" charset="0"/>
              </a:rPr>
              <a:t> </a:t>
            </a:r>
            <a:r>
              <a:rPr lang="en-US" sz="3200" dirty="0" err="1" smtClean="0">
                <a:latin typeface="Palatino Linotype" charset="0"/>
                <a:cs typeface="Palatino Linotype" charset="0"/>
              </a:rPr>
              <a:t>düzey</a:t>
            </a:r>
            <a:r>
              <a:rPr lang="en-US" sz="3200" dirty="0" smtClean="0">
                <a:latin typeface="Palatino Linotype" charset="0"/>
                <a:cs typeface="Palatino Linotype" charset="0"/>
              </a:rPr>
              <a:t> </a:t>
            </a:r>
            <a:r>
              <a:rPr lang="en-US" sz="3200" dirty="0" err="1" smtClean="0">
                <a:latin typeface="Palatino Linotype" charset="0"/>
                <a:cs typeface="Palatino Linotype" charset="0"/>
              </a:rPr>
              <a:t>amirlerinin</a:t>
            </a:r>
            <a:r>
              <a:rPr lang="en-US" sz="3200" dirty="0" smtClean="0">
                <a:latin typeface="Palatino Linotype" charset="0"/>
                <a:cs typeface="Palatino Linotype" charset="0"/>
              </a:rPr>
              <a:t> </a:t>
            </a:r>
            <a:r>
              <a:rPr lang="tr-TR" sz="3200" dirty="0" smtClean="0">
                <a:latin typeface="Palatino Linotype" charset="0"/>
                <a:cs typeface="Palatino Linotype" charset="0"/>
              </a:rPr>
              <a:t>seçimi ve eğitimi niçin önemli?</a:t>
            </a:r>
          </a:p>
        </p:txBody>
      </p:sp>
      <p:sp>
        <p:nvSpPr>
          <p:cNvPr id="5122"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marL="741363" indent="-28416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550"/>
              </a:spcBef>
              <a:buFont typeface="Arial" charset="0"/>
              <a:buChar char="•"/>
              <a:defRPr/>
            </a:pPr>
            <a:r>
              <a:rPr lang="en-GB" sz="2200" dirty="0" smtClean="0">
                <a:latin typeface="Palatino Linotype" charset="0"/>
                <a:cs typeface="Palatino Linotype" charset="0"/>
              </a:rPr>
              <a:t>- </a:t>
            </a:r>
            <a:r>
              <a:rPr lang="en-US" sz="2200" dirty="0" err="1" smtClean="0">
                <a:latin typeface="Palatino Linotype" charset="0"/>
                <a:cs typeface="Palatino Linotype" charset="0"/>
              </a:rPr>
              <a:t>İç</a:t>
            </a:r>
            <a:r>
              <a:rPr lang="en-US" sz="2200" dirty="0" smtClean="0">
                <a:latin typeface="Palatino Linotype" charset="0"/>
                <a:cs typeface="Palatino Linotype" charset="0"/>
              </a:rPr>
              <a:t> </a:t>
            </a:r>
            <a:r>
              <a:rPr lang="en-US" sz="2200" dirty="0" err="1" smtClean="0">
                <a:latin typeface="Palatino Linotype" charset="0"/>
                <a:cs typeface="Palatino Linotype" charset="0"/>
              </a:rPr>
              <a:t>Güvenlik</a:t>
            </a:r>
            <a:r>
              <a:rPr lang="en-US" sz="2200" dirty="0" smtClean="0">
                <a:latin typeface="Palatino Linotype" charset="0"/>
                <a:cs typeface="Palatino Linotype" charset="0"/>
              </a:rPr>
              <a:t> </a:t>
            </a:r>
            <a:r>
              <a:rPr lang="en-US" sz="2200" dirty="0" err="1" smtClean="0">
                <a:latin typeface="Palatino Linotype" charset="0"/>
                <a:cs typeface="Palatino Linotype" charset="0"/>
              </a:rPr>
              <a:t>Kuvvetleri’nin</a:t>
            </a:r>
            <a:r>
              <a:rPr lang="en-US" sz="2200" dirty="0" smtClean="0">
                <a:latin typeface="Palatino Linotype" charset="0"/>
                <a:cs typeface="Palatino Linotype" charset="0"/>
              </a:rPr>
              <a:t> </a:t>
            </a:r>
            <a:r>
              <a:rPr lang="en-US" sz="2200" dirty="0" err="1" smtClean="0">
                <a:latin typeface="Palatino Linotype" charset="0"/>
                <a:cs typeface="Palatino Linotype" charset="0"/>
              </a:rPr>
              <a:t>üst</a:t>
            </a:r>
            <a:r>
              <a:rPr lang="en-US" sz="2200" dirty="0" smtClean="0">
                <a:latin typeface="Palatino Linotype" charset="0"/>
                <a:cs typeface="Palatino Linotype" charset="0"/>
              </a:rPr>
              <a:t> </a:t>
            </a:r>
            <a:r>
              <a:rPr lang="en-US" sz="2200" dirty="0" err="1" smtClean="0">
                <a:latin typeface="Palatino Linotype" charset="0"/>
                <a:cs typeface="Palatino Linotype" charset="0"/>
              </a:rPr>
              <a:t>düzey</a:t>
            </a:r>
            <a:r>
              <a:rPr lang="en-US" sz="2200" dirty="0" smtClean="0">
                <a:latin typeface="Palatino Linotype" charset="0"/>
                <a:cs typeface="Palatino Linotype" charset="0"/>
              </a:rPr>
              <a:t> </a:t>
            </a:r>
            <a:r>
              <a:rPr lang="en-US" sz="2200" dirty="0" err="1" smtClean="0">
                <a:latin typeface="Palatino Linotype" charset="0"/>
                <a:cs typeface="Palatino Linotype" charset="0"/>
              </a:rPr>
              <a:t>amirleri</a:t>
            </a:r>
            <a:r>
              <a:rPr lang="en-GB" sz="2200" dirty="0" smtClean="0">
                <a:latin typeface="Palatino Linotype" charset="0"/>
                <a:cs typeface="Palatino Linotype" charset="0"/>
              </a:rPr>
              <a:t> </a:t>
            </a:r>
            <a:r>
              <a:rPr lang="en-GB" sz="2200" dirty="0" err="1" smtClean="0">
                <a:latin typeface="Palatino Linotype" charset="0"/>
                <a:cs typeface="Palatino Linotype" charset="0"/>
              </a:rPr>
              <a:t>nedir</a:t>
            </a:r>
            <a:r>
              <a:rPr lang="en-GB" sz="2200" dirty="0" smtClean="0">
                <a:latin typeface="Palatino Linotype" charset="0"/>
                <a:cs typeface="Palatino Linotype" charset="0"/>
              </a:rPr>
              <a:t>?</a:t>
            </a:r>
          </a:p>
          <a:p>
            <a:pPr>
              <a:spcBef>
                <a:spcPts val="800"/>
              </a:spcBef>
              <a:buClrTx/>
              <a:buSzTx/>
              <a:buFontTx/>
              <a:buNone/>
              <a:defRPr/>
            </a:pPr>
            <a:r>
              <a:rPr lang="en-GB" sz="2000" dirty="0" smtClean="0">
                <a:latin typeface="Palatino Linotype" charset="0"/>
                <a:cs typeface="Palatino Linotype" charset="0"/>
              </a:rPr>
              <a:t>      -  « </a:t>
            </a:r>
            <a:r>
              <a:rPr lang="tr-TR" sz="2000" dirty="0" smtClean="0">
                <a:latin typeface="Palatino Linotype" charset="0"/>
                <a:cs typeface="Palatino Linotype" charset="0"/>
              </a:rPr>
              <a:t>Polis Eliti</a:t>
            </a:r>
            <a:r>
              <a:rPr lang="en-GB" sz="2000" dirty="0" smtClean="0">
                <a:latin typeface="Palatino Linotype" charset="0"/>
                <a:cs typeface="Palatino Linotype" charset="0"/>
              </a:rPr>
              <a:t> »</a:t>
            </a:r>
          </a:p>
          <a:p>
            <a:pPr lvl="1">
              <a:lnSpc>
                <a:spcPct val="80000"/>
              </a:lnSpc>
              <a:spcBef>
                <a:spcPts val="500"/>
              </a:spcBef>
              <a:buFont typeface="Arial" charset="0"/>
              <a:buChar char="–"/>
              <a:defRPr/>
            </a:pPr>
            <a:r>
              <a:rPr lang="en-GB" sz="2000" dirty="0" err="1" smtClean="0">
                <a:latin typeface="Palatino Linotype" charset="0"/>
                <a:cs typeface="Palatino Linotype" charset="0"/>
              </a:rPr>
              <a:t>Bazı</a:t>
            </a:r>
            <a:r>
              <a:rPr lang="en-GB" sz="2000" dirty="0" smtClean="0">
                <a:latin typeface="Palatino Linotype" charset="0"/>
                <a:cs typeface="Palatino Linotype" charset="0"/>
              </a:rPr>
              <a:t> </a:t>
            </a:r>
            <a:r>
              <a:rPr lang="en-GB" sz="2000" dirty="0" err="1" smtClean="0">
                <a:latin typeface="Palatino Linotype" charset="0"/>
                <a:cs typeface="Palatino Linotype" charset="0"/>
              </a:rPr>
              <a:t>esnek</a:t>
            </a:r>
            <a:r>
              <a:rPr lang="en-GB" sz="2000" dirty="0" smtClean="0">
                <a:latin typeface="Palatino Linotype" charset="0"/>
                <a:cs typeface="Palatino Linotype" charset="0"/>
              </a:rPr>
              <a:t> </a:t>
            </a:r>
            <a:r>
              <a:rPr lang="en-GB" sz="2000" dirty="0" err="1" smtClean="0">
                <a:latin typeface="Palatino Linotype" charset="0"/>
                <a:cs typeface="Palatino Linotype" charset="0"/>
              </a:rPr>
              <a:t>hatlar</a:t>
            </a:r>
            <a:endParaRPr lang="en-GB" sz="2000" dirty="0" smtClean="0">
              <a:latin typeface="Palatino Linotype" charset="0"/>
              <a:cs typeface="Palatino Linotype" charset="0"/>
            </a:endParaRPr>
          </a:p>
          <a:p>
            <a:pPr lvl="1">
              <a:lnSpc>
                <a:spcPct val="80000"/>
              </a:lnSpc>
              <a:spcBef>
                <a:spcPts val="500"/>
              </a:spcBef>
              <a:buClrTx/>
              <a:buFontTx/>
              <a:buNone/>
              <a:defRPr/>
            </a:pPr>
            <a:endParaRPr lang="en-GB" sz="2000" dirty="0" smtClean="0">
              <a:latin typeface="Palatino Linotype" charset="0"/>
              <a:cs typeface="Palatino Linotype" charset="0"/>
            </a:endParaRPr>
          </a:p>
          <a:p>
            <a:pPr>
              <a:lnSpc>
                <a:spcPct val="80000"/>
              </a:lnSpc>
              <a:spcBef>
                <a:spcPts val="550"/>
              </a:spcBef>
              <a:buFont typeface="Arial" charset="0"/>
              <a:buChar char="•"/>
              <a:defRPr/>
            </a:pPr>
            <a:r>
              <a:rPr lang="en-GB" sz="2200" dirty="0" smtClean="0">
                <a:latin typeface="Palatino Linotype" charset="0"/>
                <a:cs typeface="Palatino Linotype" charset="0"/>
              </a:rPr>
              <a:t>- </a:t>
            </a:r>
            <a:r>
              <a:rPr lang="en-GB" sz="2200" dirty="0" err="1" smtClean="0">
                <a:latin typeface="Palatino Linotype" charset="0"/>
                <a:cs typeface="Palatino Linotype" charset="0"/>
              </a:rPr>
              <a:t>Riskli</a:t>
            </a:r>
            <a:r>
              <a:rPr lang="en-GB" sz="2200" dirty="0" smtClean="0">
                <a:latin typeface="Palatino Linotype" charset="0"/>
                <a:cs typeface="Palatino Linotype" charset="0"/>
              </a:rPr>
              <a:t> </a:t>
            </a:r>
            <a:r>
              <a:rPr lang="en-GB" sz="2200" dirty="0" err="1" smtClean="0">
                <a:latin typeface="Palatino Linotype" charset="0"/>
                <a:cs typeface="Palatino Linotype" charset="0"/>
              </a:rPr>
              <a:t>meseleler</a:t>
            </a:r>
            <a:endParaRPr lang="en-GB" sz="2200" dirty="0" smtClean="0">
              <a:latin typeface="Palatino Linotype" charset="0"/>
              <a:cs typeface="Palatino Linotype" charset="0"/>
            </a:endParaRPr>
          </a:p>
          <a:p>
            <a:pPr lvl="1">
              <a:spcBef>
                <a:spcPts val="700"/>
              </a:spcBef>
              <a:buFont typeface="Arial" charset="0"/>
              <a:buNone/>
              <a:defRPr/>
            </a:pPr>
            <a:r>
              <a:rPr lang="en-GB" sz="2200" dirty="0" smtClean="0">
                <a:latin typeface="Palatino Linotype" charset="0"/>
                <a:cs typeface="Palatino Linotype" charset="0"/>
              </a:rPr>
              <a:t>- </a:t>
            </a:r>
            <a:r>
              <a:rPr lang="tr-TR" sz="2000" dirty="0" smtClean="0">
                <a:latin typeface="Palatino Linotype" charset="0"/>
                <a:cs typeface="Palatino Linotype" charset="0"/>
              </a:rPr>
              <a:t>Vizyon sahibi olan ve müzakereci olabilen, kısıtlı bütçeleri yöneten ve insani meselelerle baş edebilen, profesyonel hareket eden ve politik aktörlerle çalışabilen polis amirlerini seçmek</a:t>
            </a:r>
            <a:r>
              <a:rPr lang="en-GB" sz="2000" dirty="0" smtClean="0">
                <a:latin typeface="Palatino Linotype" charset="0"/>
                <a:cs typeface="Palatino Linotype" charset="0"/>
              </a:rPr>
              <a:t> </a:t>
            </a:r>
          </a:p>
          <a:p>
            <a:pPr lvl="1">
              <a:lnSpc>
                <a:spcPct val="80000"/>
              </a:lnSpc>
              <a:spcBef>
                <a:spcPts val="500"/>
              </a:spcBef>
              <a:buClr>
                <a:srgbClr val="FF0000"/>
              </a:buClr>
              <a:buFont typeface="Arial" charset="0"/>
              <a:buNone/>
              <a:defRPr/>
            </a:pPr>
            <a:endParaRPr lang="tr-TR" sz="2000" dirty="0" smtClean="0">
              <a:latin typeface="Palatino Linotype" charset="0"/>
              <a:cs typeface="Palatino Linotype" charset="0"/>
            </a:endParaRPr>
          </a:p>
          <a:p>
            <a:pPr lvl="1">
              <a:lnSpc>
                <a:spcPct val="80000"/>
              </a:lnSpc>
              <a:spcBef>
                <a:spcPts val="500"/>
              </a:spcBef>
              <a:buClr>
                <a:srgbClr val="FF0000"/>
              </a:buClr>
              <a:buFont typeface="Arial" charset="0"/>
              <a:buNone/>
              <a:defRPr/>
            </a:pPr>
            <a:r>
              <a:rPr lang="en-GB" sz="2000" dirty="0" smtClean="0">
                <a:latin typeface="Palatino Linotype" charset="0"/>
                <a:cs typeface="Palatino Linotype" charset="0"/>
              </a:rPr>
              <a:t>- </a:t>
            </a:r>
            <a:r>
              <a:rPr lang="tr-TR" sz="2000" dirty="0" smtClean="0">
                <a:latin typeface="Palatino Linotype" charset="0"/>
                <a:cs typeface="Palatino Linotype" charset="0"/>
              </a:rPr>
              <a:t>Şeffaflığı ve adaleti garantilemek (</a:t>
            </a:r>
            <a:r>
              <a:rPr lang="tr-TR" sz="2000" dirty="0" err="1" smtClean="0">
                <a:latin typeface="Palatino Linotype" charset="0"/>
                <a:cs typeface="Palatino Linotype" charset="0"/>
              </a:rPr>
              <a:t>terfiyi</a:t>
            </a:r>
            <a:r>
              <a:rPr lang="tr-TR" sz="2000" dirty="0" smtClean="0">
                <a:latin typeface="Palatino Linotype" charset="0"/>
                <a:cs typeface="Palatino Linotype" charset="0"/>
              </a:rPr>
              <a:t> ve dış alımı birleştirmek)</a:t>
            </a:r>
          </a:p>
          <a:p>
            <a:pPr lvl="1">
              <a:lnSpc>
                <a:spcPct val="80000"/>
              </a:lnSpc>
              <a:spcBef>
                <a:spcPts val="500"/>
              </a:spcBef>
              <a:buClr>
                <a:srgbClr val="FF0000"/>
              </a:buClr>
              <a:buFont typeface="Arial" charset="0"/>
              <a:buNone/>
              <a:defRPr/>
            </a:pPr>
            <a:endParaRPr lang="tr-TR" sz="2000" dirty="0" smtClean="0">
              <a:latin typeface="Palatino Linotype" charset="0"/>
              <a:cs typeface="Palatino Linotype" charset="0"/>
            </a:endParaRPr>
          </a:p>
          <a:p>
            <a:pPr lvl="1">
              <a:lnSpc>
                <a:spcPct val="80000"/>
              </a:lnSpc>
              <a:spcBef>
                <a:spcPts val="500"/>
              </a:spcBef>
              <a:buClr>
                <a:srgbClr val="FF0000"/>
              </a:buClr>
              <a:buFont typeface="Arial" charset="0"/>
              <a:buNone/>
              <a:defRPr/>
            </a:pPr>
            <a:r>
              <a:rPr lang="tr-TR" sz="2000" dirty="0" smtClean="0">
                <a:latin typeface="Palatino Linotype" charset="0"/>
                <a:cs typeface="Palatino Linotype" charset="0"/>
              </a:rPr>
              <a:t>- Geleceğin liderlerini yetiştirmek (mesleki eğitim hususları)</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latin typeface="Palatino Linotype"/>
              <a:cs typeface="Palatino Linotype"/>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82611658"/>
              </p:ext>
            </p:extLst>
          </p:nvPr>
        </p:nvGraphicFramePr>
        <p:xfrm>
          <a:off x="923680" y="511361"/>
          <a:ext cx="7323447" cy="5749341"/>
        </p:xfrm>
        <a:graphic>
          <a:graphicData uri="http://schemas.openxmlformats.org/drawingml/2006/table">
            <a:tbl>
              <a:tblPr firstRow="1" bandRow="1">
                <a:tableStyleId>{5C22544A-7EE6-4342-B048-85BDC9FD1C3A}</a:tableStyleId>
              </a:tblPr>
              <a:tblGrid>
                <a:gridCol w="2441149"/>
                <a:gridCol w="2441149"/>
                <a:gridCol w="2441149"/>
              </a:tblGrid>
              <a:tr h="661095">
                <a:tc>
                  <a:txBody>
                    <a:bodyPr/>
                    <a:lstStyle/>
                    <a:p>
                      <a:r>
                        <a:rPr lang="en-GB" noProof="0" dirty="0" err="1" smtClean="0">
                          <a:latin typeface="Palatino Linotype"/>
                          <a:cs typeface="Palatino Linotype"/>
                        </a:rPr>
                        <a:t>Ulusal</a:t>
                      </a:r>
                      <a:r>
                        <a:rPr lang="en-GB" noProof="0" dirty="0" smtClean="0">
                          <a:latin typeface="Palatino Linotype"/>
                          <a:cs typeface="Palatino Linotype"/>
                        </a:rPr>
                        <a:t> Polis</a:t>
                      </a:r>
                      <a:endParaRPr lang="en-GB" noProof="0" dirty="0">
                        <a:latin typeface="Palatino Linotype"/>
                        <a:cs typeface="Palatino Linotype"/>
                      </a:endParaRPr>
                    </a:p>
                  </a:txBody>
                  <a:tcPr/>
                </a:tc>
                <a:tc>
                  <a:txBody>
                    <a:bodyPr/>
                    <a:lstStyle/>
                    <a:p>
                      <a:r>
                        <a:rPr lang="en-GB" noProof="0" dirty="0" err="1" smtClean="0">
                          <a:latin typeface="Palatino Linotype"/>
                          <a:cs typeface="Palatino Linotype"/>
                        </a:rPr>
                        <a:t>Ulusal</a:t>
                      </a:r>
                      <a:r>
                        <a:rPr lang="en-GB" baseline="0" noProof="0" dirty="0" smtClean="0">
                          <a:latin typeface="Palatino Linotype"/>
                          <a:cs typeface="Palatino Linotype"/>
                        </a:rPr>
                        <a:t> </a:t>
                      </a:r>
                      <a:r>
                        <a:rPr lang="en-GB" baseline="0" noProof="0" dirty="0" err="1" smtClean="0">
                          <a:latin typeface="Palatino Linotype"/>
                          <a:cs typeface="Palatino Linotype"/>
                        </a:rPr>
                        <a:t>Jandarma</a:t>
                      </a:r>
                      <a:endParaRPr lang="en-GB" noProof="0" dirty="0">
                        <a:latin typeface="Palatino Linotype"/>
                        <a:cs typeface="Palatino Linotype"/>
                      </a:endParaRPr>
                    </a:p>
                  </a:txBody>
                  <a:tcPr/>
                </a:tc>
                <a:tc>
                  <a:txBody>
                    <a:bodyPr/>
                    <a:lstStyle/>
                    <a:p>
                      <a:r>
                        <a:rPr lang="en-GB" noProof="0" dirty="0" err="1" smtClean="0">
                          <a:latin typeface="Palatino Linotype"/>
                          <a:cs typeface="Palatino Linotype"/>
                        </a:rPr>
                        <a:t>İngiliz</a:t>
                      </a:r>
                      <a:r>
                        <a:rPr lang="en-GB" noProof="0" dirty="0" smtClean="0">
                          <a:latin typeface="Palatino Linotype"/>
                          <a:cs typeface="Palatino Linotype"/>
                        </a:rPr>
                        <a:t> Polis </a:t>
                      </a:r>
                      <a:r>
                        <a:rPr lang="en-GB" noProof="0" dirty="0" err="1" smtClean="0">
                          <a:latin typeface="Palatino Linotype"/>
                          <a:cs typeface="Palatino Linotype"/>
                        </a:rPr>
                        <a:t>İşgücü</a:t>
                      </a:r>
                      <a:endParaRPr lang="en-GB" noProof="0" dirty="0">
                        <a:latin typeface="Palatino Linotype"/>
                        <a:cs typeface="Palatino Linotype"/>
                      </a:endParaRPr>
                    </a:p>
                  </a:txBody>
                  <a:tcPr/>
                </a:tc>
              </a:tr>
              <a:tr h="803951">
                <a:tc>
                  <a:txBody>
                    <a:bodyPr/>
                    <a:lstStyle/>
                    <a:p>
                      <a:r>
                        <a:rPr lang="en-GB" noProof="0" dirty="0" smtClean="0">
                          <a:solidFill>
                            <a:schemeClr val="tx1"/>
                          </a:solidFill>
                          <a:latin typeface="Palatino Linotype"/>
                          <a:cs typeface="Palatino Linotype"/>
                        </a:rPr>
                        <a:t>IG, CG, </a:t>
                      </a:r>
                      <a:r>
                        <a:rPr lang="en-GB" baseline="0" noProof="0" dirty="0" err="1" smtClean="0">
                          <a:solidFill>
                            <a:schemeClr val="tx1"/>
                          </a:solidFill>
                          <a:latin typeface="Palatino Linotype"/>
                          <a:cs typeface="Palatino Linotype"/>
                        </a:rPr>
                        <a:t>DofS</a:t>
                      </a:r>
                      <a:r>
                        <a:rPr lang="en-GB" baseline="0" noProof="0" dirty="0" smtClean="0">
                          <a:solidFill>
                            <a:schemeClr val="tx1"/>
                          </a:solidFill>
                          <a:latin typeface="Palatino Linotype"/>
                          <a:cs typeface="Palatino Linotype"/>
                        </a:rPr>
                        <a:t> (0.086 %)</a:t>
                      </a:r>
                      <a:endParaRPr lang="en-GB" noProof="0" dirty="0">
                        <a:solidFill>
                          <a:schemeClr val="tx1"/>
                        </a:solidFill>
                        <a:latin typeface="Palatino Linotype"/>
                        <a:cs typeface="Palatino Linotype"/>
                      </a:endParaRPr>
                    </a:p>
                  </a:txBody>
                  <a:tcPr>
                    <a:solidFill>
                      <a:schemeClr val="accent2"/>
                    </a:solidFill>
                  </a:tcPr>
                </a:tc>
                <a:tc>
                  <a:txBody>
                    <a:bodyPr/>
                    <a:lstStyle/>
                    <a:p>
                      <a:r>
                        <a:rPr lang="en-GB" noProof="0" dirty="0" smtClean="0">
                          <a:solidFill>
                            <a:schemeClr val="tx1"/>
                          </a:solidFill>
                          <a:latin typeface="Palatino Linotype"/>
                          <a:cs typeface="Palatino Linotype"/>
                        </a:rPr>
                        <a:t>General (0.073 %)</a:t>
                      </a:r>
                      <a:endParaRPr lang="en-GB" noProof="0" dirty="0">
                        <a:solidFill>
                          <a:schemeClr val="tx1"/>
                        </a:solidFill>
                        <a:latin typeface="Palatino Linotype"/>
                        <a:cs typeface="Palatino Linotype"/>
                      </a:endParaRPr>
                    </a:p>
                  </a:txBody>
                  <a:tcPr>
                    <a:solidFill>
                      <a:schemeClr val="accent2"/>
                    </a:solidFill>
                  </a:tcPr>
                </a:tc>
                <a:tc>
                  <a:txBody>
                    <a:bodyPr/>
                    <a:lstStyle/>
                    <a:p>
                      <a:r>
                        <a:rPr lang="en-GB" noProof="0" dirty="0" smtClean="0">
                          <a:solidFill>
                            <a:schemeClr val="tx1"/>
                          </a:solidFill>
                          <a:latin typeface="Palatino Linotype"/>
                          <a:cs typeface="Palatino Linotype"/>
                        </a:rPr>
                        <a:t>ACPO </a:t>
                      </a:r>
                      <a:r>
                        <a:rPr lang="en-GB" noProof="0" dirty="0" err="1" smtClean="0">
                          <a:solidFill>
                            <a:schemeClr val="tx1"/>
                          </a:solidFill>
                          <a:latin typeface="Palatino Linotype"/>
                          <a:cs typeface="Palatino Linotype"/>
                        </a:rPr>
                        <a:t>rütbesi</a:t>
                      </a:r>
                      <a:r>
                        <a:rPr lang="en-GB" noProof="0" dirty="0" smtClean="0">
                          <a:solidFill>
                            <a:schemeClr val="tx1"/>
                          </a:solidFill>
                          <a:latin typeface="Palatino Linotype"/>
                          <a:cs typeface="Palatino Linotype"/>
                        </a:rPr>
                        <a:t> (0.09 %)</a:t>
                      </a:r>
                      <a:endParaRPr lang="en-GB" noProof="0" dirty="0">
                        <a:solidFill>
                          <a:schemeClr val="tx1"/>
                        </a:solidFill>
                        <a:latin typeface="Palatino Linotype"/>
                        <a:cs typeface="Palatino Linotype"/>
                      </a:endParaRPr>
                    </a:p>
                  </a:txBody>
                  <a:tcPr>
                    <a:solidFill>
                      <a:schemeClr val="accent2"/>
                    </a:solidFill>
                  </a:tcPr>
                </a:tc>
              </a:tr>
              <a:tr h="895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err="1" smtClean="0">
                          <a:latin typeface="Palatino Linotype"/>
                          <a:cs typeface="Palatino Linotype"/>
                        </a:rPr>
                        <a:t>Emniyet</a:t>
                      </a:r>
                      <a:r>
                        <a:rPr lang="en-GB" noProof="0" dirty="0" smtClean="0">
                          <a:latin typeface="Palatino Linotype"/>
                          <a:cs typeface="Palatino Linotype"/>
                        </a:rPr>
                        <a:t> </a:t>
                      </a:r>
                      <a:r>
                        <a:rPr lang="en-GB" noProof="0" dirty="0" err="1" smtClean="0">
                          <a:latin typeface="Palatino Linotype"/>
                          <a:cs typeface="Palatino Linotype"/>
                        </a:rPr>
                        <a:t>Müdürleri</a:t>
                      </a:r>
                      <a:r>
                        <a:rPr lang="en-GB" noProof="0" dirty="0" smtClean="0">
                          <a:latin typeface="Palatino Linotype"/>
                          <a:cs typeface="Palatino Linotype"/>
                        </a:rPr>
                        <a:t>, CDs (1.13 %,</a:t>
                      </a:r>
                      <a:r>
                        <a:rPr lang="en-GB" baseline="0" noProof="0" dirty="0" smtClean="0">
                          <a:latin typeface="Palatino Linotype"/>
                          <a:cs typeface="Palatino Linotype"/>
                        </a:rPr>
                        <a:t> </a:t>
                      </a:r>
                      <a:r>
                        <a:rPr lang="en-GB" noProof="0" dirty="0" smtClean="0">
                          <a:latin typeface="Palatino Linotype"/>
                          <a:cs typeface="Palatino Linotype"/>
                        </a:rPr>
                        <a:t>CD</a:t>
                      </a:r>
                      <a:r>
                        <a:rPr lang="en-GB" baseline="0" noProof="0" dirty="0" smtClean="0">
                          <a:latin typeface="Palatino Linotype"/>
                          <a:cs typeface="Palatino Linotype"/>
                        </a:rPr>
                        <a:t>=0.5 %)</a:t>
                      </a:r>
                      <a:endParaRPr lang="en-GB" noProof="0" dirty="0">
                        <a:latin typeface="Palatino Linotype"/>
                        <a:cs typeface="Palatino Linotype"/>
                      </a:endParaRPr>
                    </a:p>
                  </a:txBody>
                  <a:tcPr>
                    <a:solidFill>
                      <a:schemeClr val="accent3"/>
                    </a:solidFill>
                  </a:tcPr>
                </a:tc>
                <a:tc>
                  <a:txBody>
                    <a:bodyPr/>
                    <a:lstStyle/>
                    <a:p>
                      <a:r>
                        <a:rPr lang="en-GB" noProof="0" dirty="0" err="1" smtClean="0">
                          <a:latin typeface="Palatino Linotype"/>
                          <a:cs typeface="Palatino Linotype"/>
                        </a:rPr>
                        <a:t>Yarbay</a:t>
                      </a:r>
                      <a:r>
                        <a:rPr lang="en-GB" noProof="0" dirty="0" smtClean="0">
                          <a:latin typeface="Palatino Linotype"/>
                          <a:cs typeface="Palatino Linotype"/>
                        </a:rPr>
                        <a:t> </a:t>
                      </a:r>
                      <a:r>
                        <a:rPr lang="en-GB" baseline="0" noProof="0" dirty="0" err="1" smtClean="0">
                          <a:latin typeface="Palatino Linotype"/>
                          <a:cs typeface="Palatino Linotype"/>
                        </a:rPr>
                        <a:t>ve</a:t>
                      </a:r>
                      <a:r>
                        <a:rPr lang="en-GB" baseline="0" noProof="0" dirty="0" smtClean="0">
                          <a:latin typeface="Palatino Linotype"/>
                          <a:cs typeface="Palatino Linotype"/>
                        </a:rPr>
                        <a:t> </a:t>
                      </a:r>
                      <a:r>
                        <a:rPr lang="en-GB" baseline="0" noProof="0" dirty="0" err="1" smtClean="0">
                          <a:latin typeface="Palatino Linotype"/>
                          <a:cs typeface="Palatino Linotype"/>
                        </a:rPr>
                        <a:t>Albay</a:t>
                      </a:r>
                      <a:r>
                        <a:rPr lang="en-GB" noProof="0" dirty="0" smtClean="0">
                          <a:latin typeface="Palatino Linotype"/>
                          <a:cs typeface="Palatino Linotype"/>
                        </a:rPr>
                        <a:t> (1.41</a:t>
                      </a:r>
                      <a:r>
                        <a:rPr lang="en-GB" baseline="0" noProof="0" dirty="0" smtClean="0">
                          <a:latin typeface="Palatino Linotype"/>
                          <a:cs typeface="Palatino Linotype"/>
                        </a:rPr>
                        <a:t> %</a:t>
                      </a:r>
                      <a:r>
                        <a:rPr lang="en-GB" noProof="0" dirty="0" smtClean="0">
                          <a:latin typeface="Palatino Linotype"/>
                          <a:cs typeface="Palatino Linotype"/>
                        </a:rPr>
                        <a:t>)</a:t>
                      </a:r>
                      <a:endParaRPr lang="en-GB" noProof="0" dirty="0">
                        <a:latin typeface="Palatino Linotype"/>
                        <a:cs typeface="Palatino Linotype"/>
                      </a:endParaRPr>
                    </a:p>
                  </a:txBody>
                  <a:tcPr>
                    <a:solidFill>
                      <a:schemeClr val="accent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err="1" smtClean="0">
                          <a:latin typeface="Palatino Linotype"/>
                          <a:cs typeface="Palatino Linotype"/>
                        </a:rPr>
                        <a:t>Spts</a:t>
                      </a:r>
                      <a:r>
                        <a:rPr lang="en-GB" noProof="0" dirty="0" smtClean="0">
                          <a:latin typeface="Palatino Linotype"/>
                          <a:cs typeface="Palatino Linotype"/>
                        </a:rPr>
                        <a:t>/</a:t>
                      </a:r>
                      <a:r>
                        <a:rPr lang="en-GB" noProof="0" dirty="0" err="1" smtClean="0">
                          <a:latin typeface="Palatino Linotype"/>
                          <a:cs typeface="Palatino Linotype"/>
                        </a:rPr>
                        <a:t>baş</a:t>
                      </a:r>
                      <a:r>
                        <a:rPr lang="en-GB" noProof="0" dirty="0" smtClean="0">
                          <a:latin typeface="Palatino Linotype"/>
                          <a:cs typeface="Palatino Linotype"/>
                        </a:rPr>
                        <a:t> </a:t>
                      </a:r>
                      <a:r>
                        <a:rPr lang="en-GB" noProof="0" dirty="0" err="1" smtClean="0">
                          <a:latin typeface="Palatino Linotype"/>
                          <a:cs typeface="Palatino Linotype"/>
                        </a:rPr>
                        <a:t>spts</a:t>
                      </a:r>
                      <a:r>
                        <a:rPr lang="en-GB" baseline="0" noProof="0" dirty="0" smtClean="0">
                          <a:latin typeface="Palatino Linotype"/>
                          <a:cs typeface="Palatino Linotype"/>
                        </a:rPr>
                        <a:t> </a:t>
                      </a:r>
                      <a:r>
                        <a:rPr lang="en-GB" noProof="0" dirty="0" smtClean="0">
                          <a:latin typeface="Palatino Linotype"/>
                          <a:cs typeface="Palatino Linotype"/>
                        </a:rPr>
                        <a:t>(0.55 %)</a:t>
                      </a:r>
                    </a:p>
                  </a:txBody>
                  <a:tcPr>
                    <a:solidFill>
                      <a:schemeClr val="accent3"/>
                    </a:solidFill>
                  </a:tcPr>
                </a:tc>
              </a:tr>
              <a:tr h="738336">
                <a:tc>
                  <a:txBody>
                    <a:bodyPr/>
                    <a:lstStyle/>
                    <a:p>
                      <a:r>
                        <a:rPr lang="en-GB" noProof="0" dirty="0" err="1" smtClean="0">
                          <a:latin typeface="Palatino Linotype"/>
                          <a:cs typeface="Palatino Linotype"/>
                        </a:rPr>
                        <a:t>Komiser</a:t>
                      </a:r>
                      <a:r>
                        <a:rPr lang="en-GB" noProof="0" dirty="0" smtClean="0">
                          <a:latin typeface="Palatino Linotype"/>
                          <a:cs typeface="Palatino Linotype"/>
                        </a:rPr>
                        <a:t> </a:t>
                      </a:r>
                      <a:r>
                        <a:rPr lang="en-GB" noProof="0" dirty="0" err="1" smtClean="0">
                          <a:latin typeface="Palatino Linotype"/>
                          <a:cs typeface="Palatino Linotype"/>
                        </a:rPr>
                        <a:t>Sınıfı</a:t>
                      </a:r>
                      <a:r>
                        <a:rPr lang="en-GB" noProof="0" dirty="0" smtClean="0">
                          <a:latin typeface="Palatino Linotype"/>
                          <a:cs typeface="Palatino Linotype"/>
                        </a:rPr>
                        <a:t> (6.99 %)</a:t>
                      </a:r>
                      <a:endParaRPr lang="en-GB" noProof="0" dirty="0">
                        <a:latin typeface="Palatino Linotype"/>
                        <a:cs typeface="Palatino Linotype"/>
                      </a:endParaRPr>
                    </a:p>
                  </a:txBody>
                  <a:tcPr/>
                </a:tc>
                <a:tc>
                  <a:txBody>
                    <a:bodyPr/>
                    <a:lstStyle/>
                    <a:p>
                      <a:r>
                        <a:rPr lang="en-GB" noProof="0" dirty="0" err="1" smtClean="0">
                          <a:latin typeface="Palatino Linotype"/>
                          <a:cs typeface="Palatino Linotype"/>
                        </a:rPr>
                        <a:t>Teğmenden</a:t>
                      </a:r>
                      <a:r>
                        <a:rPr lang="en-GB" noProof="0" dirty="0" smtClean="0">
                          <a:latin typeface="Palatino Linotype"/>
                          <a:cs typeface="Palatino Linotype"/>
                        </a:rPr>
                        <a:t> </a:t>
                      </a:r>
                      <a:r>
                        <a:rPr lang="en-GB" noProof="0" dirty="0" err="1" smtClean="0">
                          <a:latin typeface="Palatino Linotype"/>
                          <a:cs typeface="Palatino Linotype"/>
                        </a:rPr>
                        <a:t>albay-teğmene</a:t>
                      </a:r>
                      <a:r>
                        <a:rPr lang="en-GB" noProof="0" dirty="0" smtClean="0">
                          <a:latin typeface="Palatino Linotype"/>
                          <a:cs typeface="Palatino Linotype"/>
                        </a:rPr>
                        <a:t>) (7.1 %)</a:t>
                      </a:r>
                      <a:endParaRPr lang="en-GB" noProof="0" dirty="0">
                        <a:latin typeface="Palatino Linotype"/>
                        <a:cs typeface="Palatino Linotype"/>
                      </a:endParaRPr>
                    </a:p>
                  </a:txBody>
                  <a:tcPr/>
                </a:tc>
                <a:tc>
                  <a:txBody>
                    <a:bodyPr/>
                    <a:lstStyle/>
                    <a:p>
                      <a:r>
                        <a:rPr lang="en-GB" noProof="0" dirty="0" err="1" smtClean="0">
                          <a:latin typeface="Palatino Linotype"/>
                          <a:cs typeface="Palatino Linotype"/>
                        </a:rPr>
                        <a:t>Müfettiş</a:t>
                      </a:r>
                      <a:r>
                        <a:rPr lang="en-GB" noProof="0" dirty="0" smtClean="0">
                          <a:latin typeface="Palatino Linotype"/>
                          <a:cs typeface="Palatino Linotype"/>
                        </a:rPr>
                        <a:t> </a:t>
                      </a:r>
                      <a:r>
                        <a:rPr lang="en-GB" noProof="0" dirty="0" err="1" smtClean="0">
                          <a:latin typeface="Palatino Linotype"/>
                          <a:cs typeface="Palatino Linotype"/>
                        </a:rPr>
                        <a:t>ve</a:t>
                      </a:r>
                      <a:r>
                        <a:rPr lang="en-GB" noProof="0" dirty="0" smtClean="0">
                          <a:latin typeface="Palatino Linotype"/>
                          <a:cs typeface="Palatino Linotype"/>
                        </a:rPr>
                        <a:t> </a:t>
                      </a:r>
                      <a:r>
                        <a:rPr lang="en-GB" noProof="0" dirty="0" err="1" smtClean="0">
                          <a:latin typeface="Palatino Linotype"/>
                          <a:cs typeface="Palatino Linotype"/>
                        </a:rPr>
                        <a:t>başmüfettişler</a:t>
                      </a:r>
                      <a:r>
                        <a:rPr lang="en-GB" noProof="0" dirty="0" smtClean="0">
                          <a:latin typeface="Palatino Linotype"/>
                          <a:cs typeface="Palatino Linotype"/>
                        </a:rPr>
                        <a:t> (3.78 %) </a:t>
                      </a:r>
                      <a:endParaRPr lang="en-GB" noProof="0" dirty="0">
                        <a:latin typeface="Palatino Linotype"/>
                        <a:cs typeface="Palatino Linotype"/>
                      </a:endParaRPr>
                    </a:p>
                  </a:txBody>
                  <a:tcPr/>
                </a:tc>
              </a:tr>
              <a:tr h="1227748">
                <a:tc>
                  <a:txBody>
                    <a:bodyPr/>
                    <a:lstStyle/>
                    <a:p>
                      <a:r>
                        <a:rPr lang="en-GB" noProof="0" dirty="0" smtClean="0">
                          <a:latin typeface="Palatino Linotype"/>
                          <a:cs typeface="Palatino Linotype"/>
                        </a:rPr>
                        <a:t>Polis </a:t>
                      </a:r>
                      <a:r>
                        <a:rPr lang="en-GB" noProof="0" dirty="0" err="1" smtClean="0">
                          <a:latin typeface="Palatino Linotype"/>
                          <a:cs typeface="Palatino Linotype"/>
                        </a:rPr>
                        <a:t>Memuru</a:t>
                      </a:r>
                      <a:r>
                        <a:rPr lang="en-GB" noProof="0" dirty="0" smtClean="0">
                          <a:latin typeface="Palatino Linotype"/>
                          <a:cs typeface="Palatino Linotype"/>
                        </a:rPr>
                        <a:t> (69.72 %)</a:t>
                      </a:r>
                      <a:endParaRPr lang="en-GB" noProof="0" dirty="0">
                        <a:latin typeface="Palatino Linotype"/>
                        <a:cs typeface="Palatino Linotype"/>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err="1" smtClean="0">
                          <a:latin typeface="Palatino Linotype"/>
                          <a:cs typeface="Palatino Linotype"/>
                        </a:rPr>
                        <a:t>Memurlar</a:t>
                      </a:r>
                      <a:r>
                        <a:rPr lang="en-GB" baseline="0" noProof="0" dirty="0" smtClean="0">
                          <a:latin typeface="Palatino Linotype"/>
                          <a:cs typeface="Palatino Linotype"/>
                        </a:rPr>
                        <a:t> (</a:t>
                      </a:r>
                      <a:r>
                        <a:rPr lang="en-GB" baseline="0" noProof="0" dirty="0" err="1" smtClean="0">
                          <a:latin typeface="Palatino Linotype"/>
                          <a:cs typeface="Palatino Linotype"/>
                        </a:rPr>
                        <a:t>Jandarmadan</a:t>
                      </a:r>
                      <a:r>
                        <a:rPr lang="en-GB" baseline="0" noProof="0" dirty="0" smtClean="0">
                          <a:latin typeface="Palatino Linotype"/>
                          <a:cs typeface="Palatino Linotype"/>
                        </a:rPr>
                        <a:t> </a:t>
                      </a:r>
                      <a:r>
                        <a:rPr lang="en-GB" baseline="0" noProof="0" dirty="0" err="1" smtClean="0">
                          <a:latin typeface="Palatino Linotype"/>
                          <a:cs typeface="Palatino Linotype"/>
                        </a:rPr>
                        <a:t>Binbaşına</a:t>
                      </a:r>
                      <a:r>
                        <a:rPr lang="en-GB" baseline="0" noProof="0" dirty="0" smtClean="0">
                          <a:latin typeface="Palatino Linotype"/>
                          <a:cs typeface="Palatino Linotype"/>
                        </a:rPr>
                        <a:t>) (76.4 %) </a:t>
                      </a:r>
                      <a:endParaRPr lang="en-GB" noProof="0" dirty="0" smtClean="0">
                        <a:latin typeface="Palatino Linotype"/>
                        <a:cs typeface="Palatino Linotype"/>
                      </a:endParaRPr>
                    </a:p>
                    <a:p>
                      <a:endParaRPr lang="en-GB" noProof="0" dirty="0">
                        <a:latin typeface="Palatino Linotype"/>
                        <a:cs typeface="Palatino Linotype"/>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err="1" smtClean="0">
                          <a:latin typeface="Palatino Linotype"/>
                          <a:cs typeface="Palatino Linotype"/>
                        </a:rPr>
                        <a:t>Çavuş</a:t>
                      </a:r>
                      <a:r>
                        <a:rPr lang="en-GB" noProof="0" dirty="0" smtClean="0">
                          <a:latin typeface="Palatino Linotype"/>
                          <a:cs typeface="Palatino Linotype"/>
                        </a:rPr>
                        <a:t> and </a:t>
                      </a:r>
                      <a:r>
                        <a:rPr lang="en-GB" noProof="0" dirty="0" err="1" smtClean="0">
                          <a:latin typeface="Palatino Linotype"/>
                          <a:cs typeface="Palatino Linotype"/>
                        </a:rPr>
                        <a:t>komiser</a:t>
                      </a:r>
                      <a:r>
                        <a:rPr lang="en-GB" baseline="0" noProof="0" dirty="0" smtClean="0">
                          <a:latin typeface="Palatino Linotype"/>
                          <a:cs typeface="Palatino Linotype"/>
                        </a:rPr>
                        <a:t> (56.23 %)</a:t>
                      </a:r>
                      <a:endParaRPr lang="en-GB" noProof="0" dirty="0" smtClean="0">
                        <a:latin typeface="Palatino Linotype"/>
                        <a:cs typeface="Palatino Linotype"/>
                      </a:endParaRPr>
                    </a:p>
                    <a:p>
                      <a:endParaRPr lang="en-GB" noProof="0" dirty="0">
                        <a:latin typeface="Palatino Linotype"/>
                        <a:cs typeface="Palatino Linotype"/>
                      </a:endParaRPr>
                    </a:p>
                  </a:txBody>
                  <a:tcPr/>
                </a:tc>
              </a:tr>
              <a:tr h="1227748">
                <a:tc>
                  <a:txBody>
                    <a:bodyPr/>
                    <a:lstStyle/>
                    <a:p>
                      <a:r>
                        <a:rPr lang="en-GB" noProof="0" dirty="0" err="1" smtClean="0">
                          <a:latin typeface="Palatino Linotype"/>
                          <a:cs typeface="Palatino Linotype"/>
                        </a:rPr>
                        <a:t>Diğerleri</a:t>
                      </a:r>
                      <a:r>
                        <a:rPr lang="en-GB" noProof="0" dirty="0" smtClean="0">
                          <a:latin typeface="Palatino Linotype"/>
                          <a:cs typeface="Palatino Linotype"/>
                        </a:rPr>
                        <a:t> (</a:t>
                      </a:r>
                      <a:r>
                        <a:rPr lang="en-GB" noProof="0" dirty="0" err="1" smtClean="0">
                          <a:latin typeface="Palatino Linotype"/>
                          <a:cs typeface="Palatino Linotype"/>
                        </a:rPr>
                        <a:t>yardımcı</a:t>
                      </a:r>
                      <a:r>
                        <a:rPr lang="en-GB" noProof="0" dirty="0" smtClean="0">
                          <a:latin typeface="Palatino Linotype"/>
                          <a:cs typeface="Palatino Linotype"/>
                        </a:rPr>
                        <a:t>, </a:t>
                      </a:r>
                      <a:r>
                        <a:rPr lang="en-GB" noProof="0" dirty="0" err="1" smtClean="0">
                          <a:latin typeface="Palatino Linotype"/>
                          <a:cs typeface="Palatino Linotype"/>
                        </a:rPr>
                        <a:t>teknik</a:t>
                      </a:r>
                      <a:r>
                        <a:rPr lang="en-GB" noProof="0" dirty="0" smtClean="0">
                          <a:latin typeface="Palatino Linotype"/>
                          <a:cs typeface="Palatino Linotype"/>
                        </a:rPr>
                        <a:t> </a:t>
                      </a:r>
                      <a:r>
                        <a:rPr lang="en-GB" noProof="0" dirty="0" err="1" smtClean="0">
                          <a:latin typeface="Palatino Linotype"/>
                          <a:cs typeface="Palatino Linotype"/>
                        </a:rPr>
                        <a:t>personel</a:t>
                      </a:r>
                      <a:r>
                        <a:rPr lang="en-GB" noProof="0" dirty="0" smtClean="0">
                          <a:latin typeface="Palatino Linotype"/>
                          <a:cs typeface="Palatino Linotype"/>
                        </a:rPr>
                        <a:t>, vb.) (22.08 %)</a:t>
                      </a:r>
                      <a:endParaRPr lang="en-GB" noProof="0" dirty="0">
                        <a:latin typeface="Palatino Linotype"/>
                        <a:cs typeface="Palatino Linotype"/>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smtClean="0">
                          <a:latin typeface="Palatino Linotype"/>
                          <a:cs typeface="Palatino Linotype"/>
                        </a:rPr>
                        <a:t> </a:t>
                      </a:r>
                      <a:r>
                        <a:rPr lang="en-GB" noProof="0" dirty="0" err="1" smtClean="0">
                          <a:latin typeface="Palatino Linotype"/>
                          <a:cs typeface="Palatino Linotype"/>
                        </a:rPr>
                        <a:t>Diğerleri</a:t>
                      </a:r>
                      <a:r>
                        <a:rPr lang="en-GB" baseline="0" noProof="0" dirty="0" smtClean="0">
                          <a:latin typeface="Palatino Linotype"/>
                          <a:cs typeface="Palatino Linotype"/>
                        </a:rPr>
                        <a:t> (</a:t>
                      </a:r>
                      <a:r>
                        <a:rPr lang="en-GB" baseline="0" noProof="0" dirty="0" err="1" smtClean="0">
                          <a:latin typeface="Palatino Linotype"/>
                          <a:cs typeface="Palatino Linotype"/>
                        </a:rPr>
                        <a:t>jandarma</a:t>
                      </a:r>
                      <a:r>
                        <a:rPr lang="en-GB" baseline="0" noProof="0" dirty="0" smtClean="0">
                          <a:latin typeface="Palatino Linotype"/>
                          <a:cs typeface="Palatino Linotype"/>
                        </a:rPr>
                        <a:t> </a:t>
                      </a:r>
                      <a:r>
                        <a:rPr lang="en-GB" baseline="0" noProof="0" dirty="0" err="1" smtClean="0">
                          <a:latin typeface="Palatino Linotype"/>
                          <a:cs typeface="Palatino Linotype"/>
                        </a:rPr>
                        <a:t>vekilleri</a:t>
                      </a:r>
                      <a:r>
                        <a:rPr lang="en-GB" baseline="0" noProof="0" dirty="0" smtClean="0">
                          <a:latin typeface="Palatino Linotype"/>
                          <a:cs typeface="Palatino Linotype"/>
                        </a:rPr>
                        <a:t> and </a:t>
                      </a:r>
                      <a:r>
                        <a:rPr lang="en-GB" baseline="0" noProof="0" dirty="0" err="1" smtClean="0">
                          <a:latin typeface="Palatino Linotype"/>
                          <a:cs typeface="Palatino Linotype"/>
                        </a:rPr>
                        <a:t>sivil</a:t>
                      </a:r>
                      <a:r>
                        <a:rPr lang="en-GB" baseline="0" noProof="0" dirty="0" smtClean="0">
                          <a:latin typeface="Palatino Linotype"/>
                          <a:cs typeface="Palatino Linotype"/>
                        </a:rPr>
                        <a:t> </a:t>
                      </a:r>
                      <a:r>
                        <a:rPr lang="en-GB" baseline="0" noProof="0" dirty="0" err="1" smtClean="0">
                          <a:latin typeface="Palatino Linotype"/>
                          <a:cs typeface="Palatino Linotype"/>
                        </a:rPr>
                        <a:t>personel</a:t>
                      </a:r>
                      <a:r>
                        <a:rPr lang="en-GB" baseline="0" noProof="0" dirty="0" smtClean="0">
                          <a:latin typeface="Palatino Linotype"/>
                          <a:cs typeface="Palatino Linotype"/>
                        </a:rPr>
                        <a:t> </a:t>
                      </a:r>
                      <a:r>
                        <a:rPr lang="en-GB" noProof="0" dirty="0" smtClean="0">
                          <a:latin typeface="Palatino Linotype"/>
                          <a:cs typeface="Palatino Linotype"/>
                        </a:rPr>
                        <a:t>(16.2</a:t>
                      </a:r>
                      <a:r>
                        <a:rPr lang="en-GB" baseline="0" noProof="0" dirty="0" smtClean="0">
                          <a:latin typeface="Palatino Linotype"/>
                          <a:cs typeface="Palatino Linotype"/>
                        </a:rPr>
                        <a:t> %)</a:t>
                      </a:r>
                      <a:endParaRPr lang="en-GB" noProof="0" dirty="0" smtClean="0">
                        <a:latin typeface="Palatino Linotype"/>
                        <a:cs typeface="Palatino Linotype"/>
                      </a:endParaRPr>
                    </a:p>
                    <a:p>
                      <a:endParaRPr lang="en-GB" noProof="0" dirty="0">
                        <a:latin typeface="Palatino Linotype"/>
                        <a:cs typeface="Palatino Linotype"/>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err="1" smtClean="0">
                          <a:latin typeface="Palatino Linotype"/>
                          <a:cs typeface="Palatino Linotype"/>
                        </a:rPr>
                        <a:t>Diğerleri</a:t>
                      </a:r>
                      <a:r>
                        <a:rPr lang="en-GB" noProof="0" dirty="0" smtClean="0">
                          <a:latin typeface="Palatino Linotype"/>
                          <a:cs typeface="Palatino Linotype"/>
                        </a:rPr>
                        <a:t> (PCSO, </a:t>
                      </a:r>
                      <a:r>
                        <a:rPr lang="en-GB" noProof="0" dirty="0" err="1" smtClean="0">
                          <a:latin typeface="Palatino Linotype"/>
                          <a:cs typeface="Palatino Linotype"/>
                        </a:rPr>
                        <a:t>siviller</a:t>
                      </a:r>
                      <a:r>
                        <a:rPr lang="en-GB" noProof="0" dirty="0" smtClean="0">
                          <a:latin typeface="Palatino Linotype"/>
                          <a:cs typeface="Palatino Linotype"/>
                        </a:rPr>
                        <a:t>) (39.34 %)</a:t>
                      </a:r>
                    </a:p>
                    <a:p>
                      <a:endParaRPr lang="en-GB" noProof="0" dirty="0">
                        <a:latin typeface="Palatino Linotype"/>
                        <a:cs typeface="Palatino Linotype"/>
                      </a:endParaRPr>
                    </a:p>
                  </a:txBody>
                  <a:tcPr/>
                </a:tc>
              </a:tr>
            </a:tbl>
          </a:graphicData>
        </a:graphic>
      </p:graphicFrame>
    </p:spTree>
    <p:extLst>
      <p:ext uri="{BB962C8B-B14F-4D97-AF65-F5344CB8AC3E}">
        <p14:creationId xmlns:p14="http://schemas.microsoft.com/office/powerpoint/2010/main" val="3955298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tr-TR" sz="4000" dirty="0">
                <a:latin typeface="Palatino Linotype" charset="0"/>
                <a:cs typeface="Palatino Linotype" charset="0"/>
              </a:rPr>
              <a:t>2</a:t>
            </a:r>
            <a:r>
              <a:rPr lang="tr-TR" sz="4000" dirty="0" smtClean="0">
                <a:latin typeface="Palatino Linotype" charset="0"/>
                <a:cs typeface="Palatino Linotype" charset="0"/>
              </a:rPr>
              <a:t>. </a:t>
            </a:r>
            <a:r>
              <a:rPr lang="tr-TR" sz="3600" dirty="0" smtClean="0">
                <a:latin typeface="Palatino Linotype" charset="0"/>
                <a:cs typeface="Palatino Linotype" charset="0"/>
              </a:rPr>
              <a:t>Fransa: İkili ve merkezi bir sistem </a:t>
            </a:r>
            <a:r>
              <a:rPr lang="tr-TR" sz="4000" dirty="0" smtClean="0">
                <a:solidFill>
                  <a:srgbClr val="FF0000"/>
                </a:solidFill>
                <a:latin typeface="Palatino Linotype" charset="0"/>
                <a:cs typeface="Palatino Linotype" charset="0"/>
              </a:rPr>
              <a:t> </a:t>
            </a:r>
          </a:p>
        </p:txBody>
      </p:sp>
      <p:sp>
        <p:nvSpPr>
          <p:cNvPr id="81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75"/>
              </a:spcBef>
              <a:buFont typeface="Arial" charset="0"/>
              <a:buChar char="•"/>
              <a:defRPr/>
            </a:pPr>
            <a:r>
              <a:rPr lang="en-GB" sz="3200" dirty="0" smtClean="0">
                <a:latin typeface="Palatino Linotype" charset="0"/>
                <a:cs typeface="Palatino Linotype" charset="0"/>
              </a:rPr>
              <a:t>- </a:t>
            </a:r>
            <a:r>
              <a:rPr lang="en-GB" sz="3200" dirty="0" err="1" smtClean="0">
                <a:latin typeface="Palatino Linotype" charset="0"/>
                <a:cs typeface="Palatino Linotype" charset="0"/>
              </a:rPr>
              <a:t>Ulusal</a:t>
            </a:r>
            <a:r>
              <a:rPr lang="tr-TR" sz="3200" dirty="0" smtClean="0">
                <a:latin typeface="Palatino Linotype" charset="0"/>
                <a:cs typeface="Palatino Linotype" charset="0"/>
              </a:rPr>
              <a:t> Polis:</a:t>
            </a:r>
            <a:r>
              <a:rPr lang="en-GB" sz="3200" dirty="0" smtClean="0">
                <a:latin typeface="Palatino Linotype" charset="0"/>
                <a:cs typeface="Palatino Linotype" charset="0"/>
              </a:rPr>
              <a:t> </a:t>
            </a:r>
            <a:r>
              <a:rPr lang="en-GB" sz="3200" dirty="0" err="1" smtClean="0">
                <a:latin typeface="Palatino Linotype" charset="0"/>
                <a:cs typeface="Palatino Linotype" charset="0"/>
              </a:rPr>
              <a:t>Üst</a:t>
            </a:r>
            <a:r>
              <a:rPr lang="en-GB" sz="3200" dirty="0" smtClean="0">
                <a:latin typeface="Palatino Linotype" charset="0"/>
                <a:cs typeface="Palatino Linotype" charset="0"/>
              </a:rPr>
              <a:t> </a:t>
            </a:r>
            <a:r>
              <a:rPr lang="en-GB" sz="3200" dirty="0" err="1" smtClean="0">
                <a:latin typeface="Palatino Linotype" charset="0"/>
                <a:cs typeface="Palatino Linotype" charset="0"/>
              </a:rPr>
              <a:t>düzey</a:t>
            </a:r>
            <a:r>
              <a:rPr lang="tr-TR" sz="3200" dirty="0" smtClean="0">
                <a:latin typeface="Palatino Linotype" charset="0"/>
                <a:cs typeface="Palatino Linotype" charset="0"/>
              </a:rPr>
              <a:t> </a:t>
            </a:r>
            <a:r>
              <a:rPr lang="tr-TR" sz="3200" dirty="0" smtClean="0">
                <a:latin typeface="Palatino Linotype" charset="0"/>
                <a:cs typeface="Palatino Linotype" charset="0"/>
              </a:rPr>
              <a:t>İç </a:t>
            </a:r>
            <a:r>
              <a:rPr lang="tr-TR" sz="3200" dirty="0" err="1" smtClean="0">
                <a:latin typeface="Palatino Linotype" charset="0"/>
                <a:cs typeface="Palatino Linotype" charset="0"/>
              </a:rPr>
              <a:t>Güv</a:t>
            </a:r>
            <a:r>
              <a:rPr lang="tr-TR" sz="3200" dirty="0" smtClean="0">
                <a:latin typeface="Palatino Linotype" charset="0"/>
                <a:cs typeface="Palatino Linotype" charset="0"/>
              </a:rPr>
              <a:t>. Kuv. </a:t>
            </a:r>
            <a:r>
              <a:rPr lang="tr-TR" sz="3200" dirty="0" smtClean="0">
                <a:latin typeface="Palatino Linotype" charset="0"/>
                <a:cs typeface="Palatino Linotype" charset="0"/>
              </a:rPr>
              <a:t>amirinin görev ve becerileri,</a:t>
            </a:r>
            <a:r>
              <a:rPr lang="en-GB" sz="3200" dirty="0" smtClean="0">
                <a:latin typeface="Palatino Linotype" charset="0"/>
                <a:cs typeface="Palatino Linotype" charset="0"/>
              </a:rPr>
              <a:t> </a:t>
            </a:r>
            <a:r>
              <a:rPr lang="tr-TR" sz="3200" dirty="0" smtClean="0">
                <a:latin typeface="Palatino Linotype" charset="0"/>
                <a:cs typeface="Palatino Linotype" charset="0"/>
              </a:rPr>
              <a:t>İstihdam:</a:t>
            </a:r>
            <a:r>
              <a:rPr lang="en-GB" sz="3200" dirty="0" smtClean="0">
                <a:latin typeface="Palatino Linotype" charset="0"/>
                <a:cs typeface="Palatino Linotype" charset="0"/>
              </a:rPr>
              <a:t> </a:t>
            </a:r>
            <a:r>
              <a:rPr lang="tr-TR" sz="3200" dirty="0" smtClean="0">
                <a:latin typeface="Palatino Linotype" charset="0"/>
                <a:cs typeface="Palatino Linotype" charset="0"/>
              </a:rPr>
              <a:t>direk alımın önemi,</a:t>
            </a:r>
            <a:r>
              <a:rPr lang="en-GB" sz="3200" dirty="0" smtClean="0">
                <a:latin typeface="Palatino Linotype" charset="0"/>
                <a:cs typeface="Palatino Linotype" charset="0"/>
              </a:rPr>
              <a:t> </a:t>
            </a:r>
            <a:r>
              <a:rPr lang="tr-TR" sz="3200" dirty="0" smtClean="0">
                <a:latin typeface="Palatino Linotype" charset="0"/>
                <a:cs typeface="Palatino Linotype" charset="0"/>
              </a:rPr>
              <a:t>2. sınıf emniyet müdürleri ve daha yukarı rütbelerin seçimi</a:t>
            </a:r>
          </a:p>
          <a:p>
            <a:pPr>
              <a:lnSpc>
                <a:spcPct val="80000"/>
              </a:lnSpc>
              <a:spcBef>
                <a:spcPts val="675"/>
              </a:spcBef>
              <a:buFont typeface="Arial" charset="0"/>
              <a:buNone/>
              <a:defRPr/>
            </a:pPr>
            <a:endParaRPr lang="tr-TR" sz="3200" dirty="0" smtClean="0">
              <a:latin typeface="Palatino Linotype" charset="0"/>
              <a:cs typeface="Palatino Linotype" charset="0"/>
            </a:endParaRPr>
          </a:p>
          <a:p>
            <a:pPr>
              <a:lnSpc>
                <a:spcPct val="80000"/>
              </a:lnSpc>
              <a:spcBef>
                <a:spcPts val="675"/>
              </a:spcBef>
              <a:buFont typeface="Arial" charset="0"/>
              <a:buChar char="•"/>
              <a:defRPr/>
            </a:pPr>
            <a:r>
              <a:rPr lang="en-GB" sz="3200" dirty="0" smtClean="0">
                <a:latin typeface="Palatino Linotype" charset="0"/>
                <a:cs typeface="Palatino Linotype" charset="0"/>
              </a:rPr>
              <a:t>- </a:t>
            </a:r>
            <a:r>
              <a:rPr lang="en-GB" sz="3200" dirty="0" err="1" smtClean="0">
                <a:latin typeface="Palatino Linotype" charset="0"/>
                <a:cs typeface="Palatino Linotype" charset="0"/>
              </a:rPr>
              <a:t>Ulusal</a:t>
            </a:r>
            <a:r>
              <a:rPr lang="tr-TR" sz="3200" dirty="0" smtClean="0">
                <a:latin typeface="Palatino Linotype" charset="0"/>
                <a:cs typeface="Palatino Linotype" charset="0"/>
              </a:rPr>
              <a:t> Jandarma: İkili alım sistemi, </a:t>
            </a:r>
            <a:r>
              <a:rPr lang="en-GB" sz="3200" dirty="0" smtClean="0">
                <a:latin typeface="Palatino Linotype" charset="0"/>
                <a:cs typeface="Palatino Linotype" charset="0"/>
              </a:rPr>
              <a:t>«</a:t>
            </a:r>
            <a:r>
              <a:rPr lang="tr-TR" sz="3200" dirty="0" err="1" smtClean="0">
                <a:latin typeface="Palatino Linotype" charset="0"/>
                <a:cs typeface="Palatino Linotype" charset="0"/>
              </a:rPr>
              <a:t>Ecole</a:t>
            </a:r>
            <a:r>
              <a:rPr lang="tr-TR" sz="3200" dirty="0" smtClean="0">
                <a:latin typeface="Palatino Linotype" charset="0"/>
                <a:cs typeface="Palatino Linotype" charset="0"/>
              </a:rPr>
              <a:t> de </a:t>
            </a:r>
            <a:r>
              <a:rPr lang="tr-TR" sz="3200" dirty="0" err="1" smtClean="0">
                <a:latin typeface="Palatino Linotype" charset="0"/>
                <a:cs typeface="Palatino Linotype" charset="0"/>
              </a:rPr>
              <a:t>Guerre’nin</a:t>
            </a:r>
            <a:r>
              <a:rPr lang="en-GB" sz="3200" dirty="0" smtClean="0">
                <a:latin typeface="Palatino Linotype" charset="0"/>
                <a:cs typeface="Palatino Linotype" charset="0"/>
              </a:rPr>
              <a:t>»</a:t>
            </a:r>
            <a:r>
              <a:rPr lang="tr-TR" sz="3200" dirty="0" smtClean="0">
                <a:latin typeface="Palatino Linotype" charset="0"/>
                <a:cs typeface="Palatino Linotype" charset="0"/>
              </a:rPr>
              <a:t> (savaş okulunun) önemli rolü, yüksek </a:t>
            </a:r>
            <a:r>
              <a:rPr lang="tr-TR" sz="3200" dirty="0" err="1" smtClean="0">
                <a:latin typeface="Palatino Linotype" charset="0"/>
                <a:cs typeface="Palatino Linotype" charset="0"/>
              </a:rPr>
              <a:t>potensiyellerin</a:t>
            </a:r>
            <a:r>
              <a:rPr lang="tr-TR" sz="3200" dirty="0" smtClean="0">
                <a:latin typeface="Palatino Linotype" charset="0"/>
                <a:cs typeface="Palatino Linotype" charset="0"/>
              </a:rPr>
              <a:t> saptanması</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400" dirty="0" smtClean="0">
                <a:latin typeface="Palatino Linotype" charset="0"/>
                <a:cs typeface="Palatino Linotype" charset="0"/>
              </a:rPr>
              <a:t>Ulusal Polis</a:t>
            </a:r>
          </a:p>
        </p:txBody>
      </p:sp>
      <p:sp>
        <p:nvSpPr>
          <p:cNvPr id="9218" name="Text Box 2"/>
          <p:cNvSpPr txBox="1">
            <a:spLocks noChangeArrowheads="1"/>
          </p:cNvSpPr>
          <p:nvPr/>
        </p:nvSpPr>
        <p:spPr bwMode="auto">
          <a:xfrm>
            <a:off x="457200" y="1600200"/>
            <a:ext cx="8229600" cy="491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750"/>
              </a:spcBef>
              <a:buClr>
                <a:srgbClr val="FF0000"/>
              </a:buClr>
              <a:buFont typeface="Arial" charset="0"/>
              <a:buNone/>
              <a:defRPr/>
            </a:pPr>
            <a:r>
              <a:rPr lang="tr-TR" sz="3200" dirty="0" smtClean="0">
                <a:latin typeface="Palatino Linotype" charset="0"/>
                <a:cs typeface="Palatino Linotype" charset="0"/>
              </a:rPr>
              <a:t>- Üst düzey İGK amirinin görev ve becerileri </a:t>
            </a:r>
          </a:p>
          <a:p>
            <a:pPr>
              <a:lnSpc>
                <a:spcPct val="80000"/>
              </a:lnSpc>
              <a:spcBef>
                <a:spcPts val="750"/>
              </a:spcBef>
              <a:buClr>
                <a:srgbClr val="FF0000"/>
              </a:buClr>
              <a:buFont typeface="Arial" charset="0"/>
              <a:buNone/>
              <a:defRPr/>
            </a:pPr>
            <a:endParaRPr lang="tr-TR" sz="3200" dirty="0" smtClean="0">
              <a:latin typeface="Palatino Linotype" charset="0"/>
              <a:cs typeface="Palatino Linotype" charset="0"/>
            </a:endParaRPr>
          </a:p>
          <a:p>
            <a:pPr>
              <a:lnSpc>
                <a:spcPct val="80000"/>
              </a:lnSpc>
              <a:spcBef>
                <a:spcPts val="750"/>
              </a:spcBef>
              <a:buClr>
                <a:srgbClr val="FF0000"/>
              </a:buClr>
              <a:buFont typeface="Arial" charset="0"/>
              <a:buNone/>
              <a:defRPr/>
            </a:pPr>
            <a:r>
              <a:rPr lang="tr-TR" sz="3200" dirty="0" smtClean="0">
                <a:latin typeface="Palatino Linotype" charset="0"/>
                <a:cs typeface="Palatino Linotype" charset="0"/>
              </a:rPr>
              <a:t>- İlk işe alım: emniyet müdürleri şurasının merkezi rolü</a:t>
            </a:r>
            <a:r>
              <a:rPr lang="en-GB" sz="3200" dirty="0" smtClean="0">
                <a:latin typeface="Palatino Linotype" charset="0"/>
                <a:cs typeface="Palatino Linotype" charset="0"/>
              </a:rPr>
              <a:t>,</a:t>
            </a:r>
          </a:p>
          <a:p>
            <a:pPr>
              <a:lnSpc>
                <a:spcPct val="80000"/>
              </a:lnSpc>
              <a:spcBef>
                <a:spcPts val="750"/>
              </a:spcBef>
              <a:buClr>
                <a:srgbClr val="FF0000"/>
              </a:buClr>
              <a:buFont typeface="Arial" charset="0"/>
              <a:buNone/>
              <a:defRPr/>
            </a:pPr>
            <a:endParaRPr lang="en-GB" sz="3200" dirty="0" smtClean="0">
              <a:latin typeface="Palatino Linotype" charset="0"/>
              <a:cs typeface="Palatino Linotype" charset="0"/>
            </a:endParaRPr>
          </a:p>
          <a:p>
            <a:pPr>
              <a:lnSpc>
                <a:spcPct val="80000"/>
              </a:lnSpc>
              <a:spcBef>
                <a:spcPts val="750"/>
              </a:spcBef>
              <a:buClr>
                <a:srgbClr val="FF0000"/>
              </a:buClr>
              <a:buFont typeface="Arial" charset="0"/>
              <a:buNone/>
              <a:defRPr/>
            </a:pPr>
            <a:r>
              <a:rPr lang="tr-TR" sz="3200" dirty="0" smtClean="0">
                <a:latin typeface="Palatino Linotype" charset="0"/>
                <a:cs typeface="Palatino Linotype" charset="0"/>
              </a:rPr>
              <a:t>- 2. sınıf emniyet müdürleri ve daha yukarı rütbelerin seçimi </a:t>
            </a:r>
            <a:r>
              <a:rPr lang="en-GB" sz="3200" dirty="0" smtClean="0">
                <a:latin typeface="Palatino Linotype" charset="0"/>
                <a:cs typeface="Palatino Linotype" charset="0"/>
              </a:rPr>
              <a:t> </a:t>
            </a:r>
          </a:p>
          <a:p>
            <a:pPr>
              <a:lnSpc>
                <a:spcPct val="80000"/>
              </a:lnSpc>
              <a:spcBef>
                <a:spcPts val="750"/>
              </a:spcBef>
              <a:buClr>
                <a:srgbClr val="FF0000"/>
              </a:buClr>
              <a:buFont typeface="Arial" charset="0"/>
              <a:buNone/>
              <a:defRPr/>
            </a:pPr>
            <a:endParaRPr lang="en-GB" sz="3200" dirty="0" smtClean="0">
              <a:latin typeface="Palatino Linotype" charset="0"/>
              <a:cs typeface="Palatino Linotype" charset="0"/>
            </a:endParaRPr>
          </a:p>
          <a:p>
            <a:pPr>
              <a:lnSpc>
                <a:spcPct val="80000"/>
              </a:lnSpc>
              <a:spcBef>
                <a:spcPts val="750"/>
              </a:spcBef>
              <a:buClr>
                <a:srgbClr val="FF0000"/>
              </a:buClr>
              <a:buFont typeface="Arial" charset="0"/>
              <a:buNone/>
              <a:defRPr/>
            </a:pPr>
            <a:r>
              <a:rPr lang="tr-TR" sz="3200" dirty="0" smtClean="0">
                <a:latin typeface="Palatino Linotype" charset="0"/>
                <a:cs typeface="Palatino Linotype" charset="0"/>
              </a:rPr>
              <a:t>- Fransız ulusal polisinin bölümlendirilmesi</a:t>
            </a:r>
          </a:p>
          <a:p>
            <a:pPr>
              <a:lnSpc>
                <a:spcPct val="80000"/>
              </a:lnSpc>
              <a:spcBef>
                <a:spcPts val="750"/>
              </a:spcBef>
              <a:buFont typeface="Arial" charset="0"/>
              <a:buNone/>
              <a:defRPr/>
            </a:pPr>
            <a:endParaRPr lang="en-GB" sz="32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373063"/>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buClrTx/>
              <a:buFontTx/>
              <a:buNone/>
              <a:defRPr/>
            </a:pPr>
            <a:r>
              <a:rPr lang="tr-TR" sz="4000" dirty="0" smtClean="0">
                <a:latin typeface="Palatino Linotype" charset="0"/>
                <a:cs typeface="Palatino Linotype" charset="0"/>
              </a:rPr>
              <a:t>Üst düzey polis amirlerinin görev ve becerileri</a:t>
            </a:r>
          </a:p>
        </p:txBody>
      </p:sp>
      <p:sp>
        <p:nvSpPr>
          <p:cNvPr id="10242" name="Text Box 2"/>
          <p:cNvSpPr txBox="1">
            <a:spLocks noChangeArrowheads="1"/>
          </p:cNvSpPr>
          <p:nvPr/>
        </p:nvSpPr>
        <p:spPr bwMode="auto">
          <a:xfrm>
            <a:off x="539750" y="1793875"/>
            <a:ext cx="8408988" cy="515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25"/>
              </a:spcBef>
              <a:buFont typeface="Arial" charset="0"/>
              <a:buChar char="•"/>
              <a:defRPr/>
            </a:pPr>
            <a:r>
              <a:rPr lang="en-GB" sz="2800" dirty="0" smtClean="0">
                <a:latin typeface="Palatino Linotype" charset="0"/>
                <a:cs typeface="Palatino Linotype" charset="0"/>
              </a:rPr>
              <a:t>- </a:t>
            </a:r>
            <a:r>
              <a:rPr lang="tr-TR" sz="2800" dirty="0" smtClean="0">
                <a:latin typeface="Palatino Linotype" charset="0"/>
                <a:cs typeface="Palatino Linotype" charset="0"/>
              </a:rPr>
              <a:t>Üst düzey polis memuru rütbelerinin pozisyonlarının listesinin varlığı </a:t>
            </a:r>
            <a:r>
              <a:rPr lang="en-GB" sz="2800" dirty="0" smtClean="0">
                <a:latin typeface="Palatino Linotype" charset="0"/>
                <a:cs typeface="Palatino Linotype" charset="0"/>
              </a:rPr>
              <a:t> (</a:t>
            </a:r>
            <a:r>
              <a:rPr lang="en-GB" sz="2800" i="1" dirty="0" smtClean="0">
                <a:latin typeface="Palatino Linotype" charset="0"/>
                <a:cs typeface="Palatino Linotype" charset="0"/>
              </a:rPr>
              <a:t>Nomenclature des </a:t>
            </a:r>
            <a:r>
              <a:rPr lang="en-GB" sz="2800" i="1" dirty="0" err="1" smtClean="0">
                <a:latin typeface="Palatino Linotype" charset="0"/>
                <a:cs typeface="Palatino Linotype" charset="0"/>
              </a:rPr>
              <a:t>postes</a:t>
            </a:r>
            <a:r>
              <a:rPr lang="en-GB" sz="2800" i="1" dirty="0" smtClean="0">
                <a:latin typeface="Palatino Linotype" charset="0"/>
                <a:cs typeface="Palatino Linotype" charset="0"/>
              </a:rPr>
              <a:t> du corps de conception et de direction de la police </a:t>
            </a:r>
            <a:r>
              <a:rPr lang="en-GB" sz="2800" i="1" dirty="0" err="1" smtClean="0">
                <a:latin typeface="Palatino Linotype" charset="0"/>
                <a:cs typeface="Palatino Linotype" charset="0"/>
              </a:rPr>
              <a:t>nationale</a:t>
            </a:r>
            <a:r>
              <a:rPr lang="en-GB" sz="2800" i="1" dirty="0" smtClean="0">
                <a:latin typeface="Palatino Linotype" charset="0"/>
                <a:cs typeface="Palatino Linotype" charset="0"/>
              </a:rPr>
              <a:t>, </a:t>
            </a:r>
            <a:r>
              <a:rPr lang="en-GB" sz="2800" i="1" dirty="0" err="1" smtClean="0">
                <a:latin typeface="Palatino Linotype" charset="0"/>
                <a:cs typeface="Palatino Linotype" charset="0"/>
              </a:rPr>
              <a:t>Temmuz</a:t>
            </a:r>
            <a:r>
              <a:rPr lang="en-GB" sz="2800" i="1" dirty="0" smtClean="0">
                <a:latin typeface="Palatino Linotype" charset="0"/>
                <a:cs typeface="Palatino Linotype" charset="0"/>
              </a:rPr>
              <a:t> 2010, </a:t>
            </a:r>
            <a:r>
              <a:rPr lang="en-GB" sz="2800" dirty="0" smtClean="0">
                <a:latin typeface="Palatino Linotype" charset="0"/>
                <a:cs typeface="Palatino Linotype" charset="0"/>
              </a:rPr>
              <a:t>1600 </a:t>
            </a:r>
            <a:r>
              <a:rPr lang="en-GB" sz="2800" i="1" dirty="0" err="1" smtClean="0">
                <a:latin typeface="Palatino Linotype" charset="0"/>
                <a:cs typeface="Palatino Linotype" charset="0"/>
              </a:rPr>
              <a:t>komiser</a:t>
            </a:r>
            <a:r>
              <a:rPr lang="en-GB" sz="2800" i="1" dirty="0" smtClean="0">
                <a:latin typeface="Palatino Linotype" charset="0"/>
                <a:cs typeface="Palatino Linotype" charset="0"/>
              </a:rPr>
              <a:t> </a:t>
            </a:r>
            <a:r>
              <a:rPr lang="en-GB" sz="2800" i="1" dirty="0" err="1" smtClean="0">
                <a:latin typeface="Palatino Linotype" charset="0"/>
                <a:cs typeface="Palatino Linotype" charset="0"/>
              </a:rPr>
              <a:t>için</a:t>
            </a:r>
            <a:r>
              <a:rPr lang="en-GB" sz="2800" i="1" dirty="0" smtClean="0">
                <a:latin typeface="Palatino Linotype" charset="0"/>
                <a:cs typeface="Palatino Linotype" charset="0"/>
              </a:rPr>
              <a:t>,</a:t>
            </a:r>
          </a:p>
          <a:p>
            <a:pPr>
              <a:lnSpc>
                <a:spcPct val="80000"/>
              </a:lnSpc>
              <a:spcBef>
                <a:spcPts val="625"/>
              </a:spcBef>
              <a:buFont typeface="Arial" charset="0"/>
              <a:buNone/>
              <a:defRPr/>
            </a:pPr>
            <a:endParaRPr lang="en-GB" sz="2800" i="1" dirty="0" smtClean="0">
              <a:latin typeface="Palatino Linotype" charset="0"/>
              <a:cs typeface="Palatino Linotype" charset="0"/>
            </a:endParaRPr>
          </a:p>
          <a:p>
            <a:pPr>
              <a:lnSpc>
                <a:spcPct val="80000"/>
              </a:lnSpc>
              <a:spcBef>
                <a:spcPts val="625"/>
              </a:spcBef>
              <a:buFont typeface="Arial" charset="0"/>
              <a:buChar char="•"/>
              <a:defRPr/>
            </a:pPr>
            <a:r>
              <a:rPr lang="en-GB" sz="2800" dirty="0" smtClean="0">
                <a:latin typeface="Palatino Linotype" charset="0"/>
                <a:cs typeface="Palatino Linotype" charset="0"/>
              </a:rPr>
              <a:t>- </a:t>
            </a:r>
            <a:r>
              <a:rPr lang="tr-TR" sz="2800" dirty="0" smtClean="0">
                <a:latin typeface="Palatino Linotype" charset="0"/>
                <a:cs typeface="Palatino Linotype" charset="0"/>
              </a:rPr>
              <a:t> Hedef, temel etkinlikler ve gerekli becerileri belirleyerek temel roller için (çalışma tipleri denilen) iş tanımlarını </a:t>
            </a:r>
            <a:r>
              <a:rPr lang="tr-TR" sz="2800" dirty="0" err="1" smtClean="0">
                <a:latin typeface="Palatino Linotype" charset="0"/>
                <a:cs typeface="Palatino Linotype" charset="0"/>
              </a:rPr>
              <a:t>biraraya</a:t>
            </a:r>
            <a:r>
              <a:rPr lang="tr-TR" sz="2800" dirty="0" smtClean="0">
                <a:latin typeface="Palatino Linotype" charset="0"/>
                <a:cs typeface="Palatino Linotype" charset="0"/>
              </a:rPr>
              <a:t> getiren</a:t>
            </a:r>
            <a:r>
              <a:rPr lang="en-GB" sz="2800" dirty="0" smtClean="0">
                <a:latin typeface="Palatino Linotype" charset="0"/>
                <a:cs typeface="Palatino Linotype" charset="0"/>
              </a:rPr>
              <a:t> </a:t>
            </a:r>
            <a:r>
              <a:rPr lang="en-GB" sz="2800" i="1" dirty="0" err="1" smtClean="0">
                <a:latin typeface="Palatino Linotype" charset="0"/>
                <a:cs typeface="Palatino Linotype" charset="0"/>
              </a:rPr>
              <a:t>Référentiel</a:t>
            </a:r>
            <a:r>
              <a:rPr lang="en-GB" sz="2800" i="1" dirty="0" smtClean="0">
                <a:latin typeface="Palatino Linotype" charset="0"/>
                <a:cs typeface="Palatino Linotype" charset="0"/>
              </a:rPr>
              <a:t> des </a:t>
            </a:r>
            <a:r>
              <a:rPr lang="en-GB" sz="2800" i="1" dirty="0" err="1" smtClean="0">
                <a:latin typeface="Palatino Linotype" charset="0"/>
                <a:cs typeface="Palatino Linotype" charset="0"/>
              </a:rPr>
              <a:t>emplois</a:t>
            </a:r>
            <a:r>
              <a:rPr lang="en-GB" sz="2800" i="1" dirty="0" smtClean="0">
                <a:latin typeface="Palatino Linotype" charset="0"/>
                <a:cs typeface="Palatino Linotype" charset="0"/>
              </a:rPr>
              <a:t> de la police</a:t>
            </a:r>
            <a:r>
              <a:rPr lang="tr-TR" sz="2800" i="1" dirty="0" smtClean="0">
                <a:latin typeface="Palatino Linotype" charset="0"/>
                <a:cs typeface="Palatino Linotype" charset="0"/>
              </a:rPr>
              <a:t>’</a:t>
            </a:r>
            <a:r>
              <a:rPr lang="tr-TR" sz="2800" dirty="0" smtClean="0">
                <a:latin typeface="Palatino Linotype" charset="0"/>
                <a:cs typeface="Palatino Linotype" charset="0"/>
              </a:rPr>
              <a:t>in varlığı</a:t>
            </a:r>
            <a:r>
              <a:rPr lang="en-GB" sz="2800" dirty="0" smtClean="0">
                <a:latin typeface="Palatino Linotype" charset="0"/>
                <a:cs typeface="Palatino Linotype" charset="0"/>
              </a:rPr>
              <a:t>  </a:t>
            </a:r>
          </a:p>
          <a:p>
            <a:pPr>
              <a:spcBef>
                <a:spcPts val="800"/>
              </a:spcBef>
              <a:buClrTx/>
              <a:buSzTx/>
              <a:buFontTx/>
              <a:buNone/>
              <a:defRPr/>
            </a:pPr>
            <a:r>
              <a:rPr lang="tr-TR" sz="3200" dirty="0" smtClean="0">
                <a:latin typeface="Palatino Linotype" charset="0"/>
                <a:cs typeface="Palatino Linotype" charset="0"/>
              </a:rPr>
              <a:t>    </a:t>
            </a:r>
            <a:r>
              <a:rPr lang="tr-TR" sz="2400" dirty="0" smtClean="0">
                <a:latin typeface="Palatino Linotype" charset="0"/>
                <a:cs typeface="Palatino Linotype" charset="0"/>
              </a:rPr>
              <a:t> </a:t>
            </a:r>
            <a:r>
              <a:rPr lang="tr-TR" sz="2200" dirty="0" smtClean="0">
                <a:latin typeface="Palatino Linotype" charset="0"/>
                <a:cs typeface="Palatino Linotype" charset="0"/>
              </a:rPr>
              <a:t>ÖR:</a:t>
            </a:r>
            <a:r>
              <a:rPr lang="en-GB" sz="2200" dirty="0" smtClean="0">
                <a:latin typeface="Palatino Linotype" charset="0"/>
                <a:cs typeface="Palatino Linotype" charset="0"/>
              </a:rPr>
              <a:t> </a:t>
            </a:r>
            <a:r>
              <a:rPr lang="en-GB" sz="2200" dirty="0" err="1" smtClean="0">
                <a:latin typeface="Palatino Linotype" charset="0"/>
                <a:cs typeface="Palatino Linotype" charset="0"/>
              </a:rPr>
              <a:t>Tümden</a:t>
            </a:r>
            <a:r>
              <a:rPr lang="en-GB" sz="2200" dirty="0" smtClean="0">
                <a:latin typeface="Palatino Linotype" charset="0"/>
                <a:cs typeface="Palatino Linotype" charset="0"/>
              </a:rPr>
              <a:t> </a:t>
            </a:r>
            <a:r>
              <a:rPr lang="en-GB" sz="2200" dirty="0" err="1" smtClean="0">
                <a:latin typeface="Palatino Linotype" charset="0"/>
                <a:cs typeface="Palatino Linotype" charset="0"/>
              </a:rPr>
              <a:t>güvenlik</a:t>
            </a:r>
            <a:r>
              <a:rPr lang="en-GB" sz="2200" dirty="0" smtClean="0">
                <a:latin typeface="Palatino Linotype" charset="0"/>
                <a:cs typeface="Palatino Linotype" charset="0"/>
              </a:rPr>
              <a:t> </a:t>
            </a:r>
            <a:r>
              <a:rPr lang="en-GB" sz="2200" dirty="0" err="1" smtClean="0">
                <a:latin typeface="Palatino Linotype" charset="0"/>
                <a:cs typeface="Palatino Linotype" charset="0"/>
              </a:rPr>
              <a:t>ve</a:t>
            </a:r>
            <a:r>
              <a:rPr lang="en-GB" sz="2200" dirty="0" smtClean="0">
                <a:latin typeface="Palatino Linotype" charset="0"/>
                <a:cs typeface="Palatino Linotype" charset="0"/>
              </a:rPr>
              <a:t>/</a:t>
            </a:r>
            <a:r>
              <a:rPr lang="en-GB" sz="2200" dirty="0" err="1" smtClean="0">
                <a:latin typeface="Palatino Linotype" charset="0"/>
                <a:cs typeface="Palatino Linotype" charset="0"/>
              </a:rPr>
              <a:t>veya</a:t>
            </a:r>
            <a:r>
              <a:rPr lang="en-GB" sz="2200" dirty="0" smtClean="0">
                <a:latin typeface="Palatino Linotype" charset="0"/>
                <a:cs typeface="Palatino Linotype" charset="0"/>
              </a:rPr>
              <a:t> </a:t>
            </a:r>
            <a:r>
              <a:rPr lang="en-GB" sz="2200" dirty="0" err="1" smtClean="0">
                <a:latin typeface="Palatino Linotype" charset="0"/>
                <a:cs typeface="Palatino Linotype" charset="0"/>
              </a:rPr>
              <a:t>kamu</a:t>
            </a:r>
            <a:r>
              <a:rPr lang="en-GB" sz="2200" dirty="0" smtClean="0">
                <a:latin typeface="Palatino Linotype" charset="0"/>
                <a:cs typeface="Palatino Linotype" charset="0"/>
              </a:rPr>
              <a:t> </a:t>
            </a:r>
            <a:r>
              <a:rPr lang="en-GB" sz="2200" dirty="0" err="1" smtClean="0">
                <a:latin typeface="Palatino Linotype" charset="0"/>
                <a:cs typeface="Palatino Linotype" charset="0"/>
              </a:rPr>
              <a:t>görevi</a:t>
            </a:r>
            <a:r>
              <a:rPr lang="en-GB" sz="2200" dirty="0" smtClean="0">
                <a:latin typeface="Palatino Linotype" charset="0"/>
                <a:cs typeface="Palatino Linotype" charset="0"/>
              </a:rPr>
              <a:t> </a:t>
            </a:r>
            <a:r>
              <a:rPr lang="en-GB" sz="2200" dirty="0" err="1" smtClean="0">
                <a:latin typeface="Palatino Linotype" charset="0"/>
                <a:cs typeface="Palatino Linotype" charset="0"/>
              </a:rPr>
              <a:t>için</a:t>
            </a:r>
            <a:r>
              <a:rPr lang="en-GB" sz="2200" dirty="0" smtClean="0">
                <a:latin typeface="Palatino Linotype" charset="0"/>
                <a:cs typeface="Palatino Linotype" charset="0"/>
              </a:rPr>
              <a:t> </a:t>
            </a:r>
            <a:r>
              <a:rPr lang="en-GB" sz="2200" dirty="0" err="1" smtClean="0">
                <a:latin typeface="Palatino Linotype" charset="0"/>
                <a:cs typeface="Palatino Linotype" charset="0"/>
              </a:rPr>
              <a:t>stratejik</a:t>
            </a:r>
            <a:r>
              <a:rPr lang="en-GB" sz="2200" dirty="0" smtClean="0">
                <a:latin typeface="Palatino Linotype" charset="0"/>
                <a:cs typeface="Palatino Linotype" charset="0"/>
              </a:rPr>
              <a:t> </a:t>
            </a:r>
            <a:r>
              <a:rPr lang="en-GB" sz="2200" dirty="0" err="1" smtClean="0">
                <a:latin typeface="Palatino Linotype" charset="0"/>
                <a:cs typeface="Palatino Linotype" charset="0"/>
              </a:rPr>
              <a:t>memur</a:t>
            </a:r>
            <a:r>
              <a:rPr lang="en-GB" sz="2200" dirty="0" smtClean="0">
                <a:latin typeface="Palatino Linotype" charset="0"/>
                <a:cs typeface="Palatino Linotype" charset="0"/>
              </a:rPr>
              <a:t> </a:t>
            </a:r>
            <a:r>
              <a:rPr lang="en-GB" sz="2200" dirty="0" err="1" smtClean="0">
                <a:latin typeface="Palatino Linotype" charset="0"/>
                <a:cs typeface="Palatino Linotype" charset="0"/>
              </a:rPr>
              <a:t>sorumluluğu</a:t>
            </a:r>
            <a:r>
              <a:rPr lang="en-GB" sz="2200" dirty="0" smtClean="0">
                <a:latin typeface="Palatino Linotype" charset="0"/>
                <a:cs typeface="Palatino Linotype" charset="0"/>
              </a:rPr>
              <a:t>:  </a:t>
            </a:r>
            <a:r>
              <a:rPr lang="en-GB" sz="2200" dirty="0" err="1" smtClean="0">
                <a:latin typeface="Palatino Linotype" charset="0"/>
                <a:cs typeface="Palatino Linotype" charset="0"/>
              </a:rPr>
              <a:t>sentetik</a:t>
            </a:r>
            <a:r>
              <a:rPr lang="en-GB" sz="2200" dirty="0" smtClean="0">
                <a:latin typeface="Palatino Linotype" charset="0"/>
                <a:cs typeface="Palatino Linotype" charset="0"/>
              </a:rPr>
              <a:t> </a:t>
            </a:r>
            <a:r>
              <a:rPr lang="en-GB" sz="2200" dirty="0" err="1" smtClean="0">
                <a:latin typeface="Palatino Linotype" charset="0"/>
                <a:cs typeface="Palatino Linotype" charset="0"/>
              </a:rPr>
              <a:t>tanım</a:t>
            </a:r>
            <a:r>
              <a:rPr lang="en-GB" sz="2200" dirty="0" smtClean="0">
                <a:latin typeface="Palatino Linotype" charset="0"/>
                <a:cs typeface="Palatino Linotype" charset="0"/>
              </a:rPr>
              <a:t>, </a:t>
            </a:r>
            <a:r>
              <a:rPr lang="en-GB" sz="2200" dirty="0" err="1" smtClean="0">
                <a:latin typeface="Palatino Linotype" charset="0"/>
                <a:cs typeface="Palatino Linotype" charset="0"/>
              </a:rPr>
              <a:t>temel</a:t>
            </a:r>
            <a:r>
              <a:rPr lang="en-GB" sz="2200" dirty="0" smtClean="0">
                <a:latin typeface="Palatino Linotype" charset="0"/>
                <a:cs typeface="Palatino Linotype" charset="0"/>
              </a:rPr>
              <a:t> </a:t>
            </a:r>
            <a:r>
              <a:rPr lang="en-GB" sz="2200" dirty="0" err="1" smtClean="0">
                <a:latin typeface="Palatino Linotype" charset="0"/>
                <a:cs typeface="Palatino Linotype" charset="0"/>
              </a:rPr>
              <a:t>aktiviteler</a:t>
            </a:r>
            <a:r>
              <a:rPr lang="en-GB" sz="2200" dirty="0" smtClean="0">
                <a:latin typeface="Palatino Linotype" charset="0"/>
                <a:cs typeface="Palatino Linotype" charset="0"/>
              </a:rPr>
              <a:t>,</a:t>
            </a:r>
            <a:r>
              <a:rPr lang="en-GB" sz="2200" i="1" dirty="0" smtClean="0">
                <a:latin typeface="Palatino Linotype" charset="0"/>
                <a:cs typeface="Palatino Linotype" charset="0"/>
              </a:rPr>
              <a:t> </a:t>
            </a:r>
            <a:r>
              <a:rPr lang="en-GB" sz="2200" i="1" dirty="0" err="1" smtClean="0">
                <a:latin typeface="Palatino Linotype" charset="0"/>
                <a:cs typeface="Palatino Linotype" charset="0"/>
              </a:rPr>
              <a:t>Genel</a:t>
            </a:r>
            <a:r>
              <a:rPr lang="en-GB" sz="2200" i="1" dirty="0" smtClean="0">
                <a:latin typeface="Palatino Linotype" charset="0"/>
                <a:cs typeface="Palatino Linotype" charset="0"/>
              </a:rPr>
              <a:t> </a:t>
            </a:r>
            <a:r>
              <a:rPr lang="en-GB" sz="2200" i="1" dirty="0" err="1" smtClean="0">
                <a:latin typeface="Palatino Linotype" charset="0"/>
                <a:cs typeface="Palatino Linotype" charset="0"/>
              </a:rPr>
              <a:t>beceriler</a:t>
            </a:r>
            <a:r>
              <a:rPr lang="en-GB" sz="2200" i="1" dirty="0" smtClean="0">
                <a:latin typeface="Palatino Linotype" charset="0"/>
                <a:cs typeface="Palatino Linotype" charset="0"/>
              </a:rPr>
              <a:t> </a:t>
            </a:r>
            <a:r>
              <a:rPr lang="en-GB" sz="2200" dirty="0" smtClean="0">
                <a:latin typeface="Palatino Linotype" charset="0"/>
                <a:cs typeface="Palatino Linotype" charset="0"/>
              </a:rPr>
              <a:t>(</a:t>
            </a:r>
            <a:r>
              <a:rPr lang="en-GB" sz="2200" dirty="0" err="1" smtClean="0">
                <a:latin typeface="Palatino Linotype" charset="0"/>
                <a:cs typeface="Palatino Linotype" charset="0"/>
              </a:rPr>
              <a:t>teknik</a:t>
            </a:r>
            <a:r>
              <a:rPr lang="en-GB" sz="2200" dirty="0" smtClean="0">
                <a:latin typeface="Palatino Linotype" charset="0"/>
                <a:cs typeface="Palatino Linotype" charset="0"/>
              </a:rPr>
              <a:t> </a:t>
            </a:r>
            <a:r>
              <a:rPr lang="en-GB" sz="2200" dirty="0" err="1" smtClean="0">
                <a:latin typeface="Palatino Linotype" charset="0"/>
                <a:cs typeface="Palatino Linotype" charset="0"/>
              </a:rPr>
              <a:t>beceriler</a:t>
            </a:r>
            <a:r>
              <a:rPr lang="en-GB" sz="2200" dirty="0" smtClean="0">
                <a:latin typeface="Palatino Linotype" charset="0"/>
                <a:cs typeface="Palatino Linotype" charset="0"/>
              </a:rPr>
              <a:t>, </a:t>
            </a:r>
            <a:r>
              <a:rPr lang="en-GB" sz="2200" dirty="0" err="1" smtClean="0">
                <a:latin typeface="Palatino Linotype" charset="0"/>
                <a:cs typeface="Palatino Linotype" charset="0"/>
              </a:rPr>
              <a:t>teknik</a:t>
            </a:r>
            <a:r>
              <a:rPr lang="en-GB" sz="2200" dirty="0" smtClean="0">
                <a:latin typeface="Palatino Linotype" charset="0"/>
                <a:cs typeface="Palatino Linotype" charset="0"/>
              </a:rPr>
              <a:t> </a:t>
            </a:r>
            <a:r>
              <a:rPr lang="en-GB" sz="2200" dirty="0" err="1" smtClean="0">
                <a:latin typeface="Palatino Linotype" charset="0"/>
                <a:cs typeface="Palatino Linotype" charset="0"/>
              </a:rPr>
              <a:t>uzmanlık</a:t>
            </a:r>
            <a:r>
              <a:rPr lang="en-GB" sz="2200" dirty="0" smtClean="0">
                <a:latin typeface="Palatino Linotype" charset="0"/>
                <a:cs typeface="Palatino Linotype" charset="0"/>
              </a:rPr>
              <a:t>, </a:t>
            </a:r>
            <a:r>
              <a:rPr lang="en-GB" sz="2200" dirty="0" err="1" smtClean="0">
                <a:latin typeface="Palatino Linotype" charset="0"/>
                <a:cs typeface="Palatino Linotype" charset="0"/>
              </a:rPr>
              <a:t>davranış</a:t>
            </a:r>
            <a:r>
              <a:rPr lang="en-GB" sz="2200" dirty="0" smtClean="0">
                <a:latin typeface="Palatino Linotype" charset="0"/>
                <a:cs typeface="Palatino Linotype" charset="0"/>
              </a:rPr>
              <a:t> </a:t>
            </a:r>
            <a:r>
              <a:rPr lang="en-GB" sz="2200" dirty="0" err="1" smtClean="0">
                <a:latin typeface="Palatino Linotype" charset="0"/>
                <a:cs typeface="Palatino Linotype" charset="0"/>
              </a:rPr>
              <a:t>becerileri</a:t>
            </a:r>
            <a:r>
              <a:rPr lang="en-GB" sz="2200" dirty="0" smtClean="0">
                <a:latin typeface="Palatino Linotype" charset="0"/>
                <a:cs typeface="Palatino Linotype" charset="0"/>
              </a:rPr>
              <a:t>)</a:t>
            </a:r>
          </a:p>
          <a:p>
            <a:pPr>
              <a:lnSpc>
                <a:spcPct val="80000"/>
              </a:lnSpc>
              <a:spcBef>
                <a:spcPts val="550"/>
              </a:spcBef>
              <a:buFont typeface="Arial" charset="0"/>
              <a:buNone/>
              <a:defRPr/>
            </a:pPr>
            <a:endParaRPr lang="en-GB" sz="32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39750" y="1270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tr-TR" sz="4000" dirty="0" smtClean="0">
                <a:latin typeface="Palatino Linotype" charset="0"/>
                <a:cs typeface="Palatino Linotype" charset="0"/>
              </a:rPr>
              <a:t>İlk işe alım: Emniyet müdürleri şurasının merkezi rolü</a:t>
            </a:r>
          </a:p>
        </p:txBody>
      </p:sp>
      <p:sp>
        <p:nvSpPr>
          <p:cNvPr id="11266"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750"/>
              </a:spcBef>
              <a:buFont typeface="Arial" charset="0"/>
              <a:buChar char="•"/>
              <a:defRPr/>
            </a:pPr>
            <a:r>
              <a:rPr lang="en-GB" sz="3000" dirty="0" smtClean="0">
                <a:latin typeface="Palatino Linotype" charset="0"/>
                <a:cs typeface="Palatino Linotype" charset="0"/>
              </a:rPr>
              <a:t>- </a:t>
            </a:r>
            <a:r>
              <a:rPr lang="tr-TR" sz="3000" dirty="0" smtClean="0">
                <a:latin typeface="Palatino Linotype" charset="0"/>
                <a:cs typeface="Palatino Linotype" charset="0"/>
              </a:rPr>
              <a:t> Eğitim seviyesine göre erken eleme </a:t>
            </a:r>
          </a:p>
          <a:p>
            <a:pPr>
              <a:lnSpc>
                <a:spcPct val="80000"/>
              </a:lnSpc>
              <a:spcBef>
                <a:spcPts val="750"/>
              </a:spcBef>
              <a:buFont typeface="Arial" charset="0"/>
              <a:buNone/>
              <a:defRPr/>
            </a:pPr>
            <a:r>
              <a:rPr lang="tr-TR" sz="3000" dirty="0" smtClean="0">
                <a:latin typeface="Palatino Linotype" charset="0"/>
                <a:cs typeface="Palatino Linotype" charset="0"/>
              </a:rPr>
              <a:t>(idari toplantı)</a:t>
            </a:r>
          </a:p>
          <a:p>
            <a:pPr>
              <a:lnSpc>
                <a:spcPct val="80000"/>
              </a:lnSpc>
              <a:spcBef>
                <a:spcPts val="750"/>
              </a:spcBef>
              <a:buFont typeface="Arial" charset="0"/>
              <a:buNone/>
              <a:defRPr/>
            </a:pPr>
            <a:endParaRPr lang="en-GB" sz="3000" dirty="0" smtClean="0">
              <a:latin typeface="Palatino Linotype" charset="0"/>
              <a:cs typeface="Palatino Linotype" charset="0"/>
            </a:endParaRPr>
          </a:p>
          <a:p>
            <a:pPr>
              <a:lnSpc>
                <a:spcPct val="80000"/>
              </a:lnSpc>
              <a:spcBef>
                <a:spcPts val="750"/>
              </a:spcBef>
              <a:buFont typeface="Arial" charset="0"/>
              <a:buChar char="•"/>
              <a:defRPr/>
            </a:pPr>
            <a:r>
              <a:rPr lang="en-GB" sz="3000" dirty="0" smtClean="0">
                <a:latin typeface="Palatino Linotype" charset="0"/>
                <a:cs typeface="Palatino Linotype" charset="0"/>
              </a:rPr>
              <a:t>- </a:t>
            </a:r>
            <a:r>
              <a:rPr lang="en-GB" sz="3000" dirty="0" err="1" smtClean="0">
                <a:latin typeface="Palatino Linotype" charset="0"/>
                <a:cs typeface="Palatino Linotype" charset="0"/>
              </a:rPr>
              <a:t>Genellikle</a:t>
            </a:r>
            <a:r>
              <a:rPr lang="en-GB" sz="3000" dirty="0" smtClean="0">
                <a:latin typeface="Palatino Linotype" charset="0"/>
                <a:cs typeface="Palatino Linotype" charset="0"/>
              </a:rPr>
              <a:t> </a:t>
            </a:r>
            <a:r>
              <a:rPr lang="en-GB" sz="3000" dirty="0" err="1" smtClean="0">
                <a:latin typeface="Palatino Linotype" charset="0"/>
                <a:cs typeface="Palatino Linotype" charset="0"/>
              </a:rPr>
              <a:t>hukuki</a:t>
            </a:r>
            <a:r>
              <a:rPr lang="en-GB" sz="3000" dirty="0" smtClean="0">
                <a:latin typeface="Palatino Linotype" charset="0"/>
                <a:cs typeface="Palatino Linotype" charset="0"/>
              </a:rPr>
              <a:t> </a:t>
            </a:r>
            <a:r>
              <a:rPr lang="en-GB" sz="3000" dirty="0" err="1" smtClean="0">
                <a:latin typeface="Palatino Linotype" charset="0"/>
                <a:cs typeface="Palatino Linotype" charset="0"/>
              </a:rPr>
              <a:t>temeli</a:t>
            </a:r>
            <a:r>
              <a:rPr lang="en-GB" sz="3000" dirty="0" smtClean="0">
                <a:latin typeface="Palatino Linotype" charset="0"/>
                <a:cs typeface="Palatino Linotype" charset="0"/>
              </a:rPr>
              <a:t> </a:t>
            </a:r>
            <a:r>
              <a:rPr lang="en-GB" sz="3000" dirty="0" err="1" smtClean="0">
                <a:latin typeface="Palatino Linotype" charset="0"/>
                <a:cs typeface="Palatino Linotype" charset="0"/>
              </a:rPr>
              <a:t>dikkate</a:t>
            </a:r>
            <a:r>
              <a:rPr lang="en-GB" sz="3000" dirty="0" smtClean="0">
                <a:latin typeface="Palatino Linotype" charset="0"/>
                <a:cs typeface="Palatino Linotype" charset="0"/>
              </a:rPr>
              <a:t> </a:t>
            </a:r>
            <a:r>
              <a:rPr lang="en-GB" sz="3000" dirty="0" err="1" smtClean="0">
                <a:latin typeface="Palatino Linotype" charset="0"/>
                <a:cs typeface="Palatino Linotype" charset="0"/>
              </a:rPr>
              <a:t>alınarak</a:t>
            </a:r>
            <a:r>
              <a:rPr lang="en-GB" sz="3000" dirty="0" smtClean="0">
                <a:latin typeface="Palatino Linotype" charset="0"/>
                <a:cs typeface="Palatino Linotype" charset="0"/>
              </a:rPr>
              <a:t>, </a:t>
            </a:r>
            <a:r>
              <a:rPr lang="en-GB" sz="3000" dirty="0" err="1" smtClean="0">
                <a:latin typeface="Palatino Linotype" charset="0"/>
                <a:cs typeface="Palatino Linotype" charset="0"/>
              </a:rPr>
              <a:t>kıdemli</a:t>
            </a:r>
            <a:r>
              <a:rPr lang="en-GB" sz="3000" dirty="0" smtClean="0">
                <a:latin typeface="Palatino Linotype" charset="0"/>
                <a:cs typeface="Palatino Linotype" charset="0"/>
              </a:rPr>
              <a:t> polis </a:t>
            </a:r>
            <a:r>
              <a:rPr lang="en-GB" sz="3000" dirty="0" err="1" smtClean="0">
                <a:latin typeface="Palatino Linotype" charset="0"/>
                <a:cs typeface="Palatino Linotype" charset="0"/>
              </a:rPr>
              <a:t>memurlarının</a:t>
            </a:r>
            <a:r>
              <a:rPr lang="en-GB" sz="3000" dirty="0" smtClean="0">
                <a:latin typeface="Palatino Linotype" charset="0"/>
                <a:cs typeface="Palatino Linotype" charset="0"/>
              </a:rPr>
              <a:t> </a:t>
            </a:r>
            <a:r>
              <a:rPr lang="tr-TR" sz="3000" dirty="0" smtClean="0">
                <a:latin typeface="Palatino Linotype" charset="0"/>
                <a:cs typeface="Palatino Linotype" charset="0"/>
              </a:rPr>
              <a:t>çok erken seçilmesinin eleştirilmesi,</a:t>
            </a:r>
          </a:p>
          <a:p>
            <a:pPr>
              <a:lnSpc>
                <a:spcPct val="80000"/>
              </a:lnSpc>
              <a:spcBef>
                <a:spcPts val="750"/>
              </a:spcBef>
              <a:buFont typeface="Arial" charset="0"/>
              <a:buNone/>
              <a:defRPr/>
            </a:pPr>
            <a:endParaRPr lang="en-GB" sz="3000" dirty="0" smtClean="0">
              <a:latin typeface="Palatino Linotype" charset="0"/>
              <a:cs typeface="Palatino Linotype" charset="0"/>
            </a:endParaRPr>
          </a:p>
          <a:p>
            <a:pPr>
              <a:lnSpc>
                <a:spcPct val="80000"/>
              </a:lnSpc>
              <a:spcBef>
                <a:spcPts val="750"/>
              </a:spcBef>
              <a:buFont typeface="Arial" charset="0"/>
              <a:buChar char="•"/>
              <a:defRPr/>
            </a:pPr>
            <a:r>
              <a:rPr lang="en-GB" sz="3000" dirty="0" smtClean="0">
                <a:latin typeface="Palatino Linotype" charset="0"/>
                <a:cs typeface="Palatino Linotype" charset="0"/>
              </a:rPr>
              <a:t>- </a:t>
            </a:r>
            <a:r>
              <a:rPr lang="en-GB" sz="3000" dirty="0" err="1" smtClean="0">
                <a:latin typeface="Palatino Linotype" charset="0"/>
                <a:cs typeface="Palatino Linotype" charset="0"/>
              </a:rPr>
              <a:t>Teklif</a:t>
            </a:r>
            <a:r>
              <a:rPr lang="en-GB" sz="3000" dirty="0" smtClean="0">
                <a:latin typeface="Palatino Linotype" charset="0"/>
                <a:cs typeface="Palatino Linotype" charset="0"/>
              </a:rPr>
              <a:t> </a:t>
            </a:r>
            <a:r>
              <a:rPr lang="en-GB" sz="3000" dirty="0" err="1" smtClean="0">
                <a:latin typeface="Palatino Linotype" charset="0"/>
                <a:cs typeface="Palatino Linotype" charset="0"/>
              </a:rPr>
              <a:t>edilen</a:t>
            </a:r>
            <a:r>
              <a:rPr lang="en-GB" sz="3000" dirty="0" smtClean="0">
                <a:latin typeface="Palatino Linotype" charset="0"/>
                <a:cs typeface="Palatino Linotype" charset="0"/>
              </a:rPr>
              <a:t> </a:t>
            </a:r>
            <a:r>
              <a:rPr lang="en-GB" sz="3000" dirty="0" err="1" smtClean="0">
                <a:latin typeface="Palatino Linotype" charset="0"/>
                <a:cs typeface="Palatino Linotype" charset="0"/>
              </a:rPr>
              <a:t>görevlerde</a:t>
            </a:r>
            <a:r>
              <a:rPr lang="en-GB" sz="3000" dirty="0" smtClean="0">
                <a:latin typeface="Palatino Linotype" charset="0"/>
                <a:cs typeface="Palatino Linotype" charset="0"/>
              </a:rPr>
              <a:t> </a:t>
            </a:r>
            <a:r>
              <a:rPr lang="en-GB" sz="3000" dirty="0" err="1" smtClean="0">
                <a:latin typeface="Palatino Linotype" charset="0"/>
                <a:cs typeface="Palatino Linotype" charset="0"/>
              </a:rPr>
              <a:t>azalış</a:t>
            </a:r>
            <a:r>
              <a:rPr lang="en-GB" sz="3000" dirty="0" smtClean="0">
                <a:latin typeface="Palatino Linotype" charset="0"/>
                <a:cs typeface="Palatino Linotype" charset="0"/>
              </a:rPr>
              <a:t> (</a:t>
            </a:r>
            <a:r>
              <a:rPr lang="en-GB" sz="3000" dirty="0" err="1" smtClean="0">
                <a:latin typeface="Palatino Linotype" charset="0"/>
                <a:cs typeface="Palatino Linotype" charset="0"/>
              </a:rPr>
              <a:t>ve</a:t>
            </a:r>
            <a:r>
              <a:rPr lang="en-GB" sz="3000" dirty="0" smtClean="0">
                <a:latin typeface="Palatino Linotype" charset="0"/>
                <a:cs typeface="Palatino Linotype" charset="0"/>
              </a:rPr>
              <a:t> </a:t>
            </a:r>
            <a:r>
              <a:rPr lang="en-GB" sz="3000" dirty="0" err="1" smtClean="0">
                <a:latin typeface="Palatino Linotype" charset="0"/>
                <a:cs typeface="Palatino Linotype" charset="0"/>
              </a:rPr>
              <a:t>iç</a:t>
            </a:r>
            <a:r>
              <a:rPr lang="en-GB" sz="3000" dirty="0" smtClean="0">
                <a:latin typeface="Palatino Linotype" charset="0"/>
                <a:cs typeface="Palatino Linotype" charset="0"/>
              </a:rPr>
              <a:t> </a:t>
            </a:r>
            <a:r>
              <a:rPr lang="en-GB" sz="3000" dirty="0" err="1" smtClean="0">
                <a:latin typeface="Palatino Linotype" charset="0"/>
                <a:cs typeface="Palatino Linotype" charset="0"/>
              </a:rPr>
              <a:t>alımlarda</a:t>
            </a:r>
            <a:r>
              <a:rPr lang="en-GB" sz="3000" dirty="0" smtClean="0">
                <a:latin typeface="Palatino Linotype" charset="0"/>
                <a:cs typeface="Palatino Linotype" charset="0"/>
              </a:rPr>
              <a:t> </a:t>
            </a:r>
            <a:r>
              <a:rPr lang="en-GB" sz="3000" dirty="0" err="1" smtClean="0">
                <a:latin typeface="Palatino Linotype" charset="0"/>
                <a:cs typeface="Palatino Linotype" charset="0"/>
              </a:rPr>
              <a:t>artış</a:t>
            </a:r>
            <a:r>
              <a:rPr lang="en-GB" sz="3000" dirty="0" smtClean="0">
                <a:latin typeface="Palatino Linotype" charset="0"/>
                <a:cs typeface="Palatino Linotype" charset="0"/>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charset="0"/>
                <a:ea typeface="ＭＳ Ｐゴシック" charset="0"/>
                <a:cs typeface="Microsoft YaHei" charset="0"/>
              </a:defRPr>
            </a:lvl9pPr>
          </a:lstStyle>
          <a:p>
            <a:pPr algn="ctr">
              <a:defRPr/>
            </a:pPr>
            <a:r>
              <a:rPr lang="tr-TR" sz="4000" smtClean="0">
                <a:latin typeface="Palatino Linotype" charset="0"/>
                <a:cs typeface="Palatino Linotype" charset="0"/>
              </a:rPr>
              <a:t>Komiser ve daha yukarı rütbelerin seçimi</a:t>
            </a:r>
          </a:p>
        </p:txBody>
      </p:sp>
      <p:sp>
        <p:nvSpPr>
          <p:cNvPr id="12290"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1pPr>
            <a:lvl2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2pPr>
            <a:lvl3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3pPr>
            <a:lvl4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4pPr>
            <a:lvl5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5pPr>
            <a:lvl6pPr marL="25146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6pPr>
            <a:lvl7pPr marL="29718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7pPr>
            <a:lvl8pPr marL="34290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8pPr>
            <a:lvl9pPr marL="3886200" indent="-228600" defTabSz="449263" fontAlgn="base">
              <a:spcBef>
                <a:spcPct val="0"/>
              </a:spcBef>
              <a:spcAft>
                <a:spcPct val="0"/>
              </a:spcAft>
              <a:buClr>
                <a:srgbClr val="000000"/>
              </a:buClr>
              <a:buSzPct val="100000"/>
              <a:buFont typeface="Times New Roman"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Calibri" charset="0"/>
                <a:ea typeface="ＭＳ Ｐゴシック" charset="0"/>
                <a:cs typeface="Microsoft YaHei" charset="0"/>
              </a:defRPr>
            </a:lvl9pPr>
          </a:lstStyle>
          <a:p>
            <a:pPr>
              <a:lnSpc>
                <a:spcPct val="80000"/>
              </a:lnSpc>
              <a:spcBef>
                <a:spcPts val="675"/>
              </a:spcBef>
              <a:buFont typeface="Arial" charset="0"/>
              <a:buChar char="•"/>
              <a:defRPr/>
            </a:pPr>
            <a:r>
              <a:rPr lang="en-GB" sz="2700" b="1" dirty="0" smtClean="0">
                <a:latin typeface="Palatino Linotype" charset="0"/>
                <a:cs typeface="Palatino Linotype" charset="0"/>
              </a:rPr>
              <a:t>2. </a:t>
            </a:r>
            <a:r>
              <a:rPr lang="en-GB" sz="2700" b="1" dirty="0" err="1" smtClean="0">
                <a:latin typeface="Palatino Linotype" charset="0"/>
                <a:cs typeface="Palatino Linotype" charset="0"/>
              </a:rPr>
              <a:t>Sınıf</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Emniyet</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Müdürleri</a:t>
            </a:r>
            <a:endParaRPr lang="en-GB" sz="2700" b="1" dirty="0" smtClean="0">
              <a:latin typeface="Palatino Linotype" charset="0"/>
              <a:cs typeface="Palatino Linotype" charset="0"/>
            </a:endParaRPr>
          </a:p>
          <a:p>
            <a:pPr>
              <a:lnSpc>
                <a:spcPct val="80000"/>
              </a:lnSpc>
              <a:spcBef>
                <a:spcPts val="675"/>
              </a:spcBef>
              <a:buFont typeface="Arial" charset="0"/>
              <a:buChar char="•"/>
              <a:defRPr/>
            </a:pPr>
            <a:r>
              <a:rPr lang="en-GB" sz="2700" dirty="0" smtClean="0">
                <a:latin typeface="Palatino Linotype" charset="0"/>
                <a:cs typeface="Palatino Linotype" charset="0"/>
              </a:rPr>
              <a:t>- </a:t>
            </a:r>
            <a:r>
              <a:rPr lang="en-GB" sz="2700" dirty="0" err="1" smtClean="0">
                <a:latin typeface="Palatino Linotype" charset="0"/>
                <a:cs typeface="Palatino Linotype" charset="0"/>
              </a:rPr>
              <a:t>Bazı</a:t>
            </a:r>
            <a:r>
              <a:rPr lang="en-GB" sz="2700" dirty="0" smtClean="0">
                <a:latin typeface="Palatino Linotype" charset="0"/>
                <a:cs typeface="Palatino Linotype" charset="0"/>
              </a:rPr>
              <a:t> </a:t>
            </a:r>
            <a:r>
              <a:rPr lang="en-GB" sz="2700" dirty="0" err="1" smtClean="0">
                <a:latin typeface="Palatino Linotype" charset="0"/>
                <a:cs typeface="Palatino Linotype" charset="0"/>
              </a:rPr>
              <a:t>şartlar</a:t>
            </a:r>
            <a:r>
              <a:rPr lang="en-GB" sz="2700" dirty="0" smtClean="0">
                <a:latin typeface="Palatino Linotype" charset="0"/>
                <a:cs typeface="Palatino Linotype" charset="0"/>
              </a:rPr>
              <a:t>: 9 </a:t>
            </a:r>
            <a:r>
              <a:rPr lang="en-GB" sz="2700" dirty="0" err="1" smtClean="0">
                <a:latin typeface="Palatino Linotype" charset="0"/>
                <a:cs typeface="Palatino Linotype" charset="0"/>
              </a:rPr>
              <a:t>yıllık</a:t>
            </a:r>
            <a:r>
              <a:rPr lang="en-GB" sz="2700" dirty="0" smtClean="0">
                <a:latin typeface="Palatino Linotype" charset="0"/>
                <a:cs typeface="Palatino Linotype" charset="0"/>
              </a:rPr>
              <a:t> </a:t>
            </a:r>
            <a:r>
              <a:rPr lang="en-GB" sz="2700" dirty="0" err="1" smtClean="0">
                <a:latin typeface="Palatino Linotype" charset="0"/>
                <a:cs typeface="Palatino Linotype" charset="0"/>
              </a:rPr>
              <a:t>emniyet</a:t>
            </a:r>
            <a:r>
              <a:rPr lang="en-GB" sz="2700" dirty="0" smtClean="0">
                <a:latin typeface="Palatino Linotype" charset="0"/>
                <a:cs typeface="Palatino Linotype" charset="0"/>
              </a:rPr>
              <a:t> </a:t>
            </a:r>
            <a:r>
              <a:rPr lang="en-GB" sz="2700" dirty="0" err="1" smtClean="0">
                <a:latin typeface="Palatino Linotype" charset="0"/>
                <a:cs typeface="Palatino Linotype" charset="0"/>
              </a:rPr>
              <a:t>müdürleri</a:t>
            </a:r>
            <a:r>
              <a:rPr lang="en-GB" sz="2700" dirty="0" smtClean="0">
                <a:latin typeface="Palatino Linotype" charset="0"/>
                <a:cs typeface="Palatino Linotype" charset="0"/>
              </a:rPr>
              <a:t>, </a:t>
            </a:r>
            <a:r>
              <a:rPr lang="en-GB" sz="2700" dirty="0" err="1" smtClean="0">
                <a:latin typeface="Palatino Linotype" charset="0"/>
                <a:cs typeface="Palatino Linotype" charset="0"/>
              </a:rPr>
              <a:t>özel</a:t>
            </a:r>
            <a:r>
              <a:rPr lang="en-GB" sz="2700" dirty="0" smtClean="0">
                <a:latin typeface="Palatino Linotype" charset="0"/>
                <a:cs typeface="Palatino Linotype" charset="0"/>
              </a:rPr>
              <a:t> </a:t>
            </a:r>
            <a:r>
              <a:rPr lang="en-GB" sz="2700" dirty="0" err="1" smtClean="0">
                <a:latin typeface="Palatino Linotype" charset="0"/>
                <a:cs typeface="Palatino Linotype" charset="0"/>
              </a:rPr>
              <a:t>eğitimler,D</a:t>
            </a:r>
            <a:r>
              <a:rPr lang="en-GB" sz="2700" dirty="0" smtClean="0">
                <a:latin typeface="Palatino Linotype" charset="0"/>
                <a:cs typeface="Palatino Linotype" charset="0"/>
              </a:rPr>
              <a:t> </a:t>
            </a:r>
            <a:r>
              <a:rPr lang="en-GB" sz="2700" dirty="0" err="1" smtClean="0">
                <a:latin typeface="Palatino Linotype" charset="0"/>
                <a:cs typeface="Palatino Linotype" charset="0"/>
              </a:rPr>
              <a:t>kategorisindeki</a:t>
            </a:r>
            <a:r>
              <a:rPr lang="en-GB" sz="2700" dirty="0" smtClean="0">
                <a:latin typeface="Palatino Linotype" charset="0"/>
                <a:cs typeface="Palatino Linotype" charset="0"/>
              </a:rPr>
              <a:t> </a:t>
            </a:r>
            <a:r>
              <a:rPr lang="en-GB" sz="2700" dirty="0" err="1" smtClean="0">
                <a:latin typeface="Palatino Linotype" charset="0"/>
                <a:cs typeface="Palatino Linotype" charset="0"/>
              </a:rPr>
              <a:t>işler</a:t>
            </a:r>
            <a:r>
              <a:rPr lang="en-GB" sz="2700" dirty="0" smtClean="0">
                <a:latin typeface="Palatino Linotype" charset="0"/>
                <a:cs typeface="Palatino Linotype" charset="0"/>
              </a:rPr>
              <a:t> </a:t>
            </a:r>
            <a:r>
              <a:rPr lang="en-GB" sz="2700" i="1" dirty="0" smtClean="0">
                <a:latin typeface="Palatino Linotype" charset="0"/>
                <a:cs typeface="Palatino Linotype" charset="0"/>
              </a:rPr>
              <a:t>Nomenclature des </a:t>
            </a:r>
            <a:r>
              <a:rPr lang="en-GB" sz="2700" i="1" dirty="0" err="1" smtClean="0">
                <a:latin typeface="Palatino Linotype" charset="0"/>
                <a:cs typeface="Palatino Linotype" charset="0"/>
              </a:rPr>
              <a:t>postes</a:t>
            </a:r>
            <a:r>
              <a:rPr lang="en-GB" sz="2700" i="1" dirty="0" smtClean="0">
                <a:latin typeface="Palatino Linotype" charset="0"/>
                <a:cs typeface="Palatino Linotype" charset="0"/>
              </a:rPr>
              <a:t> du corps de conception et de direction</a:t>
            </a:r>
            <a:r>
              <a:rPr lang="en-GB" sz="2700" dirty="0" smtClean="0">
                <a:latin typeface="Palatino Linotype" charset="0"/>
                <a:cs typeface="Palatino Linotype" charset="0"/>
              </a:rPr>
              <a:t> ; </a:t>
            </a:r>
          </a:p>
          <a:p>
            <a:pPr>
              <a:lnSpc>
                <a:spcPct val="80000"/>
              </a:lnSpc>
              <a:spcBef>
                <a:spcPts val="675"/>
              </a:spcBef>
              <a:buFont typeface="Arial" charset="0"/>
              <a:buChar char="•"/>
              <a:defRPr/>
            </a:pPr>
            <a:r>
              <a:rPr lang="en-GB" sz="2700" dirty="0" smtClean="0">
                <a:latin typeface="Palatino Linotype" charset="0"/>
                <a:cs typeface="Palatino Linotype" charset="0"/>
              </a:rPr>
              <a:t>- </a:t>
            </a:r>
            <a:r>
              <a:rPr lang="en-GB" sz="2700" dirty="0" err="1" smtClean="0">
                <a:latin typeface="Palatino Linotype" charset="0"/>
                <a:cs typeface="Palatino Linotype" charset="0"/>
              </a:rPr>
              <a:t>Sosyal</a:t>
            </a:r>
            <a:r>
              <a:rPr lang="en-GB" sz="2700" dirty="0" smtClean="0">
                <a:latin typeface="Palatino Linotype" charset="0"/>
                <a:cs typeface="Palatino Linotype" charset="0"/>
              </a:rPr>
              <a:t> </a:t>
            </a:r>
            <a:r>
              <a:rPr lang="en-GB" sz="2700" dirty="0" err="1" smtClean="0">
                <a:latin typeface="Palatino Linotype" charset="0"/>
                <a:cs typeface="Palatino Linotype" charset="0"/>
              </a:rPr>
              <a:t>Diyalog</a:t>
            </a:r>
            <a:r>
              <a:rPr lang="en-GB" sz="2700" dirty="0" smtClean="0">
                <a:latin typeface="Palatino Linotype" charset="0"/>
                <a:cs typeface="Palatino Linotype" charset="0"/>
              </a:rPr>
              <a:t>: </a:t>
            </a:r>
            <a:r>
              <a:rPr lang="en-GB" sz="2700" dirty="0" err="1" smtClean="0">
                <a:latin typeface="Palatino Linotype" charset="0"/>
                <a:cs typeface="Palatino Linotype" charset="0"/>
              </a:rPr>
              <a:t>Genel</a:t>
            </a:r>
            <a:r>
              <a:rPr lang="en-GB" sz="2700" dirty="0" smtClean="0">
                <a:latin typeface="Palatino Linotype" charset="0"/>
                <a:cs typeface="Palatino Linotype" charset="0"/>
              </a:rPr>
              <a:t> </a:t>
            </a:r>
            <a:r>
              <a:rPr lang="en-GB" sz="2700" dirty="0" err="1" smtClean="0">
                <a:latin typeface="Palatino Linotype" charset="0"/>
                <a:cs typeface="Palatino Linotype" charset="0"/>
              </a:rPr>
              <a:t>Yönetim</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sendikalar</a:t>
            </a:r>
            <a:r>
              <a:rPr lang="en-GB" sz="2700" dirty="0" smtClean="0">
                <a:latin typeface="Palatino Linotype" charset="0"/>
                <a:cs typeface="Palatino Linotype" charset="0"/>
              </a:rPr>
              <a:t> </a:t>
            </a:r>
            <a:r>
              <a:rPr lang="en-GB" sz="2700" dirty="0" err="1" smtClean="0">
                <a:latin typeface="Palatino Linotype" charset="0"/>
                <a:cs typeface="Palatino Linotype" charset="0"/>
              </a:rPr>
              <a:t>arasında</a:t>
            </a:r>
            <a:r>
              <a:rPr lang="en-GB" sz="2700" dirty="0" smtClean="0">
                <a:latin typeface="Palatino Linotype" charset="0"/>
                <a:cs typeface="Palatino Linotype" charset="0"/>
              </a:rPr>
              <a:t> </a:t>
            </a:r>
            <a:r>
              <a:rPr lang="en-GB" sz="2700" dirty="0" err="1" smtClean="0">
                <a:latin typeface="Palatino Linotype" charset="0"/>
                <a:cs typeface="Palatino Linotype" charset="0"/>
              </a:rPr>
              <a:t>müzakere</a:t>
            </a:r>
            <a:r>
              <a:rPr lang="en-GB" sz="2700" dirty="0" smtClean="0">
                <a:latin typeface="Palatino Linotype" charset="0"/>
                <a:cs typeface="Palatino Linotype" charset="0"/>
              </a:rPr>
              <a:t>,</a:t>
            </a:r>
          </a:p>
          <a:p>
            <a:pPr>
              <a:lnSpc>
                <a:spcPct val="80000"/>
              </a:lnSpc>
              <a:spcBef>
                <a:spcPts val="675"/>
              </a:spcBef>
              <a:buFont typeface="Arial" charset="0"/>
              <a:buNone/>
              <a:defRPr/>
            </a:pPr>
            <a:endParaRPr lang="en-GB" sz="2700" b="1" dirty="0" smtClean="0">
              <a:latin typeface="Palatino Linotype" charset="0"/>
              <a:cs typeface="Palatino Linotype" charset="0"/>
            </a:endParaRPr>
          </a:p>
          <a:p>
            <a:pPr>
              <a:lnSpc>
                <a:spcPct val="80000"/>
              </a:lnSpc>
              <a:spcBef>
                <a:spcPts val="675"/>
              </a:spcBef>
              <a:buFont typeface="Arial" charset="0"/>
              <a:buChar char="•"/>
              <a:defRPr/>
            </a:pPr>
            <a:r>
              <a:rPr lang="en-GB" sz="2700" b="1" dirty="0" err="1" smtClean="0">
                <a:latin typeface="Palatino Linotype" charset="0"/>
                <a:cs typeface="Palatino Linotype" charset="0"/>
              </a:rPr>
              <a:t>Genel</a:t>
            </a:r>
            <a:r>
              <a:rPr lang="en-GB" sz="2700" b="1" dirty="0" smtClean="0">
                <a:latin typeface="Palatino Linotype" charset="0"/>
                <a:cs typeface="Palatino Linotype" charset="0"/>
              </a:rPr>
              <a:t> </a:t>
            </a:r>
            <a:r>
              <a:rPr lang="en-GB" sz="2700" b="1" dirty="0" err="1" smtClean="0">
                <a:latin typeface="Palatino Linotype" charset="0"/>
                <a:cs typeface="Palatino Linotype" charset="0"/>
              </a:rPr>
              <a:t>Denetleyici</a:t>
            </a:r>
            <a:endParaRPr lang="en-GB" sz="2700" b="1" dirty="0" smtClean="0">
              <a:latin typeface="Palatino Linotype" charset="0"/>
              <a:cs typeface="Palatino Linotype" charset="0"/>
            </a:endParaRPr>
          </a:p>
          <a:p>
            <a:pPr>
              <a:lnSpc>
                <a:spcPct val="80000"/>
              </a:lnSpc>
              <a:spcBef>
                <a:spcPts val="675"/>
              </a:spcBef>
              <a:buFont typeface="Arial" charset="0"/>
              <a:buChar char="•"/>
              <a:defRPr/>
            </a:pPr>
            <a:r>
              <a:rPr lang="en-GB" sz="2700" dirty="0" smtClean="0">
                <a:latin typeface="Palatino Linotype" charset="0"/>
                <a:cs typeface="Palatino Linotype" charset="0"/>
              </a:rPr>
              <a:t>-</a:t>
            </a:r>
            <a:r>
              <a:rPr lang="en-GB" sz="2700" dirty="0" err="1" smtClean="0">
                <a:latin typeface="Palatino Linotype" charset="0"/>
                <a:cs typeface="Palatino Linotype" charset="0"/>
              </a:rPr>
              <a:t>Sorumlulukların</a:t>
            </a:r>
            <a:r>
              <a:rPr lang="en-GB" sz="2700" dirty="0" smtClean="0">
                <a:latin typeface="Palatino Linotype" charset="0"/>
                <a:cs typeface="Palatino Linotype" charset="0"/>
              </a:rPr>
              <a:t> </a:t>
            </a:r>
            <a:r>
              <a:rPr lang="en-GB" sz="2700" dirty="0" err="1" smtClean="0">
                <a:latin typeface="Palatino Linotype" charset="0"/>
                <a:cs typeface="Palatino Linotype" charset="0"/>
              </a:rPr>
              <a:t>belirli</a:t>
            </a:r>
            <a:r>
              <a:rPr lang="en-GB" sz="2700" dirty="0" smtClean="0">
                <a:latin typeface="Palatino Linotype" charset="0"/>
                <a:cs typeface="Palatino Linotype" charset="0"/>
              </a:rPr>
              <a:t> </a:t>
            </a:r>
            <a:r>
              <a:rPr lang="en-GB" sz="2700" dirty="0" err="1" smtClean="0">
                <a:latin typeface="Palatino Linotype" charset="0"/>
                <a:cs typeface="Palatino Linotype" charset="0"/>
              </a:rPr>
              <a:t>düzeyde</a:t>
            </a:r>
            <a:r>
              <a:rPr lang="en-GB" sz="2700" dirty="0" smtClean="0">
                <a:latin typeface="Palatino Linotype" charset="0"/>
                <a:cs typeface="Palatino Linotype" charset="0"/>
              </a:rPr>
              <a:t> </a:t>
            </a:r>
            <a:r>
              <a:rPr lang="en-GB" sz="2700" dirty="0" err="1" smtClean="0">
                <a:latin typeface="Palatino Linotype" charset="0"/>
                <a:cs typeface="Palatino Linotype" charset="0"/>
              </a:rPr>
              <a:t>işgali</a:t>
            </a:r>
            <a:r>
              <a:rPr lang="en-GB" sz="2700" dirty="0" smtClean="0">
                <a:latin typeface="Palatino Linotype" charset="0"/>
                <a:cs typeface="Palatino Linotype" charset="0"/>
              </a:rPr>
              <a:t>, </a:t>
            </a:r>
          </a:p>
          <a:p>
            <a:pPr>
              <a:lnSpc>
                <a:spcPct val="80000"/>
              </a:lnSpc>
              <a:spcBef>
                <a:spcPts val="675"/>
              </a:spcBef>
              <a:buClrTx/>
              <a:buSzTx/>
              <a:buFontTx/>
              <a:buNone/>
              <a:defRPr/>
            </a:pPr>
            <a:r>
              <a:rPr lang="en-GB" sz="2700" dirty="0" smtClean="0">
                <a:latin typeface="Palatino Linotype" charset="0"/>
                <a:cs typeface="Palatino Linotype" charset="0"/>
              </a:rPr>
              <a:t>   - </a:t>
            </a:r>
            <a:r>
              <a:rPr lang="en-GB" sz="2700" dirty="0" err="1" smtClean="0">
                <a:latin typeface="Palatino Linotype" charset="0"/>
                <a:cs typeface="Palatino Linotype" charset="0"/>
              </a:rPr>
              <a:t>Sosyal</a:t>
            </a:r>
            <a:r>
              <a:rPr lang="en-GB" sz="2700" dirty="0" smtClean="0">
                <a:latin typeface="Palatino Linotype" charset="0"/>
                <a:cs typeface="Palatino Linotype" charset="0"/>
              </a:rPr>
              <a:t> </a:t>
            </a:r>
            <a:r>
              <a:rPr lang="en-GB" sz="2700" dirty="0" err="1" smtClean="0">
                <a:latin typeface="Palatino Linotype" charset="0"/>
                <a:cs typeface="Palatino Linotype" charset="0"/>
              </a:rPr>
              <a:t>Diyalog</a:t>
            </a:r>
            <a:r>
              <a:rPr lang="en-GB" sz="2700" dirty="0" smtClean="0">
                <a:latin typeface="Palatino Linotype" charset="0"/>
                <a:cs typeface="Palatino Linotype" charset="0"/>
              </a:rPr>
              <a:t>: </a:t>
            </a:r>
            <a:r>
              <a:rPr lang="en-GB" sz="2700" dirty="0" err="1" smtClean="0">
                <a:latin typeface="Palatino Linotype" charset="0"/>
                <a:cs typeface="Palatino Linotype" charset="0"/>
              </a:rPr>
              <a:t>bürokratik</a:t>
            </a:r>
            <a:r>
              <a:rPr lang="en-GB" sz="2700" dirty="0" smtClean="0">
                <a:latin typeface="Palatino Linotype" charset="0"/>
                <a:cs typeface="Palatino Linotype" charset="0"/>
              </a:rPr>
              <a:t>, </a:t>
            </a:r>
            <a:r>
              <a:rPr lang="en-GB" sz="2700" dirty="0" err="1" smtClean="0">
                <a:latin typeface="Palatino Linotype" charset="0"/>
                <a:cs typeface="Palatino Linotype" charset="0"/>
              </a:rPr>
              <a:t>sendikal</a:t>
            </a:r>
            <a:r>
              <a:rPr lang="en-GB" sz="2700" dirty="0" smtClean="0">
                <a:latin typeface="Palatino Linotype" charset="0"/>
                <a:cs typeface="Palatino Linotype" charset="0"/>
              </a:rPr>
              <a:t> </a:t>
            </a:r>
            <a:r>
              <a:rPr lang="en-GB" sz="2700" dirty="0" err="1" smtClean="0">
                <a:latin typeface="Palatino Linotype" charset="0"/>
                <a:cs typeface="Palatino Linotype" charset="0"/>
              </a:rPr>
              <a:t>ve</a:t>
            </a:r>
            <a:r>
              <a:rPr lang="en-GB" sz="2700" dirty="0" smtClean="0">
                <a:latin typeface="Palatino Linotype" charset="0"/>
                <a:cs typeface="Palatino Linotype" charset="0"/>
              </a:rPr>
              <a:t> </a:t>
            </a:r>
            <a:r>
              <a:rPr lang="en-GB" sz="2700" dirty="0" err="1" smtClean="0">
                <a:latin typeface="Palatino Linotype" charset="0"/>
                <a:cs typeface="Palatino Linotype" charset="0"/>
              </a:rPr>
              <a:t>politik</a:t>
            </a:r>
            <a:r>
              <a:rPr lang="en-GB" sz="2700" dirty="0" smtClean="0">
                <a:latin typeface="Palatino Linotype" charset="0"/>
                <a:cs typeface="Palatino Linotype" charset="0"/>
              </a:rPr>
              <a:t> </a:t>
            </a:r>
            <a:r>
              <a:rPr lang="en-GB" sz="2700" dirty="0" err="1" smtClean="0">
                <a:latin typeface="Palatino Linotype" charset="0"/>
                <a:cs typeface="Palatino Linotype" charset="0"/>
              </a:rPr>
              <a:t>nedenlerin</a:t>
            </a:r>
            <a:r>
              <a:rPr lang="en-GB" sz="2700" dirty="0" smtClean="0">
                <a:latin typeface="Palatino Linotype" charset="0"/>
                <a:cs typeface="Palatino Linotype" charset="0"/>
              </a:rPr>
              <a:t> </a:t>
            </a:r>
            <a:r>
              <a:rPr lang="en-GB" sz="2700" dirty="0" err="1" smtClean="0">
                <a:latin typeface="Palatino Linotype" charset="0"/>
                <a:cs typeface="Palatino Linotype" charset="0"/>
              </a:rPr>
              <a:t>birleşimi</a:t>
            </a:r>
            <a:endParaRPr lang="en-GB" sz="2700" dirty="0" smtClean="0">
              <a:latin typeface="Palatino Linotype" charset="0"/>
              <a:cs typeface="Palatino Linotype"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Microsoft YaHei"/>
      </a:majorFont>
      <a:minorFont>
        <a:latin typeface="Calibri"/>
        <a:ea typeface="ＭＳ Ｐゴシック"/>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Calibri" charset="0"/>
            <a:ea typeface="ＭＳ Ｐゴシック" charset="0"/>
            <a:cs typeface="Microsoft YaHe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Calibri" charset="0"/>
            <a:ea typeface="ＭＳ Ｐゴシック" charset="0"/>
            <a:cs typeface="Microsoft YaHei"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1344</TotalTime>
  <Words>1864</Words>
  <Application>Microsoft Macintosh PowerPoint</Application>
  <PresentationFormat>On-screen Show (4:3)</PresentationFormat>
  <Paragraphs>178</Paragraphs>
  <Slides>28</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İngiliz Polisi için üst düzey İGK amirlerin seçim süreci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and Training of Top ISFs in Two European Union Countries</dc:title>
  <dc:creator>jacques de maillard</dc:creator>
  <cp:lastModifiedBy>Duygu Oskay Onur</cp:lastModifiedBy>
  <cp:revision>94</cp:revision>
  <cp:lastPrinted>1601-01-01T00:00:00Z</cp:lastPrinted>
  <dcterms:created xsi:type="dcterms:W3CDTF">2014-06-19T11:22:23Z</dcterms:created>
  <dcterms:modified xsi:type="dcterms:W3CDTF">2014-06-25T05:10:56Z</dcterms:modified>
</cp:coreProperties>
</file>