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8" r:id="rId4"/>
    <p:sldId id="269" r:id="rId5"/>
    <p:sldId id="270" r:id="rId6"/>
    <p:sldId id="267" r:id="rId7"/>
    <p:sldId id="257" r:id="rId8"/>
    <p:sldId id="266" r:id="rId9"/>
    <p:sldId id="272" r:id="rId10"/>
    <p:sldId id="284" r:id="rId11"/>
    <p:sldId id="273" r:id="rId12"/>
    <p:sldId id="274" r:id="rId13"/>
    <p:sldId id="296" r:id="rId14"/>
    <p:sldId id="283" r:id="rId15"/>
    <p:sldId id="293" r:id="rId16"/>
    <p:sldId id="294" r:id="rId17"/>
    <p:sldId id="275" r:id="rId18"/>
    <p:sldId id="276" r:id="rId19"/>
    <p:sldId id="278" r:id="rId20"/>
    <p:sldId id="287" r:id="rId21"/>
    <p:sldId id="288" r:id="rId22"/>
    <p:sldId id="285" r:id="rId23"/>
    <p:sldId id="279" r:id="rId24"/>
    <p:sldId id="271" r:id="rId25"/>
    <p:sldId id="289" r:id="rId26"/>
    <p:sldId id="265" r:id="rId27"/>
    <p:sldId id="291" r:id="rId28"/>
    <p:sldId id="292" r:id="rId29"/>
    <p:sldId id="260" r:id="rId30"/>
    <p:sldId id="286" r:id="rId31"/>
    <p:sldId id="261" r:id="rId32"/>
    <p:sldId id="262" r:id="rId33"/>
    <p:sldId id="263" r:id="rId34"/>
    <p:sldId id="264" r:id="rId35"/>
    <p:sldId id="295"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A11F704-287B-4A3F-8EF3-85D5AE8FC33D}" type="datetimeFigureOut">
              <a:rPr lang="tr-TR" smtClean="0"/>
              <a:pPr/>
              <a:t>25.06.2014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957F42-2162-4528-8712-1AF5C1A60DA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1F704-287B-4A3F-8EF3-85D5AE8FC33D}" type="datetimeFigureOut">
              <a:rPr lang="tr-TR" smtClean="0"/>
              <a:pPr/>
              <a:t>25.06.2014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57F42-2162-4528-8712-1AF5C1A60D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en-US" dirty="0"/>
              <a:t>Design and </a:t>
            </a:r>
            <a:r>
              <a:rPr lang="tr-TR" dirty="0" smtClean="0"/>
              <a:t>P</a:t>
            </a:r>
            <a:r>
              <a:rPr lang="en-US" dirty="0" err="1" smtClean="0"/>
              <a:t>roduction</a:t>
            </a:r>
            <a:r>
              <a:rPr lang="en-US" dirty="0" smtClean="0"/>
              <a:t> </a:t>
            </a:r>
            <a:r>
              <a:rPr lang="en-US" dirty="0"/>
              <a:t>of </a:t>
            </a:r>
            <a:r>
              <a:rPr lang="tr-TR" dirty="0" smtClean="0"/>
              <a:t>P</a:t>
            </a:r>
            <a:r>
              <a:rPr lang="en-US" dirty="0" err="1" smtClean="0"/>
              <a:t>olicing</a:t>
            </a:r>
            <a:r>
              <a:rPr lang="en-US" dirty="0" smtClean="0"/>
              <a:t> </a:t>
            </a:r>
            <a:r>
              <a:rPr lang="tr-TR" dirty="0" smtClean="0"/>
              <a:t>S</a:t>
            </a:r>
            <a:r>
              <a:rPr lang="en-US" dirty="0" err="1" smtClean="0"/>
              <a:t>trategy</a:t>
            </a:r>
            <a:r>
              <a:rPr lang="en-US" dirty="0" smtClean="0"/>
              <a:t> </a:t>
            </a:r>
            <a:r>
              <a:rPr lang="en-US" dirty="0"/>
              <a:t>in Turkey</a:t>
            </a:r>
            <a:endParaRPr lang="tr-TR" dirty="0"/>
          </a:p>
        </p:txBody>
      </p:sp>
      <p:sp>
        <p:nvSpPr>
          <p:cNvPr id="3" name="2 Alt Başlık"/>
          <p:cNvSpPr>
            <a:spLocks noGrp="1"/>
          </p:cNvSpPr>
          <p:nvPr>
            <p:ph type="subTitle" idx="1"/>
          </p:nvPr>
        </p:nvSpPr>
        <p:spPr/>
        <p:txBody>
          <a:bodyPr/>
          <a:lstStyle/>
          <a:p>
            <a:r>
              <a:rPr lang="tr-TR" dirty="0" smtClean="0"/>
              <a:t>Prof. Dr. Nail </a:t>
            </a:r>
            <a:r>
              <a:rPr lang="tr-TR" dirty="0" err="1" smtClean="0"/>
              <a:t>Öztaş</a:t>
            </a:r>
            <a:endParaRPr lang="tr-TR" dirty="0" smtClean="0"/>
          </a:p>
          <a:p>
            <a:r>
              <a:rPr lang="tr-TR" dirty="0" smtClean="0"/>
              <a:t>Gazi </a:t>
            </a:r>
            <a:r>
              <a:rPr lang="tr-TR" dirty="0" err="1" smtClean="0"/>
              <a:t>Üniv</a:t>
            </a:r>
            <a:r>
              <a:rPr lang="tr-TR" dirty="0" smtClean="0"/>
              <a:t> İİBF </a:t>
            </a:r>
          </a:p>
          <a:p>
            <a:r>
              <a:rPr lang="tr-TR" dirty="0" smtClean="0"/>
              <a:t>Kamu Yönetimi Bölümü</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Amaç: Performans Esaslı Bütçeleme</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Yasa koyucu, 5018 sayılı kanunla, özellikle 9. madde ile, strateji, performans, faaliyet ve bütçe ilişkisini kurmuştur. </a:t>
            </a:r>
          </a:p>
          <a:p>
            <a:pPr>
              <a:buNone/>
            </a:pPr>
            <a:r>
              <a:rPr lang="tr-TR" dirty="0" smtClean="0"/>
              <a:t>5018 sayılı kanunun </a:t>
            </a:r>
            <a:r>
              <a:rPr lang="tr-TR" b="1" u="sng" dirty="0" smtClean="0"/>
              <a:t>9. madde gerekçesi </a:t>
            </a:r>
            <a:r>
              <a:rPr lang="tr-TR" dirty="0" smtClean="0"/>
              <a:t>bu konuda açıktır:</a:t>
            </a:r>
          </a:p>
          <a:p>
            <a:r>
              <a:rPr lang="tr-TR" dirty="0" smtClean="0"/>
              <a:t>Madde 9.- </a:t>
            </a:r>
            <a:r>
              <a:rPr lang="tr-TR" b="1" dirty="0" smtClean="0"/>
              <a:t>Bu Madde ile, Türk kamu malî yönetim sisteminde stratejik planlama ve performans esaslı bütçeleme anlayışının uygulamaya konulması amaçlanmıştır. </a:t>
            </a:r>
            <a:r>
              <a:rPr lang="tr-TR" dirty="0" smtClean="0"/>
              <a:t>Madde, son yıllarda hızla uygulama alanı bulan iki anlayışın Türk malî sisteminde uygulanmasını öngörmek suretiyle hesap verebilirlik ve kamu kaynaklarının kullanımında etkinlik ve verimliliğin sağlanması açısından önemli bir aşama oluşturmaktadır.</a:t>
            </a:r>
          </a:p>
          <a:p>
            <a:r>
              <a:rPr lang="tr-TR" dirty="0" smtClean="0"/>
              <a:t>Yasa koyucunun temel amacının “performans esaslı bütçeleme” olduğu öne sürülebilir. (Şener 2014)</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Genel Strateji ve Planlama Yönetimi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5018 sayılı Kanunla birlikte DPT Müsteşarlığına </a:t>
            </a:r>
            <a:r>
              <a:rPr lang="tr-TR" b="1" dirty="0" smtClean="0"/>
              <a:t>stratejik planlamanın merkezi uyumlaştırma birimi</a:t>
            </a:r>
            <a:r>
              <a:rPr lang="tr-TR" dirty="0" smtClean="0"/>
              <a:t> rolü verilmiştir. </a:t>
            </a:r>
          </a:p>
          <a:p>
            <a:r>
              <a:rPr lang="tr-TR" dirty="0" smtClean="0"/>
              <a:t>Bu çerçevede, kamu idarelerinde stratejik planlama pratiğinin etkinleştirilmesi amacıyla (DPT, 2004);</a:t>
            </a:r>
          </a:p>
          <a:p>
            <a:pPr lvl="1"/>
            <a:r>
              <a:rPr lang="tr-TR" dirty="0" smtClean="0"/>
              <a:t>İkincil mevzuat ve kılavuz hazırlanması,</a:t>
            </a:r>
          </a:p>
          <a:p>
            <a:pPr lvl="1"/>
            <a:r>
              <a:rPr lang="tr-TR" dirty="0" smtClean="0"/>
              <a:t>Kamu idarelerince hazırlanacak olan planların </a:t>
            </a:r>
            <a:r>
              <a:rPr lang="tr-TR" b="1" dirty="0" smtClean="0"/>
              <a:t>incelenmesi </a:t>
            </a:r>
            <a:r>
              <a:rPr lang="tr-TR" dirty="0" smtClean="0"/>
              <a:t>ve görüş oluşturulması,</a:t>
            </a:r>
          </a:p>
          <a:p>
            <a:pPr lvl="1"/>
            <a:r>
              <a:rPr lang="tr-TR" dirty="0" smtClean="0"/>
              <a:t>Kuruluşların bilgilendirme ve </a:t>
            </a:r>
            <a:r>
              <a:rPr lang="tr-TR" b="1" dirty="0" smtClean="0"/>
              <a:t>kurumsal kapasite oluşturulması,</a:t>
            </a:r>
          </a:p>
          <a:p>
            <a:pPr lvl="1"/>
            <a:r>
              <a:rPr lang="tr-TR" dirty="0" smtClean="0"/>
              <a:t>Araştırma, anket ve yayın benzeri faaliyetler yapılması/yaptırılması</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DPT:Genel Strateji ve Politika Yönetimi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Ülke düzeyinde politika ve strateji yönetimi ile kuruluş düzeyinde politika ve strateji yönetiminin uyumu önem arz etmektedir. </a:t>
            </a:r>
          </a:p>
          <a:p>
            <a:r>
              <a:rPr lang="tr-TR" dirty="0" smtClean="0"/>
              <a:t>Bu bağlamda </a:t>
            </a:r>
            <a:r>
              <a:rPr lang="tr-TR" b="1" dirty="0" smtClean="0"/>
              <a:t>Kalkınma Bakanlığı, </a:t>
            </a:r>
            <a:r>
              <a:rPr lang="tr-TR" dirty="0" smtClean="0"/>
              <a:t>stratejik planlarını (DPT, 2004);</a:t>
            </a:r>
          </a:p>
          <a:p>
            <a:pPr lvl="1"/>
            <a:r>
              <a:rPr lang="tr-TR" dirty="0" smtClean="0"/>
              <a:t>Kalkınma planı, orta vadeli program ve faaliyet alanı ile ilgili </a:t>
            </a:r>
            <a:r>
              <a:rPr lang="tr-TR" b="1" dirty="0" smtClean="0"/>
              <a:t>diğer ulusal, bölgesel ve </a:t>
            </a:r>
            <a:r>
              <a:rPr lang="tr-TR" b="1" dirty="0" err="1" smtClean="0"/>
              <a:t>sektörel</a:t>
            </a:r>
            <a:r>
              <a:rPr lang="tr-TR" b="1" dirty="0" smtClean="0"/>
              <a:t> plan ve programlara uygunluk,</a:t>
            </a:r>
          </a:p>
          <a:p>
            <a:pPr lvl="1"/>
            <a:r>
              <a:rPr lang="tr-TR" dirty="0" smtClean="0"/>
              <a:t>Kamu İdarelerinde Stratejik Planlamaya İlişkin Usul ve Esaslar Hakkında Yönetmelikte, Kamu Kuruluşları İçin Stratejik Planlama Kılavuzunda ve stratejik planlamaya ilişkin diğer rehberlerde belirtilen usul ve esaslara uygunluk,</a:t>
            </a:r>
          </a:p>
          <a:p>
            <a:pPr lvl="1"/>
            <a:r>
              <a:rPr lang="tr-TR" dirty="0" smtClean="0"/>
              <a:t>Stratejik planda yer alan misyon, vizyon, amaç ve hedeflerin birbirleri ile bağlantıları ve kavramsal tutarlılık,</a:t>
            </a:r>
          </a:p>
          <a:p>
            <a:pPr lvl="1"/>
            <a:r>
              <a:rPr lang="tr-TR" b="1" dirty="0" smtClean="0"/>
              <a:t>Diğer idarelerin stratejik planları ile uyum ve tutarlılık hususları açısından incelemek görevi verilmiştir.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Kalkınma Bakanlığı (</a:t>
            </a:r>
            <a:r>
              <a:rPr lang="tr-TR" smtClean="0"/>
              <a:t>DPT</a:t>
            </a:r>
            <a:r>
              <a:rPr lang="tr-TR" smtClean="0"/>
              <a:t>): Uyum </a:t>
            </a:r>
            <a:r>
              <a:rPr lang="tr-TR" dirty="0" smtClean="0"/>
              <a:t>ve Geribildirim</a:t>
            </a:r>
            <a:endParaRPr lang="tr-TR" dirty="0"/>
          </a:p>
        </p:txBody>
      </p:sp>
      <p:sp>
        <p:nvSpPr>
          <p:cNvPr id="3" name="2 İçerik Yer Tutucusu"/>
          <p:cNvSpPr>
            <a:spLocks noGrp="1"/>
          </p:cNvSpPr>
          <p:nvPr>
            <p:ph idx="1"/>
          </p:nvPr>
        </p:nvSpPr>
        <p:spPr/>
        <p:txBody>
          <a:bodyPr>
            <a:normAutofit lnSpcReduction="10000"/>
          </a:bodyPr>
          <a:lstStyle/>
          <a:p>
            <a:r>
              <a:rPr lang="tr-TR" dirty="0" smtClean="0"/>
              <a:t>“</a:t>
            </a:r>
            <a:r>
              <a:rPr lang="tr-TR" b="1" dirty="0" smtClean="0"/>
              <a:t>Kalkınma Bakanlığı </a:t>
            </a:r>
            <a:r>
              <a:rPr lang="tr-TR" dirty="0" smtClean="0"/>
              <a:t>taslak stratejik planlara yönelik hazırladığı değerlendirme raporlarıyla </a:t>
            </a:r>
            <a:r>
              <a:rPr lang="tr-TR" b="1" dirty="0" smtClean="0"/>
              <a:t>kamu idarelerine geri bildirimde </a:t>
            </a:r>
            <a:r>
              <a:rPr lang="tr-TR" dirty="0" smtClean="0"/>
              <a:t>bulunmaktadır. </a:t>
            </a:r>
          </a:p>
          <a:p>
            <a:r>
              <a:rPr lang="tr-TR" dirty="0" smtClean="0"/>
              <a:t>Böylece </a:t>
            </a:r>
            <a:r>
              <a:rPr lang="tr-TR" b="1" dirty="0" smtClean="0"/>
              <a:t>stratejik plan hazırlama sürecini desteklemekte ve aynı zamanda ulusal ve kurumsal düzeyde politika ve strateji yönetiminin uyumunu </a:t>
            </a:r>
            <a:r>
              <a:rPr lang="tr-TR" dirty="0" smtClean="0"/>
              <a:t>gözetmektedir” (DPT, 2004).</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 ve Politika Yönetimi</a:t>
            </a:r>
            <a:endParaRPr lang="tr-TR" dirty="0"/>
          </a:p>
        </p:txBody>
      </p:sp>
      <p:sp>
        <p:nvSpPr>
          <p:cNvPr id="3" name="2 İçerik Yer Tutucusu"/>
          <p:cNvSpPr>
            <a:spLocks noGrp="1"/>
          </p:cNvSpPr>
          <p:nvPr>
            <p:ph idx="1"/>
          </p:nvPr>
        </p:nvSpPr>
        <p:spPr/>
        <p:txBody>
          <a:bodyPr>
            <a:normAutofit/>
          </a:bodyPr>
          <a:lstStyle/>
          <a:p>
            <a:r>
              <a:rPr lang="tr-TR" dirty="0" smtClean="0"/>
              <a:t>Ocak 2005’te DPT Müsteşarlığı bünyesinde </a:t>
            </a:r>
            <a:r>
              <a:rPr lang="tr-TR" b="1" dirty="0" smtClean="0"/>
              <a:t>Stratejik Planlama Dairesi Başkanlığı </a:t>
            </a:r>
            <a:r>
              <a:rPr lang="tr-TR" dirty="0" smtClean="0"/>
              <a:t>kurulmuştur. </a:t>
            </a:r>
          </a:p>
          <a:p>
            <a:r>
              <a:rPr lang="tr-TR" dirty="0" smtClean="0"/>
              <a:t>Sonraki yıllarda yeniden yapılanma çalışmaları sonucunda Stratejik Planlama Dairesi Başkanlığı, </a:t>
            </a:r>
            <a:r>
              <a:rPr lang="tr-TR" b="1" dirty="0" smtClean="0"/>
              <a:t>“Kurumsal ve Stratejik Yönetim Dairesi Başkanlığına</a:t>
            </a:r>
            <a:r>
              <a:rPr lang="tr-TR" dirty="0" smtClean="0"/>
              <a:t>” dönüşmüştür.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 Geliştirme Birimleri</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a:t>
            </a:r>
          </a:p>
          <a:p>
            <a:r>
              <a:rPr lang="tr-TR" dirty="0" smtClean="0"/>
              <a:t>Bir zamanlar atıl bırakıldığı gerekçesiyle eleştirilen Araştırma, Planlama ve Koordinasyon birimleri </a:t>
            </a:r>
            <a:r>
              <a:rPr lang="tr-TR" b="1" dirty="0" smtClean="0">
                <a:solidFill>
                  <a:srgbClr val="FF0000"/>
                </a:solidFill>
              </a:rPr>
              <a:t>(</a:t>
            </a:r>
            <a:r>
              <a:rPr lang="tr-TR" b="1" dirty="0" err="1" smtClean="0">
                <a:solidFill>
                  <a:srgbClr val="FF0000"/>
                </a:solidFill>
              </a:rPr>
              <a:t>APK’lar</a:t>
            </a:r>
            <a:r>
              <a:rPr lang="tr-TR" b="1" dirty="0" smtClean="0">
                <a:solidFill>
                  <a:srgbClr val="FF0000"/>
                </a:solidFill>
              </a:rPr>
              <a:t>) </a:t>
            </a:r>
            <a:r>
              <a:rPr lang="tr-TR" dirty="0" smtClean="0"/>
              <a:t>5436 sayılı “Kamu Mali Yönetimi ve Kontrol kanunu ile Bazı Kanun ve Kanun Hükmünde Kararnamelerde Değişiklik Yapılması hakkında Kanun” ile ilga edilmiş (kaldırılmış) ve yerlerine </a:t>
            </a:r>
            <a:r>
              <a:rPr lang="tr-TR" b="1" dirty="0" smtClean="0"/>
              <a:t>1 Ocak 2006 tarihi itibariyle Strateji Geliştirme birimleri</a:t>
            </a:r>
            <a:r>
              <a:rPr lang="tr-TR" dirty="0" smtClean="0"/>
              <a:t> kurulmuştur. </a:t>
            </a:r>
          </a:p>
          <a:p>
            <a:r>
              <a:rPr lang="tr-TR" dirty="0" smtClean="0"/>
              <a:t>5018 sayılı kanundan sonra çıkarılan yönetmelik, </a:t>
            </a:r>
            <a:r>
              <a:rPr lang="tr-TR" b="1" dirty="0" smtClean="0"/>
              <a:t>stratejik plan, performans ve bütçe ilişkisinin “koordinasyonu” görevini strateji geliştirme birimlerine </a:t>
            </a:r>
            <a:r>
              <a:rPr lang="tr-TR" dirty="0" smtClean="0"/>
              <a:t>vermektedir. </a:t>
            </a:r>
          </a:p>
          <a:p>
            <a:r>
              <a:rPr lang="tr-TR" dirty="0" smtClean="0"/>
              <a:t>Yönetmelik bu birimlere 7. madde ile performans ve kalite ölçütleri geliştirme fonksiyonu yüklemiştir. Buna göre ölçütlerin geliştirilmesi yanında, elde edilen bilgi ve verilerin toplanması, değerlendirilmesi ve yorumlanması da bu birimlerin sorumlulukları arasındadır.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 Geliştirme Birimleri</a:t>
            </a:r>
            <a:endParaRPr lang="tr-TR" dirty="0"/>
          </a:p>
        </p:txBody>
      </p:sp>
      <p:sp>
        <p:nvSpPr>
          <p:cNvPr id="3" name="2 İçerik Yer Tutucusu"/>
          <p:cNvSpPr>
            <a:spLocks noGrp="1"/>
          </p:cNvSpPr>
          <p:nvPr>
            <p:ph idx="1"/>
          </p:nvPr>
        </p:nvSpPr>
        <p:spPr/>
        <p:txBody>
          <a:bodyPr>
            <a:normAutofit fontScale="47500" lnSpcReduction="20000"/>
          </a:bodyPr>
          <a:lstStyle/>
          <a:p>
            <a:pPr>
              <a:buNone/>
            </a:pPr>
            <a:r>
              <a:rPr lang="tr-TR" b="1" dirty="0" smtClean="0"/>
              <a:t>Dört temel iş ve işlemi bulunmaktadır:</a:t>
            </a:r>
          </a:p>
          <a:p>
            <a:pPr>
              <a:buNone/>
            </a:pPr>
            <a:r>
              <a:rPr lang="tr-TR" dirty="0" smtClean="0"/>
              <a:t> </a:t>
            </a:r>
            <a:endParaRPr lang="tr-TR" b="1" dirty="0" smtClean="0"/>
          </a:p>
          <a:p>
            <a:pPr marL="514350" lvl="0" indent="-514350">
              <a:buFont typeface="+mj-lt"/>
              <a:buAutoNum type="arabicPeriod"/>
            </a:pPr>
            <a:r>
              <a:rPr lang="tr-TR" b="1" dirty="0" smtClean="0"/>
              <a:t>Stratejik planlama çalışmalarının koordinasyonu: </a:t>
            </a:r>
            <a:r>
              <a:rPr lang="tr-TR" dirty="0" smtClean="0"/>
              <a:t>Stratejik planı “hazırlama, güncelleme ve yenileme” çalışmalarında koordinasyon görevine sahip olan bu birimler, ilgili tarafların bir araya getirilmesini sağlar. </a:t>
            </a:r>
          </a:p>
          <a:p>
            <a:pPr marL="514350" lvl="0" indent="-514350">
              <a:buFont typeface="+mj-lt"/>
              <a:buAutoNum type="arabicPeriod"/>
            </a:pPr>
            <a:r>
              <a:rPr lang="tr-TR" b="1" dirty="0" smtClean="0"/>
              <a:t>Performans programı hazırlıklarının koordinasyonu: </a:t>
            </a:r>
            <a:r>
              <a:rPr lang="tr-TR" dirty="0" smtClean="0"/>
              <a:t>Stratejik plan ile benzer şekilde performans programının “hazırlanması ve değiştirilmesi” çalışmalarında koordinasyon görevini üstlenir. Faaliyetlerin </a:t>
            </a:r>
            <a:r>
              <a:rPr lang="tr-TR" dirty="0" err="1" smtClean="0"/>
              <a:t>maliyetlendirilmesi</a:t>
            </a:r>
            <a:r>
              <a:rPr lang="tr-TR" dirty="0" smtClean="0"/>
              <a:t> ve kaynak gereksinimlerini tespiti bu birimlerin koordinasyonunda, harcama birimlerinin katkısıyla yapılır. Farklı harcama birimlerinin kaynak gereksinimlerinin konsolidasyonu da yine bu birim tarafından yapılır.</a:t>
            </a:r>
          </a:p>
          <a:p>
            <a:pPr marL="514350" lvl="0" indent="-514350">
              <a:buFont typeface="+mj-lt"/>
              <a:buAutoNum type="arabicPeriod"/>
            </a:pPr>
            <a:r>
              <a:rPr lang="tr-TR" b="1" dirty="0" smtClean="0"/>
              <a:t>İdari faaliyet raporunun hazırlanması: </a:t>
            </a:r>
            <a:r>
              <a:rPr lang="tr-TR" dirty="0" smtClean="0"/>
              <a:t>Koordinasyon görevini bir adım ileri götüren husus ise, birimlerin faaliyet raporlarından hareketle idari faaliyet raporunun hazırlanmasıdır.</a:t>
            </a:r>
          </a:p>
          <a:p>
            <a:pPr marL="514350" lvl="0" indent="-514350">
              <a:buFont typeface="+mj-lt"/>
              <a:buAutoNum type="arabicPeriod"/>
            </a:pPr>
            <a:r>
              <a:rPr lang="tr-TR" b="1" dirty="0" smtClean="0"/>
              <a:t>Bütçenin hazırlanması: </a:t>
            </a:r>
            <a:r>
              <a:rPr lang="tr-TR" dirty="0" smtClean="0"/>
              <a:t>Gerekli belgelerin ilgili birimlere gönderilmesinden sonra, Strateji Geliştirme Birimlerinin Çalışma Usul ve Esasları Hakkında Yönetmeliğin 12. maddesine göre “her bir harcama birimi bütçe teklifini hazırlayarak birim performans programıyla birlikte strateji geliştirme birimlerine gönderir. Harcama birimi temsilcileri ile görüşmeler yapılarak idarenin bütçe teklifi strateji geliştirme birimleri tarafından hazırlanır.” </a:t>
            </a:r>
          </a:p>
          <a:p>
            <a:pPr>
              <a:buNone/>
            </a:pPr>
            <a:endParaRPr lang="tr-TR" b="1" dirty="0" smtClean="0"/>
          </a:p>
          <a:p>
            <a:pPr>
              <a:buNone/>
            </a:pPr>
            <a:r>
              <a:rPr lang="tr-TR" b="1" dirty="0" smtClean="0"/>
              <a:t>ODAK birimlerdir</a:t>
            </a:r>
          </a:p>
          <a:p>
            <a:pPr>
              <a:buNone/>
            </a:pPr>
            <a:r>
              <a:rPr lang="tr-TR" dirty="0" smtClean="0"/>
              <a:t>Fiilen yönetici adına raporları hazırlamaktadırlar.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Stratejik Plan Hazırlama Süreci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26.05.2006 tarihli</a:t>
            </a:r>
            <a:r>
              <a:rPr lang="tr-TR" b="1" dirty="0" smtClean="0"/>
              <a:t> Kamu İdarelerinde Stratejik Planlamaya İlişkin Usul ve Esaslar Hakkında Yönetmelik </a:t>
            </a:r>
            <a:r>
              <a:rPr lang="tr-TR" dirty="0" smtClean="0"/>
              <a:t>ile 5018 sayılı kanunun 9. maddesinde öngörülmüş olan stratejik planlama uygulamasına ilişkin olarak; stratejik plan hazırlamakla yükümlü kamu idareleri ve stratejik planlama sürecine ilişkin takvimin tespiti ile stratejik planların kalkınma planı ve programlarla ilişkilendirilmesine yönelik usul ve esaslar somut olarak ortaya konulmuştur.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Zorunlu Yöntem: Katılımcılık</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dirty="0" smtClean="0"/>
              <a:t>Yönetmeliğe göre stratejik planlama sürecinde;</a:t>
            </a:r>
          </a:p>
          <a:p>
            <a:pPr lvl="0"/>
            <a:r>
              <a:rPr lang="tr-TR" dirty="0" smtClean="0"/>
              <a:t>Kamu idaresinin hizmetinden yararlananların, kamu idaresi çalışanlarının, sivil toplum kuruluşlarının, ilgili kamu kurum ve kuruluşları ile ilgili diğer tarafların </a:t>
            </a:r>
            <a:r>
              <a:rPr lang="tr-TR" b="1" dirty="0" smtClean="0"/>
              <a:t>katılım</a:t>
            </a:r>
            <a:r>
              <a:rPr lang="tr-TR" dirty="0" smtClean="0"/>
              <a:t>ları sağlanır ve katkıları alınır. </a:t>
            </a:r>
            <a:r>
              <a:rPr lang="tr-TR" b="1" dirty="0" smtClean="0"/>
              <a:t>(Dış paydaş katılımı)</a:t>
            </a:r>
          </a:p>
          <a:p>
            <a:pPr lvl="0"/>
            <a:r>
              <a:rPr lang="tr-TR" dirty="0" smtClean="0"/>
              <a:t>Çalışmalar, strateji geliştirme biriminin koordinatörlüğünde tüm birimlerin katılım ve katkılarıyla yürütülür. </a:t>
            </a:r>
            <a:r>
              <a:rPr lang="tr-TR" b="1" dirty="0" smtClean="0"/>
              <a:t>(İç paydaş katılımı)</a:t>
            </a:r>
          </a:p>
          <a:p>
            <a:pPr lvl="0"/>
            <a:r>
              <a:rPr lang="tr-TR" dirty="0" smtClean="0"/>
              <a:t>Stratejik planların doğrudan doğruya </a:t>
            </a:r>
            <a:r>
              <a:rPr lang="tr-TR" b="1" dirty="0" smtClean="0"/>
              <a:t>kamu idarelerince ve idarelerin kendi çalışanları tarafından hazırlanması zorunludur</a:t>
            </a:r>
            <a:r>
              <a:rPr lang="tr-TR" dirty="0" smtClean="0"/>
              <a:t>. İhtiyaç duyulması halinde idare dışından temin edilecek danışmanlık hizmetleri sadece yöntem ve süreç danışmanlığı ile eğitim hizmetleri konularıyla sınırlıdır. </a:t>
            </a:r>
          </a:p>
          <a:p>
            <a:pPr lvl="0"/>
            <a:r>
              <a:rPr lang="tr-TR" b="1" dirty="0" smtClean="0"/>
              <a:t>Zorunlu yöntem katılımcılık!</a:t>
            </a:r>
          </a:p>
          <a:p>
            <a:pPr lvl="0"/>
            <a:r>
              <a:rPr lang="tr-TR" dirty="0" smtClean="0"/>
              <a:t>İlgili tüm kamu idareleri birbirleri ile uyum</a:t>
            </a:r>
            <a:r>
              <a:rPr lang="tr-TR" b="1" dirty="0" smtClean="0"/>
              <a:t>, işbirliği ve eşgüdüm </a:t>
            </a:r>
            <a:r>
              <a:rPr lang="tr-TR" dirty="0" smtClean="0"/>
              <a:t>içinde; hesap verme sorumluluğunun gereklerini dikkate alarak çalışır. </a:t>
            </a:r>
            <a:endParaRPr lang="tr-TR" b="1" dirty="0" smtClean="0"/>
          </a:p>
          <a:p>
            <a:r>
              <a:rPr lang="tr-TR" dirty="0" smtClean="0"/>
              <a:t>Stratejik planlar </a:t>
            </a:r>
            <a:r>
              <a:rPr lang="tr-TR" b="1" dirty="0" smtClean="0"/>
              <a:t>beş yıllık dönemi </a:t>
            </a:r>
            <a:r>
              <a:rPr lang="tr-TR" dirty="0" smtClean="0"/>
              <a:t>kapsar.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“Kamu İdareleri için Stratejik Planlama Kılavuzu” (DPT)</a:t>
            </a:r>
            <a:endParaRPr lang="tr-TR" dirty="0"/>
          </a:p>
        </p:txBody>
      </p:sp>
      <p:sp>
        <p:nvSpPr>
          <p:cNvPr id="3" name="2 İçerik Yer Tutucusu"/>
          <p:cNvSpPr>
            <a:spLocks noGrp="1"/>
          </p:cNvSpPr>
          <p:nvPr>
            <p:ph idx="1"/>
          </p:nvPr>
        </p:nvSpPr>
        <p:spPr/>
        <p:txBody>
          <a:bodyPr/>
          <a:lstStyle/>
          <a:p>
            <a:endParaRPr lang="tr-TR" b="1" dirty="0" smtClean="0"/>
          </a:p>
        </p:txBody>
      </p:sp>
      <p:pic>
        <p:nvPicPr>
          <p:cNvPr id="4" name="3 Resim"/>
          <p:cNvPicPr/>
          <p:nvPr/>
        </p:nvPicPr>
        <p:blipFill>
          <a:blip r:embed="rId2" cstate="print"/>
          <a:stretch>
            <a:fillRect/>
          </a:stretch>
        </p:blipFill>
        <p:spPr>
          <a:xfrm>
            <a:off x="1928794" y="1571612"/>
            <a:ext cx="5160397" cy="49625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Sunum Planı</a:t>
            </a:r>
            <a:endParaRPr lang="tr-TR"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r>
              <a:rPr lang="tr-TR" dirty="0" smtClean="0"/>
              <a:t>I-Türk Kamu Yönetiminde Stratejik Planlama</a:t>
            </a:r>
          </a:p>
          <a:p>
            <a:pPr>
              <a:buNone/>
            </a:pPr>
            <a:endParaRPr lang="tr-TR" dirty="0" smtClean="0"/>
          </a:p>
          <a:p>
            <a:pPr>
              <a:buNone/>
            </a:pPr>
            <a:r>
              <a:rPr lang="tr-TR" dirty="0" smtClean="0"/>
              <a:t>II- Saha Araştırması Bulguları</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Stratejik Plan Hazırlanırken Esas Alınacak </a:t>
            </a:r>
            <a:br>
              <a:rPr lang="tr-TR" sz="3200" b="1" dirty="0" smtClean="0"/>
            </a:br>
            <a:r>
              <a:rPr lang="tr-TR" sz="3200" b="1" dirty="0" smtClean="0"/>
              <a:t>Üst Politika ve Strateji Belgeleri</a:t>
            </a:r>
            <a:endParaRPr lang="tr-TR" sz="3200" dirty="0"/>
          </a:p>
        </p:txBody>
      </p:sp>
      <p:sp>
        <p:nvSpPr>
          <p:cNvPr id="3" name="2 İçerik Yer Tutucusu"/>
          <p:cNvSpPr>
            <a:spLocks noGrp="1"/>
          </p:cNvSpPr>
          <p:nvPr>
            <p:ph idx="1"/>
          </p:nvPr>
        </p:nvSpPr>
        <p:spPr/>
        <p:txBody>
          <a:bodyPr>
            <a:normAutofit/>
          </a:bodyPr>
          <a:lstStyle/>
          <a:p>
            <a:pPr>
              <a:buNone/>
            </a:pPr>
            <a:endParaRPr lang="tr-TR" dirty="0" smtClean="0"/>
          </a:p>
          <a:p>
            <a:pPr lvl="0"/>
            <a:r>
              <a:rPr lang="tr-TR" dirty="0" smtClean="0"/>
              <a:t>Kalkınma Planı</a:t>
            </a:r>
          </a:p>
          <a:p>
            <a:pPr lvl="0"/>
            <a:r>
              <a:rPr lang="tr-TR" dirty="0" smtClean="0"/>
              <a:t>Orta Vadeli Program</a:t>
            </a:r>
          </a:p>
          <a:p>
            <a:pPr lvl="0"/>
            <a:r>
              <a:rPr lang="tr-TR" dirty="0" smtClean="0"/>
              <a:t>Orta Vadeli Mali Plan</a:t>
            </a:r>
          </a:p>
          <a:p>
            <a:pPr lvl="0"/>
            <a:r>
              <a:rPr lang="tr-TR" dirty="0" smtClean="0"/>
              <a:t>Yıllık Program</a:t>
            </a:r>
          </a:p>
          <a:p>
            <a:endParaRPr lang="tr-T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Stratejik Plan Hazırlanırken Esas Alınacak </a:t>
            </a:r>
            <a:br>
              <a:rPr lang="tr-TR" sz="3200" b="1" dirty="0" smtClean="0"/>
            </a:br>
            <a:r>
              <a:rPr lang="tr-TR" sz="3200" b="1" dirty="0" smtClean="0"/>
              <a:t>Üst Politika ve Strateji Belgeleri</a:t>
            </a:r>
            <a:endParaRPr lang="tr-TR" sz="3200" dirty="0"/>
          </a:p>
        </p:txBody>
      </p:sp>
      <p:sp>
        <p:nvSpPr>
          <p:cNvPr id="3" name="2 İçerik Yer Tutucusu"/>
          <p:cNvSpPr>
            <a:spLocks noGrp="1"/>
          </p:cNvSpPr>
          <p:nvPr>
            <p:ph idx="1"/>
          </p:nvPr>
        </p:nvSpPr>
        <p:spPr>
          <a:xfrm>
            <a:off x="457200" y="1600200"/>
            <a:ext cx="8258204" cy="4972072"/>
          </a:xfrm>
        </p:spPr>
        <p:txBody>
          <a:bodyPr>
            <a:normAutofit fontScale="40000" lnSpcReduction="20000"/>
          </a:bodyPr>
          <a:lstStyle/>
          <a:p>
            <a:pPr>
              <a:buNone/>
            </a:pPr>
            <a:r>
              <a:rPr lang="tr-TR" dirty="0" smtClean="0"/>
              <a:t>Temel alınması gereken </a:t>
            </a:r>
            <a:r>
              <a:rPr lang="tr-TR" dirty="0" smtClean="0">
                <a:solidFill>
                  <a:srgbClr val="FF0000"/>
                </a:solidFill>
              </a:rPr>
              <a:t>“</a:t>
            </a:r>
            <a:r>
              <a:rPr lang="tr-TR" dirty="0" err="1" smtClean="0">
                <a:solidFill>
                  <a:srgbClr val="FF0000"/>
                </a:solidFill>
              </a:rPr>
              <a:t>Sektörel</a:t>
            </a:r>
            <a:r>
              <a:rPr lang="tr-TR" dirty="0" smtClean="0">
                <a:solidFill>
                  <a:srgbClr val="FF0000"/>
                </a:solidFill>
              </a:rPr>
              <a:t> ve Tematik Strateji Belgeleri” </a:t>
            </a:r>
            <a:r>
              <a:rPr lang="tr-TR" dirty="0" smtClean="0"/>
              <a:t>şunlardır: </a:t>
            </a:r>
          </a:p>
          <a:p>
            <a:pPr>
              <a:buNone/>
            </a:pPr>
            <a:r>
              <a:rPr lang="tr-TR" dirty="0" smtClean="0"/>
              <a:t> </a:t>
            </a:r>
          </a:p>
          <a:p>
            <a:pPr marL="514350" lvl="0" indent="-514350">
              <a:buFont typeface="+mj-lt"/>
              <a:buAutoNum type="arabicPeriod"/>
            </a:pPr>
            <a:r>
              <a:rPr lang="tr-TR" sz="3500" dirty="0" smtClean="0"/>
              <a:t>Türkiye Turizm Stratejisi-2023</a:t>
            </a:r>
          </a:p>
          <a:p>
            <a:pPr marL="514350" lvl="0" indent="-514350">
              <a:buFont typeface="+mj-lt"/>
              <a:buAutoNum type="arabicPeriod"/>
            </a:pPr>
            <a:r>
              <a:rPr lang="tr-TR" sz="3500" dirty="0" smtClean="0"/>
              <a:t>Ulusal Deprem Stratejisi ve Eylem Planı 2023</a:t>
            </a:r>
          </a:p>
          <a:p>
            <a:pPr marL="514350" lvl="0" indent="-514350">
              <a:buFont typeface="+mj-lt"/>
              <a:buAutoNum type="arabicPeriod"/>
            </a:pPr>
            <a:r>
              <a:rPr lang="tr-TR" sz="3500" b="1" dirty="0" smtClean="0"/>
              <a:t>Karayolları Trafik Güvenliği Eylem Planı</a:t>
            </a:r>
          </a:p>
          <a:p>
            <a:pPr marL="514350" lvl="0" indent="-514350">
              <a:buFont typeface="+mj-lt"/>
              <a:buAutoNum type="arabicPeriod"/>
            </a:pPr>
            <a:r>
              <a:rPr lang="tr-TR" sz="3500" dirty="0" smtClean="0"/>
              <a:t>KOBİ Stratejisi ve Eylem Planı 2011-2013</a:t>
            </a:r>
          </a:p>
          <a:p>
            <a:pPr marL="514350" lvl="0" indent="-514350">
              <a:buFont typeface="+mj-lt"/>
              <a:buAutoNum type="arabicPeriod"/>
            </a:pPr>
            <a:r>
              <a:rPr lang="tr-TR" sz="3500" dirty="0" smtClean="0"/>
              <a:t>Türkiye Sanayi Stratejisi Eylem Planı</a:t>
            </a:r>
          </a:p>
          <a:p>
            <a:pPr marL="514350" lvl="0" indent="-514350">
              <a:buFont typeface="+mj-lt"/>
              <a:buAutoNum type="arabicPeriod"/>
            </a:pPr>
            <a:r>
              <a:rPr lang="tr-TR" sz="3500" dirty="0" smtClean="0"/>
              <a:t>Türkiye Ulaşım ve İletişim Stratejisi</a:t>
            </a:r>
          </a:p>
          <a:p>
            <a:pPr marL="514350" lvl="0" indent="-514350">
              <a:buFont typeface="+mj-lt"/>
              <a:buAutoNum type="arabicPeriod"/>
            </a:pPr>
            <a:r>
              <a:rPr lang="tr-TR" sz="3500" dirty="0" smtClean="0"/>
              <a:t>Bilgi Toplumu İnsan Kaynağı Strateji Belgesi ve Eylem Planı</a:t>
            </a:r>
          </a:p>
          <a:p>
            <a:pPr marL="514350" lvl="0" indent="-514350">
              <a:buFont typeface="+mj-lt"/>
              <a:buAutoNum type="arabicPeriod"/>
            </a:pPr>
            <a:r>
              <a:rPr lang="tr-TR" sz="3500" dirty="0" smtClean="0"/>
              <a:t>Makine Sektörü Strateji Belgesi ve Eylem Planı</a:t>
            </a:r>
          </a:p>
          <a:p>
            <a:pPr marL="514350" lvl="0" indent="-514350">
              <a:buFont typeface="+mj-lt"/>
              <a:buAutoNum type="arabicPeriod"/>
            </a:pPr>
            <a:r>
              <a:rPr lang="tr-TR" sz="3500" dirty="0" smtClean="0"/>
              <a:t>Otomotiv Sektörü Strateji Belgesi ve Eylem Planı</a:t>
            </a:r>
          </a:p>
          <a:p>
            <a:pPr marL="514350" lvl="0" indent="-514350">
              <a:buFont typeface="+mj-lt"/>
              <a:buAutoNum type="arabicPeriod"/>
            </a:pPr>
            <a:r>
              <a:rPr lang="tr-TR" sz="3500" dirty="0" smtClean="0"/>
              <a:t>Türkiye Sanayi Stratejisi</a:t>
            </a:r>
          </a:p>
          <a:p>
            <a:pPr marL="514350" lvl="0" indent="-514350">
              <a:buFont typeface="+mj-lt"/>
              <a:buAutoNum type="arabicPeriod"/>
            </a:pPr>
            <a:r>
              <a:rPr lang="tr-TR" sz="3500" dirty="0" smtClean="0"/>
              <a:t>KENTGES Bütünleşik Kentsel Gelişme Stratejisi ve Eylem Planı</a:t>
            </a:r>
          </a:p>
          <a:p>
            <a:pPr marL="514350" lvl="0" indent="-514350">
              <a:buFont typeface="+mj-lt"/>
              <a:buAutoNum type="arabicPeriod"/>
            </a:pPr>
            <a:r>
              <a:rPr lang="tr-TR" sz="3500" dirty="0" smtClean="0"/>
              <a:t>Ulusal İklim Değişikliği Strateji Belgesi</a:t>
            </a:r>
          </a:p>
          <a:p>
            <a:pPr marL="514350" lvl="0" indent="-514350">
              <a:buFont typeface="+mj-lt"/>
              <a:buAutoNum type="arabicPeriod"/>
            </a:pPr>
            <a:r>
              <a:rPr lang="tr-TR" sz="3500" b="1" dirty="0" smtClean="0"/>
              <a:t>Saydamlığın Arttırılması ve Yolsuzlukla Mücadelenin Güçlendirilmesi Stratejisi</a:t>
            </a:r>
          </a:p>
          <a:p>
            <a:pPr marL="514350" lvl="0" indent="-514350">
              <a:buFont typeface="+mj-lt"/>
              <a:buAutoNum type="arabicPeriod"/>
            </a:pPr>
            <a:r>
              <a:rPr lang="tr-TR" sz="3500" dirty="0" smtClean="0"/>
              <a:t>Kırsal Kalkınma Planı</a:t>
            </a:r>
          </a:p>
          <a:p>
            <a:pPr marL="514350" lvl="0" indent="-514350">
              <a:buFont typeface="+mj-lt"/>
              <a:buAutoNum type="arabicPeriod"/>
            </a:pPr>
            <a:r>
              <a:rPr lang="tr-TR" sz="3500" dirty="0" smtClean="0"/>
              <a:t>Yargı Reformu Stratejisi</a:t>
            </a:r>
          </a:p>
          <a:p>
            <a:pPr marL="514350" lvl="0" indent="-514350">
              <a:buFont typeface="+mj-lt"/>
              <a:buAutoNum type="arabicPeriod"/>
            </a:pPr>
            <a:r>
              <a:rPr lang="tr-TR" sz="3500" dirty="0" smtClean="0"/>
              <a:t>İstanbul Uluslararası Finans Merkezi Stratejisi ve Eylem Planı</a:t>
            </a:r>
          </a:p>
          <a:p>
            <a:pPr marL="514350" lvl="0" indent="-514350">
              <a:buFont typeface="+mj-lt"/>
              <a:buAutoNum type="arabicPeriod"/>
            </a:pPr>
            <a:r>
              <a:rPr lang="tr-TR" sz="3500" dirty="0" smtClean="0"/>
              <a:t>Yargı Reformu Eylem Planı</a:t>
            </a:r>
          </a:p>
          <a:p>
            <a:pPr marL="514350" lvl="0" indent="-514350">
              <a:buFont typeface="+mj-lt"/>
              <a:buAutoNum type="arabicPeriod"/>
            </a:pPr>
            <a:r>
              <a:rPr lang="tr-TR" sz="3500" b="1" dirty="0" smtClean="0"/>
              <a:t>Kayıt dışı Ekonomi ile Mücadele Stratejisi Eylem Planı 2008-2010</a:t>
            </a:r>
          </a:p>
          <a:p>
            <a:pPr marL="514350" lvl="0" indent="-514350">
              <a:buFont typeface="+mj-lt"/>
              <a:buAutoNum type="arabicPeriod"/>
            </a:pPr>
            <a:r>
              <a:rPr lang="tr-TR" sz="3500" dirty="0" smtClean="0"/>
              <a:t>Türkiye’nin Yükseköğretim Stratejisi</a:t>
            </a:r>
          </a:p>
          <a:p>
            <a:pPr marL="514350" lvl="0" indent="-514350">
              <a:buFont typeface="+mj-lt"/>
              <a:buAutoNum type="arabicPeriod"/>
            </a:pPr>
            <a:r>
              <a:rPr lang="tr-TR" sz="3500" dirty="0" smtClean="0"/>
              <a:t>Türkiye'de Yaşlıların Durumu ve Yaşlanma Ulusal Eylem Planı</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Stratejik Plan, Performans Programı ve Bütçe İlişkisi</a:t>
            </a:r>
            <a:endParaRPr lang="tr-TR" dirty="0"/>
          </a:p>
        </p:txBody>
      </p:sp>
      <p:pic>
        <p:nvPicPr>
          <p:cNvPr id="4" name="3 İçerik Yer Tutucusu"/>
          <p:cNvPicPr>
            <a:picLocks noGrp="1"/>
          </p:cNvPicPr>
          <p:nvPr>
            <p:ph idx="1"/>
          </p:nvPr>
        </p:nvPicPr>
        <p:blipFill>
          <a:blip r:embed="rId2"/>
          <a:srcRect/>
          <a:stretch>
            <a:fillRect/>
          </a:stretch>
        </p:blipFill>
        <p:spPr bwMode="auto">
          <a:xfrm>
            <a:off x="2000232" y="1428736"/>
            <a:ext cx="4572032"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Temel Unsurlar ve Süreç</a:t>
            </a:r>
            <a:endParaRPr lang="tr-TR" dirty="0"/>
          </a:p>
        </p:txBody>
      </p:sp>
      <p:sp>
        <p:nvSpPr>
          <p:cNvPr id="3" name="2 İçerik Yer Tutucusu"/>
          <p:cNvSpPr>
            <a:spLocks noGrp="1"/>
          </p:cNvSpPr>
          <p:nvPr>
            <p:ph idx="1"/>
          </p:nvPr>
        </p:nvSpPr>
        <p:spPr/>
        <p:txBody>
          <a:bodyPr>
            <a:normAutofit fontScale="47500" lnSpcReduction="20000"/>
          </a:bodyPr>
          <a:lstStyle/>
          <a:p>
            <a:pPr>
              <a:buNone/>
            </a:pPr>
            <a:r>
              <a:rPr lang="tr-TR" dirty="0" smtClean="0"/>
              <a:t>Kamu kurum ve kuruluşları tarafından hazırlanması gereken stratejik planlarda </a:t>
            </a:r>
            <a:r>
              <a:rPr lang="tr-TR" b="1" dirty="0" smtClean="0"/>
              <a:t>yer alması gereken temel unsurlar </a:t>
            </a:r>
            <a:r>
              <a:rPr lang="tr-TR" dirty="0" smtClean="0"/>
              <a:t>(DPT, 2006: 11):</a:t>
            </a:r>
          </a:p>
          <a:p>
            <a:pPr lvl="0"/>
            <a:r>
              <a:rPr lang="tr-TR" dirty="0" smtClean="0"/>
              <a:t>Durum analizi (özet)</a:t>
            </a:r>
          </a:p>
          <a:p>
            <a:pPr lvl="0"/>
            <a:r>
              <a:rPr lang="tr-TR" dirty="0" smtClean="0"/>
              <a:t>Katılımcılığın nasıl sağlandığına ilişkin açıklama</a:t>
            </a:r>
          </a:p>
          <a:p>
            <a:pPr lvl="0"/>
            <a:r>
              <a:rPr lang="tr-TR" dirty="0" smtClean="0"/>
              <a:t>Misyon, vizyon, temel değerler </a:t>
            </a:r>
          </a:p>
          <a:p>
            <a:pPr lvl="0"/>
            <a:r>
              <a:rPr lang="tr-TR" dirty="0" smtClean="0"/>
              <a:t>En az bir amaç </a:t>
            </a:r>
          </a:p>
          <a:p>
            <a:pPr lvl="0"/>
            <a:r>
              <a:rPr lang="tr-TR" dirty="0" smtClean="0"/>
              <a:t>Her amacın altında en az bir hedef </a:t>
            </a:r>
          </a:p>
          <a:p>
            <a:pPr lvl="0"/>
            <a:r>
              <a:rPr lang="tr-TR" dirty="0" smtClean="0"/>
              <a:t>Hedef ölçülebilir şekilde ifade edilememişse ölçüm kriter(</a:t>
            </a:r>
            <a:r>
              <a:rPr lang="tr-TR" dirty="0" err="1" smtClean="0"/>
              <a:t>ler</a:t>
            </a:r>
            <a:r>
              <a:rPr lang="tr-TR" dirty="0" smtClean="0"/>
              <a:t>)i </a:t>
            </a:r>
          </a:p>
          <a:p>
            <a:pPr lvl="0"/>
            <a:r>
              <a:rPr lang="tr-TR" dirty="0" smtClean="0"/>
              <a:t>Stratejiler </a:t>
            </a:r>
          </a:p>
          <a:p>
            <a:pPr lvl="0"/>
            <a:r>
              <a:rPr lang="tr-TR" dirty="0" smtClean="0"/>
              <a:t>Tüm amaç ve hedefleri içeren beş yıllık tahmini maliyet tablosu</a:t>
            </a:r>
          </a:p>
          <a:p>
            <a:pPr>
              <a:buNone/>
            </a:pPr>
            <a:endParaRPr lang="tr-TR" dirty="0" smtClean="0"/>
          </a:p>
          <a:p>
            <a:pPr>
              <a:buNone/>
            </a:pPr>
            <a:r>
              <a:rPr lang="tr-TR" b="1" dirty="0" smtClean="0"/>
              <a:t>Stratejik plan hazırlama süreci </a:t>
            </a:r>
            <a:r>
              <a:rPr lang="tr-TR" dirty="0" smtClean="0"/>
              <a:t>kılavuzda beş ana başlık altında açıklanmıştır.</a:t>
            </a:r>
          </a:p>
          <a:p>
            <a:pPr>
              <a:buNone/>
            </a:pPr>
            <a:r>
              <a:rPr lang="tr-TR" dirty="0" smtClean="0"/>
              <a:t>(DPT, 2006);</a:t>
            </a:r>
          </a:p>
          <a:p>
            <a:pPr lvl="0"/>
            <a:r>
              <a:rPr lang="tr-TR" dirty="0" smtClean="0"/>
              <a:t>Hazırlık çalışmaları,</a:t>
            </a:r>
          </a:p>
          <a:p>
            <a:pPr lvl="0"/>
            <a:r>
              <a:rPr lang="tr-TR" dirty="0" smtClean="0"/>
              <a:t>Durum analizi,</a:t>
            </a:r>
          </a:p>
          <a:p>
            <a:pPr lvl="0"/>
            <a:r>
              <a:rPr lang="tr-TR" dirty="0" smtClean="0"/>
              <a:t>Stratejik planın unsurları,</a:t>
            </a:r>
          </a:p>
          <a:p>
            <a:pPr lvl="0"/>
            <a:r>
              <a:rPr lang="tr-TR" dirty="0" err="1" smtClean="0"/>
              <a:t>Maliyetlendirme</a:t>
            </a:r>
            <a:r>
              <a:rPr lang="tr-TR" dirty="0" smtClean="0"/>
              <a:t>,</a:t>
            </a:r>
          </a:p>
          <a:p>
            <a:pPr lvl="0"/>
            <a:r>
              <a:rPr lang="tr-TR" dirty="0" smtClean="0"/>
              <a:t>İzleme ve değerlendirme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Dönemler</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I- </a:t>
            </a:r>
            <a:r>
              <a:rPr lang="tr-TR" b="1" dirty="0" smtClean="0"/>
              <a:t>8 Pilot Kuruluş (2003-2008…2012) </a:t>
            </a:r>
          </a:p>
          <a:p>
            <a:pPr lvl="0"/>
            <a:r>
              <a:rPr lang="tr-TR" dirty="0" smtClean="0"/>
              <a:t>Tarım ve Köy İşleri Bakanlığı (Gıda, Tarım ve Hayvancılık Bakanlığı)</a:t>
            </a:r>
          </a:p>
          <a:p>
            <a:pPr lvl="0"/>
            <a:r>
              <a:rPr lang="tr-TR" dirty="0" smtClean="0"/>
              <a:t>Devlet İstatistik Enstitüsü Başkanlığı (Türkiye İstatistik Kurumu Başkanlığı)</a:t>
            </a:r>
          </a:p>
          <a:p>
            <a:pPr lvl="0"/>
            <a:r>
              <a:rPr lang="tr-TR" dirty="0" smtClean="0"/>
              <a:t>Hudut ve Sahiller Sağlık Genel Müdürlüğü</a:t>
            </a:r>
          </a:p>
          <a:p>
            <a:pPr lvl="0"/>
            <a:r>
              <a:rPr lang="tr-TR" dirty="0" smtClean="0"/>
              <a:t>Karayolları Genel Müdürlüğü</a:t>
            </a:r>
          </a:p>
          <a:p>
            <a:pPr lvl="0"/>
            <a:r>
              <a:rPr lang="tr-TR" dirty="0" smtClean="0"/>
              <a:t>Hacettepe Üniversitesi</a:t>
            </a:r>
          </a:p>
          <a:p>
            <a:pPr lvl="0"/>
            <a:r>
              <a:rPr lang="tr-TR" dirty="0" smtClean="0"/>
              <a:t>Denizli İl Özel İdaresi</a:t>
            </a:r>
          </a:p>
          <a:p>
            <a:pPr lvl="0"/>
            <a:r>
              <a:rPr lang="tr-TR" dirty="0" smtClean="0"/>
              <a:t>İller Bankası Genel Müdürlüğü (İller Bankası Anonim Şirketi)</a:t>
            </a:r>
          </a:p>
          <a:p>
            <a:pPr lvl="0"/>
            <a:r>
              <a:rPr lang="tr-TR" dirty="0" smtClean="0"/>
              <a:t>Kayseri Büyükşehir Belediyesi</a:t>
            </a:r>
          </a:p>
          <a:p>
            <a:r>
              <a:rPr lang="tr-TR" dirty="0" smtClean="0"/>
              <a:t>stratejik planlama ile ilgili pilot uygulama başlatılmıştır </a:t>
            </a:r>
          </a:p>
          <a:p>
            <a:pPr>
              <a:buNone/>
            </a:pPr>
            <a:r>
              <a:rPr lang="tr-TR" b="1" dirty="0" smtClean="0"/>
              <a:t>II- Birinci Stratejik Plan Dönemi (~2009-2013)</a:t>
            </a:r>
          </a:p>
          <a:p>
            <a:pPr>
              <a:buNone/>
            </a:pPr>
            <a:r>
              <a:rPr lang="tr-TR" b="1" dirty="0" smtClean="0"/>
              <a:t>III -İkinci Stratejik Plan Dönemi (~2014-2018)</a:t>
            </a:r>
          </a:p>
          <a:p>
            <a:endParaRPr lang="tr-TR" dirty="0" smtClean="0"/>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Planda Değişiklik</a:t>
            </a:r>
            <a:endParaRPr lang="tr-TR" dirty="0"/>
          </a:p>
        </p:txBody>
      </p:sp>
      <p:sp>
        <p:nvSpPr>
          <p:cNvPr id="3" name="2 İçerik Yer Tutucusu"/>
          <p:cNvSpPr>
            <a:spLocks noGrp="1"/>
          </p:cNvSpPr>
          <p:nvPr>
            <p:ph idx="1"/>
          </p:nvPr>
        </p:nvSpPr>
        <p:spPr>
          <a:xfrm>
            <a:off x="457200" y="1600200"/>
            <a:ext cx="8043890" cy="4543443"/>
          </a:xfrm>
        </p:spPr>
        <p:txBody>
          <a:bodyPr>
            <a:normAutofit fontScale="62500" lnSpcReduction="20000"/>
          </a:bodyPr>
          <a:lstStyle/>
          <a:p>
            <a:r>
              <a:rPr lang="tr-TR" dirty="0" smtClean="0"/>
              <a:t>“Kamu İdarelerinde Stratejik Planlamaya İlişkin Usul ve Esaslar Hakkında Yönetmelik” gereği stratejik planların süresi, güncelleştirilmesi ve yenilenmesi madde 7’ye göre yapılır. </a:t>
            </a:r>
          </a:p>
          <a:p>
            <a:r>
              <a:rPr lang="tr-TR" dirty="0" smtClean="0"/>
              <a:t>Planlar 5 yıllıktır. Stratejik planın en az iki yıl uygulanması ve daha sonra stratejik planın kalan süresi için</a:t>
            </a:r>
            <a:r>
              <a:rPr lang="tr-TR" b="1" dirty="0" smtClean="0"/>
              <a:t> güncelleştirilmesi </a:t>
            </a:r>
            <a:r>
              <a:rPr lang="tr-TR" dirty="0" smtClean="0"/>
              <a:t>mümkündür. </a:t>
            </a:r>
          </a:p>
          <a:p>
            <a:r>
              <a:rPr lang="tr-TR" dirty="0" smtClean="0"/>
              <a:t>Değişiklik misyon, vizyon ve amaçlar bağlamında yapılamaz. Ancak hedeflerdeki nicel değişiklikler yapılabilir. Bu durumda da Kalkınma Bakanlığı’na ve Maliye Bakanlığı’na bilgi verilmesi gereklidir. </a:t>
            </a:r>
          </a:p>
          <a:p>
            <a:r>
              <a:rPr lang="tr-TR" dirty="0" smtClean="0"/>
              <a:t>Yenileme, stratejik planın yeniden hazırlanmasıdır. Bir kurumun görev, yetki ve sorumluluklarını düzenleyen mevzuatında) değişiklik olması durumunda stratejik plan yeniden hazırlanabilir. Çeşitli felaketlerin gerçekleşmesi (doğal afet, tehlikeli salgın hastalıklar veya ekonomik krizler) durumunda da stratejik planlar değiştirilebilir. </a:t>
            </a:r>
          </a:p>
          <a:p>
            <a:r>
              <a:rPr lang="tr-TR" dirty="0" smtClean="0"/>
              <a:t>Hükümetin, bakanın, valinin veya belediye başkanının değişmesi halinde stratejik planların da </a:t>
            </a:r>
            <a:r>
              <a:rPr lang="tr-TR" b="1" dirty="0" smtClean="0">
                <a:solidFill>
                  <a:srgbClr val="FF0000"/>
                </a:solidFill>
              </a:rPr>
              <a:t>yenilenebileceğinin</a:t>
            </a:r>
            <a:r>
              <a:rPr lang="tr-TR" b="1" dirty="0" smtClean="0"/>
              <a:t> </a:t>
            </a:r>
            <a:r>
              <a:rPr lang="tr-TR" dirty="0" smtClean="0"/>
              <a:t>öngörülmesi önemlidir. Demek ki yasa koyucu stratejinin </a:t>
            </a:r>
            <a:r>
              <a:rPr lang="tr-TR" b="1" dirty="0" smtClean="0"/>
              <a:t>“</a:t>
            </a:r>
            <a:r>
              <a:rPr lang="tr-TR" b="1" dirty="0" smtClean="0">
                <a:solidFill>
                  <a:srgbClr val="FF0000"/>
                </a:solidFill>
              </a:rPr>
              <a:t>lider” </a:t>
            </a:r>
            <a:r>
              <a:rPr lang="tr-TR" b="1" dirty="0" smtClean="0"/>
              <a:t>tarafından oluşturulmasını </a:t>
            </a:r>
            <a:r>
              <a:rPr lang="tr-TR" dirty="0" smtClean="0"/>
              <a:t>ve bu bağlamda süreklilik arz etmeyebileceğini öngörmektedir.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Denetim/Yönlendirme</a:t>
            </a:r>
            <a:endParaRPr lang="tr-TR" dirty="0"/>
          </a:p>
        </p:txBody>
      </p:sp>
      <p:sp>
        <p:nvSpPr>
          <p:cNvPr id="3" name="2 İçerik Yer Tutucusu"/>
          <p:cNvSpPr>
            <a:spLocks noGrp="1"/>
          </p:cNvSpPr>
          <p:nvPr>
            <p:ph idx="1"/>
          </p:nvPr>
        </p:nvSpPr>
        <p:spPr/>
        <p:txBody>
          <a:bodyPr>
            <a:normAutofit fontScale="62500" lnSpcReduction="20000"/>
          </a:bodyPr>
          <a:lstStyle/>
          <a:p>
            <a:endParaRPr lang="tr-TR" dirty="0" smtClean="0"/>
          </a:p>
          <a:p>
            <a:r>
              <a:rPr lang="tr-TR" b="1" dirty="0" smtClean="0"/>
              <a:t>Kalkınma Bakanlığı (DPT)</a:t>
            </a:r>
          </a:p>
          <a:p>
            <a:r>
              <a:rPr lang="tr-TR" b="1" dirty="0" smtClean="0"/>
              <a:t>Maliye Bakanlığı</a:t>
            </a:r>
          </a:p>
          <a:p>
            <a:r>
              <a:rPr lang="tr-TR" b="1" dirty="0" smtClean="0"/>
              <a:t>Sayıştay Başkanlığı</a:t>
            </a:r>
          </a:p>
          <a:p>
            <a:pPr>
              <a:buNone/>
            </a:pPr>
            <a:r>
              <a:rPr lang="tr-TR" dirty="0" smtClean="0"/>
              <a:t>		Sayıştay’a üç tür rapor gönderilir: </a:t>
            </a:r>
          </a:p>
          <a:p>
            <a:pPr marL="971550" lvl="1" indent="-514350">
              <a:buFont typeface="+mj-lt"/>
              <a:buAutoNum type="arabicPeriod"/>
            </a:pPr>
            <a:r>
              <a:rPr lang="tr-TR" dirty="0" smtClean="0"/>
              <a:t>İdare faaliyet raporları (Kamu idareleri)</a:t>
            </a:r>
          </a:p>
          <a:p>
            <a:pPr marL="971550" lvl="1" indent="-514350">
              <a:buFont typeface="+mj-lt"/>
              <a:buAutoNum type="arabicPeriod"/>
            </a:pPr>
            <a:r>
              <a:rPr lang="tr-TR" dirty="0" smtClean="0"/>
              <a:t>Yerel yönetimler genel faaliyet raporu (İçişleri Bakanlığı)</a:t>
            </a:r>
          </a:p>
          <a:p>
            <a:pPr marL="971550" lvl="1" indent="-514350">
              <a:buFont typeface="+mj-lt"/>
              <a:buAutoNum type="arabicPeriod"/>
            </a:pPr>
            <a:r>
              <a:rPr lang="tr-TR" dirty="0" smtClean="0"/>
              <a:t>Genel faaliyet raporu (Maliye Bakanlığı)</a:t>
            </a:r>
          </a:p>
          <a:p>
            <a:pPr lvl="1"/>
            <a:r>
              <a:rPr lang="tr-TR" dirty="0" smtClean="0"/>
              <a:t>Sayıştay, yayımlamış olduğu kendi değerlendirmelerini yaparak (yerel yönetimlerin raporları hariç) kendisine gelen tüm raporları uygunluk bildirimi ile birlikte TBMM’ye sunar. TBMM “kamu idarelerinin yönetim ve hesap verme sorumlulukları” çerçevesinde bir değerlendirme ve görüşme yapar. Bu görüşmelerde üst yönetici veya yardımcısı bakan ile birlikte hazır bulunur. </a:t>
            </a:r>
          </a:p>
          <a:p>
            <a:pPr lvl="1"/>
            <a:r>
              <a:rPr lang="tr-TR" dirty="0" smtClean="0"/>
              <a:t>Kamu idareleri stratejik planlarını, performans programlarını ve (mahalli idareler hariç) faaliyet raporlarını Maliye Bakanlığı’na göndermekle yükümlüdür. Maliye Bakanlığı, genel faaliyet raporunu hazırlamakla yükümlüdür.</a:t>
            </a:r>
          </a:p>
          <a:p>
            <a:pPr lvl="1"/>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normAutofit fontScale="90000"/>
          </a:bodyPr>
          <a:lstStyle/>
          <a:p>
            <a:r>
              <a:rPr lang="tr-TR" sz="3600" b="1" dirty="0" smtClean="0"/>
              <a:t/>
            </a:r>
            <a:br>
              <a:rPr lang="tr-TR" sz="3600" b="1" dirty="0" smtClean="0"/>
            </a:br>
            <a:r>
              <a:rPr lang="tr-TR" sz="3600" b="1" dirty="0" smtClean="0"/>
              <a:t>Stratejik Planların Hazırlanmasında Karşılaşılan Eksiklikler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55000" lnSpcReduction="20000"/>
          </a:bodyPr>
          <a:lstStyle/>
          <a:p>
            <a:pPr>
              <a:buNone/>
            </a:pPr>
            <a:r>
              <a:rPr lang="tr-TR" dirty="0" smtClean="0"/>
              <a:t>“Kamu İdarelerince Hazırlanacak Stratejik Planlara Dair Tebliğ (Sıra No: 1)”e göre tespit edilen eksiklikler ya da stratejik plan hazırlanırken üzerinde dikkatle durulması gereken hususlar şu şekilde sıralanmıştır: </a:t>
            </a:r>
          </a:p>
          <a:p>
            <a:pPr lvl="0"/>
            <a:r>
              <a:rPr lang="tr-TR" b="1" dirty="0" smtClean="0"/>
              <a:t>Durum analizi ile amaç ve hedeflerin bağlantısının </a:t>
            </a:r>
            <a:r>
              <a:rPr lang="tr-TR" dirty="0" smtClean="0"/>
              <a:t>açık bir şekilde gösterilmesi</a:t>
            </a:r>
          </a:p>
          <a:p>
            <a:pPr lvl="0"/>
            <a:r>
              <a:rPr lang="tr-TR" dirty="0" smtClean="0"/>
              <a:t>Dış </a:t>
            </a:r>
            <a:r>
              <a:rPr lang="tr-TR" b="1" dirty="0" smtClean="0"/>
              <a:t>paydaş katılımının yeterli düzeyde ve kalitede </a:t>
            </a:r>
            <a:r>
              <a:rPr lang="tr-TR" dirty="0" smtClean="0"/>
              <a:t>sağlanması</a:t>
            </a:r>
          </a:p>
          <a:p>
            <a:pPr lvl="0"/>
            <a:r>
              <a:rPr lang="tr-TR" b="1" dirty="0" smtClean="0"/>
              <a:t>Hedeflerin sonuç odaklı </a:t>
            </a:r>
            <a:r>
              <a:rPr lang="tr-TR" dirty="0" smtClean="0"/>
              <a:t>ve kuruluşun hizmet alanına uygun bir biçimde ifade edilmesi</a:t>
            </a:r>
          </a:p>
          <a:p>
            <a:pPr lvl="0"/>
            <a:r>
              <a:rPr lang="tr-TR" dirty="0" smtClean="0"/>
              <a:t>Performans programı hazırlıklarında güçlük yaratmayacak </a:t>
            </a:r>
            <a:r>
              <a:rPr lang="tr-TR" b="1" dirty="0" smtClean="0"/>
              <a:t>sayıda ve nitelikte amaç ve hedef belirlenmes</a:t>
            </a:r>
            <a:r>
              <a:rPr lang="tr-TR" dirty="0" smtClean="0"/>
              <a:t>i</a:t>
            </a:r>
          </a:p>
          <a:p>
            <a:pPr lvl="0"/>
            <a:r>
              <a:rPr lang="tr-TR" dirty="0" smtClean="0"/>
              <a:t>Hedeflere yönelik </a:t>
            </a:r>
            <a:r>
              <a:rPr lang="tr-TR" b="1" dirty="0" smtClean="0"/>
              <a:t>performans göstergelerinin</a:t>
            </a:r>
            <a:r>
              <a:rPr lang="tr-TR" dirty="0" smtClean="0"/>
              <a:t>, bu göstergeler cinsinden mevcut durumun ve plan döneminde ulaşılması arzulanan seviyenin belirtilmesi</a:t>
            </a:r>
          </a:p>
          <a:p>
            <a:pPr lvl="0"/>
            <a:r>
              <a:rPr lang="tr-TR" dirty="0" smtClean="0"/>
              <a:t>Amaç ve hedeflere </a:t>
            </a:r>
            <a:r>
              <a:rPr lang="tr-TR" b="1" dirty="0" smtClean="0"/>
              <a:t>nasıl ulaşılacağını açıklayan stratejilerin </a:t>
            </a:r>
            <a:r>
              <a:rPr lang="tr-TR" dirty="0" smtClean="0"/>
              <a:t>planda yer alması </a:t>
            </a:r>
            <a:r>
              <a:rPr lang="tr-TR" b="1" dirty="0" smtClean="0"/>
              <a:t>(STRATEJİK PLANDA STRATEJİ YER ALSIN!)</a:t>
            </a:r>
          </a:p>
          <a:p>
            <a:pPr lvl="0"/>
            <a:r>
              <a:rPr lang="tr-TR" dirty="0" smtClean="0"/>
              <a:t>Amaç ve hedefler seviyesinde </a:t>
            </a:r>
            <a:r>
              <a:rPr lang="tr-TR" b="1" dirty="0" err="1" smtClean="0"/>
              <a:t>maliyetlendirme</a:t>
            </a:r>
            <a:r>
              <a:rPr lang="tr-TR" b="1" dirty="0" smtClean="0"/>
              <a:t> </a:t>
            </a:r>
            <a:r>
              <a:rPr lang="tr-TR" dirty="0" smtClean="0"/>
              <a:t>ve bunlara ilişkin kaynak tablolarının yer alması</a:t>
            </a:r>
          </a:p>
          <a:p>
            <a:pPr lvl="0"/>
            <a:r>
              <a:rPr lang="tr-TR" b="1" dirty="0" smtClean="0"/>
              <a:t>Uygulamanın izlenmesi ve değerlendirilmesine yönelik sistem </a:t>
            </a:r>
            <a:r>
              <a:rPr lang="tr-TR" dirty="0" smtClean="0"/>
              <a:t>tasarımı yapılması</a:t>
            </a:r>
          </a:p>
          <a:p>
            <a:endParaRPr lang="tr-T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Stratejik Planların Hazırlanmasında Karşılaşılan Eksiklikler</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Merkezi idare tarafından ortaya konan bu eksikliklerin yanında, </a:t>
            </a:r>
            <a:r>
              <a:rPr lang="tr-TR" dirty="0" err="1" smtClean="0"/>
              <a:t>Songür</a:t>
            </a:r>
            <a:r>
              <a:rPr lang="tr-TR" dirty="0" smtClean="0"/>
              <a:t>, (2009: 50-51) araştırmaya dayalı olarak belediyelerin karşılaştıkları sorunları şu şekilde sıralar.</a:t>
            </a:r>
          </a:p>
          <a:p>
            <a:r>
              <a:rPr lang="tr-TR" dirty="0" smtClean="0"/>
              <a:t>Kamu kurumlarının ve yöneticilerinin çoğunun </a:t>
            </a:r>
            <a:r>
              <a:rPr lang="tr-TR" b="1" dirty="0" smtClean="0"/>
              <a:t>stratejik planlama hakkında fikir sahibi olmadan çalışmalara yasal zorunluluk nedeniyle başlamış </a:t>
            </a:r>
            <a:r>
              <a:rPr lang="tr-TR" dirty="0" smtClean="0"/>
              <a:t>olmalarının, uygulamada yarattığı önemli eksiklik ve aksaklıkların bulunduğu açıktır. Bunlara örnek olarak; konuyla ilgili yeterli eğitim alma, planlarını danışman kuruluşa hazırlatma, kültür değişimi yaratma, önemli yönetsel kararlarda stratejik plandan yararlanma, plan çalışmalarını olaylara ve kişilere bakış açısını değiştirme durumları verilebilir. </a:t>
            </a:r>
          </a:p>
          <a:p>
            <a:r>
              <a:rPr lang="tr-TR" dirty="0" err="1" smtClean="0"/>
              <a:t>Songür’ün</a:t>
            </a:r>
            <a:r>
              <a:rPr lang="tr-TR" dirty="0" smtClean="0"/>
              <a:t> (2009: 49) bulgularına göre DPT’nin hazırladığı Stratejik </a:t>
            </a:r>
            <a:r>
              <a:rPr lang="tr-TR" b="1" dirty="0" smtClean="0"/>
              <a:t>Planlama Kılavuzunu anlaşılır bulan belediye oranı %50’dir. </a:t>
            </a:r>
            <a:r>
              <a:rPr lang="tr-TR" dirty="0" smtClean="0"/>
              <a:t>Anlaşılır bulmayanların oranı ise %22.6’dır. Dolayısıyla </a:t>
            </a:r>
            <a:r>
              <a:rPr lang="tr-TR" dirty="0" err="1" smtClean="0"/>
              <a:t>Songür</a:t>
            </a:r>
            <a:r>
              <a:rPr lang="tr-TR" dirty="0" smtClean="0"/>
              <a:t>, yeni ve daha anlaşılır bir kılavuz hazırlanmasını önermektedir. </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err="1" smtClean="0"/>
              <a:t>SahaAraştırması</a:t>
            </a:r>
            <a:r>
              <a:rPr lang="tr-TR" dirty="0" smtClean="0"/>
              <a:t>: Yöntem</a:t>
            </a: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err="1" smtClean="0"/>
              <a:t>Literatur</a:t>
            </a:r>
            <a:r>
              <a:rPr lang="tr-TR" dirty="0" smtClean="0"/>
              <a:t> Taraması</a:t>
            </a:r>
          </a:p>
          <a:p>
            <a:r>
              <a:rPr lang="tr-TR" dirty="0" smtClean="0"/>
              <a:t>Mülakatlar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654164"/>
          </a:xfrm>
        </p:spPr>
        <p:txBody>
          <a:bodyPr>
            <a:normAutofit fontScale="90000"/>
          </a:bodyPr>
          <a:lstStyle/>
          <a:p>
            <a:r>
              <a:rPr lang="tr-TR" dirty="0" smtClean="0"/>
              <a:t>Türk Kamu Yönetiminde </a:t>
            </a:r>
            <a:br>
              <a:rPr lang="tr-TR" dirty="0" smtClean="0"/>
            </a:br>
            <a:r>
              <a:rPr lang="tr-TR" dirty="0" smtClean="0"/>
              <a:t>Stratejik Planlama</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“Performansa Dayalı Çalışma ve Hesap Verme” amaçlıdır</a:t>
            </a:r>
          </a:p>
          <a:p>
            <a:r>
              <a:rPr lang="tr-TR" dirty="0" smtClean="0"/>
              <a:t>Başlangıcı IMF ve Dünya Bankasına verilen taahhüttür: </a:t>
            </a:r>
          </a:p>
          <a:p>
            <a:endParaRPr lang="tr-TR" dirty="0" smtClean="0"/>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Güvenlik Stratejisi</a:t>
            </a:r>
            <a:endParaRPr lang="tr-TR" dirty="0"/>
          </a:p>
        </p:txBody>
      </p:sp>
      <p:sp>
        <p:nvSpPr>
          <p:cNvPr id="3" name="2 İçerik Yer Tutucusu"/>
          <p:cNvSpPr>
            <a:spLocks noGrp="1"/>
          </p:cNvSpPr>
          <p:nvPr>
            <p:ph idx="1"/>
          </p:nvPr>
        </p:nvSpPr>
        <p:spPr/>
        <p:txBody>
          <a:bodyPr>
            <a:normAutofit/>
          </a:bodyPr>
          <a:lstStyle/>
          <a:p>
            <a:r>
              <a:rPr lang="tr-TR" dirty="0" smtClean="0"/>
              <a:t>İçişleri Bakanlığı</a:t>
            </a:r>
          </a:p>
          <a:p>
            <a:r>
              <a:rPr lang="tr-TR" dirty="0" smtClean="0"/>
              <a:t>Emniyet Genel Müdürlüğü</a:t>
            </a:r>
          </a:p>
          <a:p>
            <a:r>
              <a:rPr lang="tr-TR" dirty="0" smtClean="0"/>
              <a:t>Jandarma Genel Komutanlığı (Muaf *)</a:t>
            </a:r>
          </a:p>
          <a:p>
            <a:r>
              <a:rPr lang="tr-TR" dirty="0" smtClean="0"/>
              <a:t>Sahil Güvenlik Komutanlığı (Muaf*)</a:t>
            </a:r>
          </a:p>
          <a:p>
            <a:endParaRPr lang="tr-TR" dirty="0" smtClean="0"/>
          </a:p>
          <a:p>
            <a:pPr>
              <a:buNone/>
            </a:pPr>
            <a:r>
              <a:rPr lang="tr-TR" dirty="0" smtClean="0"/>
              <a:t>*“Kamu İdarelerinde Stratejik Planlamaya İlişkin Usul ve Esaslar Hakkında Yönetmelik” (Resmi Gazete Tarihi: 26.05.2006 Sayısı: 26179)</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Bulgular</a:t>
            </a:r>
            <a:endParaRPr lang="tr-TR" dirty="0"/>
          </a:p>
        </p:txBody>
      </p:sp>
      <p:sp>
        <p:nvSpPr>
          <p:cNvPr id="3" name="2 İçerik Yer Tutucusu"/>
          <p:cNvSpPr>
            <a:spLocks noGrp="1"/>
          </p:cNvSpPr>
          <p:nvPr>
            <p:ph idx="1"/>
          </p:nvPr>
        </p:nvSpPr>
        <p:spPr/>
        <p:txBody>
          <a:bodyPr>
            <a:normAutofit fontScale="85000" lnSpcReduction="20000"/>
          </a:bodyPr>
          <a:lstStyle/>
          <a:p>
            <a:pPr marL="514350" indent="-514350">
              <a:buFont typeface="+mj-lt"/>
              <a:buAutoNum type="arabicPeriod"/>
            </a:pPr>
            <a:r>
              <a:rPr lang="tr-TR" dirty="0" smtClean="0"/>
              <a:t>Yasal altyapı ve teşkilat altyapısı başlangıçta düşünülmüş ve kurgulanmaya çalışılmış</a:t>
            </a:r>
          </a:p>
          <a:p>
            <a:pPr marL="514350" indent="-514350">
              <a:buFont typeface="+mj-lt"/>
              <a:buAutoNum type="arabicPeriod"/>
            </a:pPr>
            <a:r>
              <a:rPr lang="tr-TR" dirty="0" smtClean="0"/>
              <a:t>İkinci planlar ilkine göre daha profesyonel –yöntem, içerik ve biçim olarak (kopyala yapıştır azalıyor)</a:t>
            </a:r>
          </a:p>
          <a:p>
            <a:pPr marL="514350" indent="-514350">
              <a:buFont typeface="+mj-lt"/>
              <a:buAutoNum type="arabicPeriod"/>
            </a:pPr>
            <a:r>
              <a:rPr lang="tr-TR" dirty="0" smtClean="0"/>
              <a:t>Teşkilatlanma, personel sayısı, ofis malzemesi, bilgisayar, kaynak malzemesi vb hakkında eksiklik hissedilmiyor</a:t>
            </a:r>
          </a:p>
          <a:p>
            <a:pPr marL="514350" indent="-514350">
              <a:buFont typeface="+mj-lt"/>
              <a:buAutoNum type="arabicPeriod"/>
            </a:pPr>
            <a:r>
              <a:rPr lang="tr-TR" dirty="0" smtClean="0"/>
              <a:t>Artan yönetici desteği</a:t>
            </a:r>
          </a:p>
          <a:p>
            <a:pPr marL="514350" indent="-514350">
              <a:buFont typeface="+mj-lt"/>
              <a:buAutoNum type="arabicPeriod"/>
            </a:pPr>
            <a:r>
              <a:rPr lang="tr-TR" dirty="0" smtClean="0"/>
              <a:t>Aşağıdan yukarı planlama süreci</a:t>
            </a:r>
          </a:p>
          <a:p>
            <a:pPr marL="514350" indent="-514350">
              <a:buFont typeface="+mj-lt"/>
              <a:buAutoNum type="arabicPeriod"/>
            </a:pPr>
            <a:r>
              <a:rPr lang="tr-TR" dirty="0" smtClean="0"/>
              <a:t>İyi uygulama ve izleme potansiyeli (e.g. POLNET)</a:t>
            </a:r>
          </a:p>
          <a:p>
            <a:pPr marL="514350" indent="-514350">
              <a:buFont typeface="+mj-lt"/>
              <a:buAutoNum type="arabicPeriod"/>
            </a:pPr>
            <a:r>
              <a:rPr lang="tr-TR" dirty="0" smtClean="0"/>
              <a:t>Jandarma planlama geleneği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Bulgular</a:t>
            </a:r>
            <a:endParaRPr lang="tr-TR" dirty="0"/>
          </a:p>
        </p:txBody>
      </p:sp>
      <p:sp>
        <p:nvSpPr>
          <p:cNvPr id="3" name="2 İçerik Yer Tutucusu"/>
          <p:cNvSpPr>
            <a:spLocks noGrp="1"/>
          </p:cNvSpPr>
          <p:nvPr>
            <p:ph idx="1"/>
          </p:nvPr>
        </p:nvSpPr>
        <p:spPr>
          <a:xfrm>
            <a:off x="457200" y="1600200"/>
            <a:ext cx="7615262" cy="5043509"/>
          </a:xfrm>
        </p:spPr>
        <p:txBody>
          <a:bodyPr>
            <a:normAutofit fontScale="70000" lnSpcReduction="20000"/>
          </a:bodyPr>
          <a:lstStyle/>
          <a:p>
            <a:pPr marL="514350" indent="-514350">
              <a:buFont typeface="+mj-lt"/>
              <a:buAutoNum type="arabicPeriod"/>
            </a:pPr>
            <a:r>
              <a:rPr lang="tr-TR" dirty="0" smtClean="0"/>
              <a:t>Türkiye’nin iç güvenlik stratejisi yok</a:t>
            </a:r>
          </a:p>
          <a:p>
            <a:pPr marL="971550" lvl="1" indent="-514350"/>
            <a:r>
              <a:rPr lang="tr-TR" dirty="0" err="1" smtClean="0"/>
              <a:t>Kurumlararası</a:t>
            </a:r>
            <a:r>
              <a:rPr lang="tr-TR" dirty="0" smtClean="0"/>
              <a:t> zayıf işbirliği ve koordinasyon</a:t>
            </a:r>
          </a:p>
          <a:p>
            <a:pPr marL="514350" indent="-514350">
              <a:buFont typeface="+mj-lt"/>
              <a:buAutoNum type="arabicPeriod"/>
            </a:pPr>
            <a:r>
              <a:rPr lang="tr-TR" dirty="0" smtClean="0"/>
              <a:t>Stratejik planlama formalite olarak algılanıyor</a:t>
            </a:r>
          </a:p>
          <a:p>
            <a:pPr marL="514350" indent="-514350">
              <a:buFont typeface="+mj-lt"/>
              <a:buAutoNum type="arabicPeriod"/>
            </a:pPr>
            <a:r>
              <a:rPr lang="tr-TR" dirty="0" smtClean="0"/>
              <a:t>Strateji birimleri itibarı yüksek birim değiller (APK=kızak birim)</a:t>
            </a:r>
          </a:p>
          <a:p>
            <a:pPr marL="514350" indent="-514350">
              <a:buFont typeface="+mj-lt"/>
              <a:buAutoNum type="arabicPeriod"/>
            </a:pPr>
            <a:r>
              <a:rPr lang="tr-TR" dirty="0" smtClean="0"/>
              <a:t>Strateji için bütçe mi bütçe için strateji mi? Planlama da: Bütçe stratejinin önüne geçiyor .</a:t>
            </a:r>
          </a:p>
          <a:p>
            <a:pPr marL="514350" indent="-514350">
              <a:buFont typeface="+mj-lt"/>
              <a:buAutoNum type="arabicPeriod"/>
            </a:pPr>
            <a:r>
              <a:rPr lang="tr-TR" dirty="0" smtClean="0"/>
              <a:t>Ölçülebilir hedef; güvenilir veri; kolay hedef problemleri  …</a:t>
            </a:r>
          </a:p>
          <a:p>
            <a:pPr marL="514350" indent="-514350">
              <a:buFont typeface="+mj-lt"/>
              <a:buAutoNum type="arabicPeriod"/>
            </a:pPr>
            <a:r>
              <a:rPr lang="tr-TR" dirty="0" smtClean="0"/>
              <a:t>Üst  Yöneticinin Hesap Verebilirliği -Kurumsallaşma dengesi</a:t>
            </a:r>
          </a:p>
          <a:p>
            <a:pPr marL="514350" indent="-514350">
              <a:buFont typeface="+mj-lt"/>
              <a:buAutoNum type="arabicPeriod"/>
            </a:pPr>
            <a:r>
              <a:rPr lang="tr-TR" dirty="0" smtClean="0"/>
              <a:t>Bir türlü başlanamamış performans denetimleri (2010 Sayıştay Kanunu Değişimi)</a:t>
            </a:r>
          </a:p>
          <a:p>
            <a:pPr marL="914400" lvl="1" indent="-514350"/>
            <a:r>
              <a:rPr lang="tr-TR" i="1" dirty="0" smtClean="0"/>
              <a:t>Sayıştay tarafından gerçekleştirilen performans denetimleri mali ve hukuki sorumluluk doğurmaz</a:t>
            </a:r>
            <a:r>
              <a:rPr lang="tr-TR" dirty="0" smtClean="0"/>
              <a:t>.” Lider/yönetici merkezli stratejik planlama </a:t>
            </a:r>
          </a:p>
          <a:p>
            <a:pPr marL="514350" indent="-514350">
              <a:buFont typeface="+mj-lt"/>
              <a:buAutoNum type="arabicPeriod"/>
            </a:pPr>
            <a:r>
              <a:rPr lang="tr-TR" dirty="0" smtClean="0"/>
              <a:t>Jandarma –Polis (görev, sorumluluk, teşkilatlanma farkları)</a:t>
            </a:r>
          </a:p>
          <a:p>
            <a:pPr marL="514350" indent="-514350">
              <a:buFont typeface="+mj-lt"/>
              <a:buAutoNum type="arabicPeriod"/>
            </a:pPr>
            <a:endParaRPr lang="tr-TR" dirty="0" smtClean="0"/>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Bir iç güvenlik stratejik planlama kapasitesi var mı? </a:t>
            </a:r>
          </a:p>
          <a:p>
            <a:pPr lvl="1"/>
            <a:r>
              <a:rPr lang="tr-TR" dirty="0" smtClean="0"/>
              <a:t>Kesinlikle evet</a:t>
            </a:r>
          </a:p>
          <a:p>
            <a:r>
              <a:rPr lang="tr-TR" dirty="0" smtClean="0"/>
              <a:t>Bu kapasite kullanılıyor mu?</a:t>
            </a:r>
          </a:p>
          <a:p>
            <a:pPr lvl="1"/>
            <a:r>
              <a:rPr lang="tr-TR" dirty="0" smtClean="0"/>
              <a:t>Hayır</a:t>
            </a:r>
          </a:p>
          <a:p>
            <a:r>
              <a:rPr lang="tr-TR" dirty="0" smtClean="0"/>
              <a:t>Bakış açısı / Anlayış?</a:t>
            </a:r>
          </a:p>
          <a:p>
            <a:pPr lvl="1"/>
            <a:r>
              <a:rPr lang="tr-TR" dirty="0" smtClean="0"/>
              <a:t>Stratejik planlama formalitedir</a:t>
            </a:r>
          </a:p>
          <a:p>
            <a:r>
              <a:rPr lang="tr-TR" dirty="0" smtClean="0"/>
              <a:t>Bir iç güvenlik stratejisi var mı?</a:t>
            </a:r>
          </a:p>
          <a:p>
            <a:pPr lvl="1"/>
            <a:r>
              <a:rPr lang="tr-TR" dirty="0" smtClean="0"/>
              <a:t>Evet ancak genel değil-örgüt düzeyinde (çok parçalı yapı)</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Yapmalı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Kararlı liderlik desteği</a:t>
            </a:r>
          </a:p>
          <a:p>
            <a:r>
              <a:rPr lang="tr-TR" dirty="0" smtClean="0"/>
              <a:t>Kurumların stratejilerini yönlendirecek genel bir strateji (Ve </a:t>
            </a:r>
            <a:r>
              <a:rPr lang="tr-TR" dirty="0" err="1" smtClean="0"/>
              <a:t>stratejist</a:t>
            </a:r>
            <a:r>
              <a:rPr lang="tr-TR" dirty="0" smtClean="0"/>
              <a:t>?)</a:t>
            </a:r>
          </a:p>
          <a:p>
            <a:r>
              <a:rPr lang="tr-TR" dirty="0" err="1" smtClean="0"/>
              <a:t>Kurumlararası</a:t>
            </a:r>
            <a:r>
              <a:rPr lang="tr-TR" dirty="0" smtClean="0"/>
              <a:t> işbirliği</a:t>
            </a:r>
          </a:p>
          <a:p>
            <a:r>
              <a:rPr lang="tr-TR" dirty="0" smtClean="0"/>
              <a:t>Jandarma-polis farkları (teşkilatlanma, statü, görev, yetki…) </a:t>
            </a:r>
          </a:p>
          <a:p>
            <a:r>
              <a:rPr lang="tr-TR" dirty="0" smtClean="0"/>
              <a:t>Rasyonel politika yapma ve uygulama geleneği oluşturulması gerekiyor (kişisel, duygusal, </a:t>
            </a:r>
            <a:r>
              <a:rPr lang="tr-TR" dirty="0" err="1" smtClean="0"/>
              <a:t>reaksiyoner</a:t>
            </a:r>
            <a:r>
              <a:rPr lang="tr-TR" dirty="0" smtClean="0"/>
              <a:t> değil; gayrişahsi, rasyonel ve </a:t>
            </a:r>
            <a:r>
              <a:rPr lang="tr-TR" dirty="0" err="1" smtClean="0"/>
              <a:t>proaktif</a:t>
            </a:r>
            <a:r>
              <a:rPr lang="tr-TR" dirty="0" smtClean="0"/>
              <a:t> olmalı)</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r>
              <a:rPr lang="tr-TR" smtClean="0"/>
              <a:t>Teşekkür </a:t>
            </a:r>
            <a:r>
              <a:rPr lang="tr-TR" dirty="0" smtClean="0"/>
              <a:t>Ederim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srcRect/>
          <a:stretch>
            <a:fillRect/>
          </a:stretch>
        </p:blipFill>
        <p:spPr bwMode="auto">
          <a:xfrm>
            <a:off x="1214414" y="785794"/>
            <a:ext cx="6467505" cy="53403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Taahhüt</a:t>
            </a:r>
            <a:endParaRPr lang="tr-TR" dirty="0"/>
          </a:p>
        </p:txBody>
      </p:sp>
      <p:sp>
        <p:nvSpPr>
          <p:cNvPr id="3" name="2 İçerik Yer Tutucusu"/>
          <p:cNvSpPr>
            <a:spLocks noGrp="1"/>
          </p:cNvSpPr>
          <p:nvPr>
            <p:ph idx="1"/>
          </p:nvPr>
        </p:nvSpPr>
        <p:spPr/>
        <p:txBody>
          <a:bodyPr/>
          <a:lstStyle/>
          <a:p>
            <a:pPr marL="342900" lvl="1" indent="-342900">
              <a:buFont typeface="Arial" pitchFamily="34" charset="0"/>
              <a:buChar char="•"/>
            </a:pPr>
            <a:r>
              <a:rPr lang="tr-TR" dirty="0" err="1" smtClean="0"/>
              <a:t>PFPSAL’ın</a:t>
            </a:r>
            <a:r>
              <a:rPr lang="tr-TR" dirty="0" smtClean="0"/>
              <a:t> içerdiği taahhütlerden biri kamu yönetimi reformu kapsamında yapılması öngörülen “Kamu Harcama Yönetimi: Bütçe Reformu”dur. </a:t>
            </a:r>
          </a:p>
          <a:p>
            <a:pPr marL="342900" lvl="1" indent="-342900">
              <a:buFont typeface="Arial" pitchFamily="34" charset="0"/>
              <a:buChar char="•"/>
            </a:pPr>
            <a:r>
              <a:rPr lang="tr-TR" dirty="0" smtClean="0"/>
              <a:t>Reformun önemli aşamalarından biri, </a:t>
            </a:r>
            <a:r>
              <a:rPr lang="tr-TR" b="1" dirty="0" smtClean="0"/>
              <a:t>kamu kurumlarında politika oluşturma kapasitesinin güçlendirilmesi ve bu bağlamda stratejik planlamanın uygulanmaya başlanmasıdır</a:t>
            </a:r>
            <a:r>
              <a:rPr lang="tr-TR" dirty="0" smtClean="0"/>
              <a:t>” (T.C. Kalkınma Bakanlığı, 2012: 6).</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Kamu Yönetimi Temel Kanunu Tasarısı</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2003 Kamu Yönetiminde Yeniden Yapılanma Çalışmaları başlar</a:t>
            </a:r>
          </a:p>
          <a:p>
            <a:r>
              <a:rPr lang="tr-TR" b="1" dirty="0" smtClean="0"/>
              <a:t>Kamu Yönetimi Temel Kanunu Tasarısı </a:t>
            </a:r>
            <a:r>
              <a:rPr lang="tr-TR" dirty="0" smtClean="0"/>
              <a:t>(2004-Yasalaşamamıştır)</a:t>
            </a:r>
          </a:p>
          <a:p>
            <a:pPr lvl="1"/>
            <a:r>
              <a:rPr lang="tr-TR" dirty="0" smtClean="0"/>
              <a:t>Katılımcı, saydam, </a:t>
            </a:r>
            <a:r>
              <a:rPr lang="tr-TR" b="1" dirty="0" smtClean="0"/>
              <a:t>hesap verebilir</a:t>
            </a:r>
            <a:r>
              <a:rPr lang="tr-TR" dirty="0" smtClean="0"/>
              <a:t>, insan hak ve özgürlüklerinin esas alan bir kamu yönetimi</a:t>
            </a:r>
          </a:p>
          <a:p>
            <a:pPr lvl="1"/>
            <a:r>
              <a:rPr lang="tr-TR" dirty="0" smtClean="0"/>
              <a:t>Yerel yönetimlerin ve devlet dışı aktörlerin kamu hizmeti görebilmeleri için daha fazla yetkilendirilmesi</a:t>
            </a:r>
          </a:p>
          <a:p>
            <a:pPr lvl="1"/>
            <a:r>
              <a:rPr lang="tr-TR" dirty="0" smtClean="0"/>
              <a:t>Yatay örgütlenmiş kamu idareleri (3 kademeli yönetim hiyerarşisi)</a:t>
            </a:r>
          </a:p>
          <a:p>
            <a:pPr lvl="1"/>
            <a:r>
              <a:rPr lang="tr-TR" dirty="0" smtClean="0"/>
              <a:t>Sayıştay’a </a:t>
            </a:r>
            <a:r>
              <a:rPr lang="tr-TR" b="1" dirty="0" smtClean="0"/>
              <a:t>performans denetimi </a:t>
            </a:r>
            <a:r>
              <a:rPr lang="tr-TR" dirty="0" smtClean="0"/>
              <a:t>yetkisi</a:t>
            </a:r>
          </a:p>
          <a:p>
            <a:pPr lvl="1"/>
            <a:r>
              <a:rPr lang="tr-TR" b="1" dirty="0" smtClean="0"/>
              <a:t>Kamu yönetiminde stratejik yönetim anlayışını hayata geçirmek </a:t>
            </a:r>
            <a:r>
              <a:rPr lang="tr-TR" dirty="0" smtClean="0"/>
              <a:t>üzere bakanlıklarda strateji geliştirme kurullarının ve bu kurulların sekretarya hizmetlerini yürütmek üzere strateji geliştirme başkanlıklarının ve daire başkanlıklarının, danışma birimleri olarak, kurulabileceği hükme bağlanmıştır (T.C. Başbakanlık, 2003: 27).</a:t>
            </a:r>
          </a:p>
          <a:p>
            <a:pPr lvl="1"/>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Stratejik Açık</a:t>
            </a:r>
            <a:endParaRPr lang="tr-TR" dirty="0"/>
          </a:p>
        </p:txBody>
      </p:sp>
      <p:sp>
        <p:nvSpPr>
          <p:cNvPr id="3" name="2 İçerik Yer Tutucusu"/>
          <p:cNvSpPr>
            <a:spLocks noGrp="1"/>
          </p:cNvSpPr>
          <p:nvPr>
            <p:ph idx="1"/>
          </p:nvPr>
        </p:nvSpPr>
        <p:spPr/>
        <p:txBody>
          <a:bodyPr>
            <a:normAutofit fontScale="55000" lnSpcReduction="20000"/>
          </a:bodyPr>
          <a:lstStyle/>
          <a:p>
            <a:pPr lvl="1"/>
            <a:r>
              <a:rPr lang="tr-TR" sz="3200" dirty="0" smtClean="0"/>
              <a:t>“Değişimin Yönetimi için Yönetimde Değişim” Raporu (2003)</a:t>
            </a:r>
          </a:p>
          <a:p>
            <a:pPr lvl="2"/>
            <a:r>
              <a:rPr lang="tr-TR" dirty="0" smtClean="0"/>
              <a:t>Prof. Dr. Ömer </a:t>
            </a:r>
            <a:r>
              <a:rPr lang="tr-TR" dirty="0" err="1" smtClean="0"/>
              <a:t>Dinçer</a:t>
            </a:r>
            <a:r>
              <a:rPr lang="tr-TR" dirty="0" smtClean="0"/>
              <a:t> ve Dr. Cevdet Yılmaz</a:t>
            </a:r>
            <a:endParaRPr lang="tr-TR" sz="4700" dirty="0" smtClean="0"/>
          </a:p>
          <a:p>
            <a:pPr lvl="1"/>
            <a:r>
              <a:rPr lang="tr-TR" sz="5100" dirty="0" smtClean="0"/>
              <a:t>Bütçe açığı</a:t>
            </a:r>
          </a:p>
          <a:p>
            <a:pPr lvl="1"/>
            <a:r>
              <a:rPr lang="tr-TR" sz="5100" dirty="0" smtClean="0"/>
              <a:t>Güven Açığı</a:t>
            </a:r>
          </a:p>
          <a:p>
            <a:pPr lvl="1"/>
            <a:r>
              <a:rPr lang="tr-TR" sz="5100" dirty="0" smtClean="0"/>
              <a:t>Performans Açığı</a:t>
            </a:r>
          </a:p>
          <a:p>
            <a:pPr lvl="1"/>
            <a:r>
              <a:rPr lang="tr-TR" sz="5100" b="1" dirty="0" smtClean="0"/>
              <a:t>Stratejik Açık</a:t>
            </a:r>
          </a:p>
          <a:p>
            <a:pPr lvl="1"/>
            <a:endParaRPr lang="tr-TR" b="1" dirty="0" smtClean="0"/>
          </a:p>
          <a:p>
            <a:pPr lvl="1"/>
            <a:endParaRPr lang="tr-TR" b="1" dirty="0" smtClean="0"/>
          </a:p>
          <a:p>
            <a:pPr lvl="1"/>
            <a:r>
              <a:rPr lang="tr-TR" dirty="0" smtClean="0"/>
              <a:t>Bu belge, yeniden yapılanma ihtiyacının gerekçesi ve sebepleri ile yapılması planlanan reformun niteliği ve yönünü anlatan bir kitap niteliğindedir</a:t>
            </a:r>
          </a:p>
          <a:p>
            <a:pPr lvl="1"/>
            <a:r>
              <a:rPr lang="tr-TR" dirty="0" smtClean="0"/>
              <a:t>Raporda, “stratejik açık” kavramı ile Türk kamu yönetiminde yeniden yapılanma çalışmalarının geleceğine yön verecek önemli bir tespit sunulmuş olmaktadır. </a:t>
            </a:r>
          </a:p>
          <a:p>
            <a:pPr lvl="1"/>
            <a:r>
              <a:rPr lang="tr-TR" dirty="0" smtClean="0"/>
              <a:t>Bu tespit aynı zamanda Türk kamu yönetiminde stratejik yönetim ve stratejik planlama ihtiyacının da tespiti anlamına gelmektedir </a:t>
            </a:r>
          </a:p>
          <a:p>
            <a:pPr lvl="1"/>
            <a:r>
              <a:rPr lang="tr-TR" dirty="0" smtClean="0"/>
              <a:t>Stratejik açık sorunu ile baş edebilmek için performansa dönük çalışma anlayışının kökleşmesini ve hesap verme sorumluluğunu güçlendirecek mekanizmaları sağlayacak olan stratejik yönetim anlayışının yerleşmesinin gerekliliği vurgulanmaktadır</a:t>
            </a:r>
            <a:endParaRPr lang="tr-TR"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Stratejik Planlama</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10/12/2003 tarih ve </a:t>
            </a:r>
            <a:r>
              <a:rPr lang="tr-TR" b="1" dirty="0" smtClean="0"/>
              <a:t>5018 sayılı Kamu Mali Yönetimi ve Kontrol Kanununda stratejik planlama, </a:t>
            </a:r>
          </a:p>
          <a:p>
            <a:pPr lvl="1"/>
            <a:r>
              <a:rPr lang="tr-TR" dirty="0" smtClean="0"/>
              <a:t>kamu mali yönetiminin ve bütçe sürecinin asli unsurlarından birisi olarak benimsenmiştir. </a:t>
            </a:r>
          </a:p>
          <a:p>
            <a:pPr lvl="1"/>
            <a:r>
              <a:rPr lang="tr-TR" dirty="0" smtClean="0"/>
              <a:t>Reform çalışmaları kamu kaynaklarının etkin kullanımını sağlamak amacıyla performans ölçümüne dayalı bütçe uygulamalarını öne çıkarmaktadır. </a:t>
            </a:r>
          </a:p>
          <a:p>
            <a:pPr lvl="1"/>
            <a:r>
              <a:rPr lang="tr-TR" dirty="0" smtClean="0"/>
              <a:t>Performansa dayalı bütçe uygulamaları kapsamında stratejik planların hazırlanması ise bir zorunluluktur” (T.C. Maliye Bakanlığı, 2006: 4).</a:t>
            </a:r>
          </a:p>
          <a:p>
            <a:pPr>
              <a:buNone/>
            </a:pPr>
            <a:r>
              <a:rPr lang="tr-TR" dirty="0" smtClean="0"/>
              <a:t> Kanunun 3. Maddesinde, </a:t>
            </a:r>
            <a:r>
              <a:rPr lang="tr-TR" b="1" dirty="0" smtClean="0"/>
              <a:t>stratejik plan: “kamu idarelerinin orta ve uzun vadeli amaçlarını, temel ilke ve politikalarını, hedef ve önceliklerini, performans ölçütlerini, bunlara ulaşmak için izlenecek yöntemler ile kaynak dağılımlarını içeren plan” olarak tanımlanmaktadır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5018</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Kanunun</a:t>
            </a:r>
            <a:r>
              <a:rPr lang="tr-TR" i="1" dirty="0" smtClean="0"/>
              <a:t> </a:t>
            </a:r>
            <a:r>
              <a:rPr lang="tr-TR" dirty="0" smtClean="0"/>
              <a:t>9. Maddesi stratejik planlama ve performans esaslı bütçeleme konularını düzenlemektedir.</a:t>
            </a:r>
          </a:p>
          <a:p>
            <a:r>
              <a:rPr lang="tr-TR" dirty="0" smtClean="0"/>
              <a:t> Bu madde ile kamu idarelerinin; </a:t>
            </a:r>
          </a:p>
          <a:p>
            <a:pPr lvl="1"/>
            <a:r>
              <a:rPr lang="tr-TR" sz="3300" dirty="0" smtClean="0"/>
              <a:t>kalkınma planları, programlar, ilgili mevzuat ve benimsedikleri temel ilkeler çerçevesinde geleceğe ilişkin </a:t>
            </a:r>
            <a:r>
              <a:rPr lang="tr-TR" sz="3300" b="1" dirty="0" smtClean="0"/>
              <a:t>misyon ve vizyonlarını </a:t>
            </a:r>
            <a:r>
              <a:rPr lang="tr-TR" sz="3300" dirty="0" smtClean="0"/>
              <a:t>oluşturmaları, </a:t>
            </a:r>
          </a:p>
          <a:p>
            <a:pPr lvl="1"/>
            <a:r>
              <a:rPr lang="tr-TR" sz="3300" dirty="0" smtClean="0"/>
              <a:t>stratejik </a:t>
            </a:r>
            <a:r>
              <a:rPr lang="tr-TR" sz="3300" b="1" dirty="0" smtClean="0"/>
              <a:t>amaçlar ve </a:t>
            </a:r>
          </a:p>
          <a:p>
            <a:pPr lvl="1"/>
            <a:r>
              <a:rPr lang="tr-TR" sz="3300" dirty="0" smtClean="0"/>
              <a:t>ölçülebilir </a:t>
            </a:r>
            <a:r>
              <a:rPr lang="tr-TR" sz="3300" b="1" dirty="0" smtClean="0"/>
              <a:t>hedefler</a:t>
            </a:r>
            <a:r>
              <a:rPr lang="tr-TR" sz="3300" dirty="0" smtClean="0"/>
              <a:t> saptamaları, </a:t>
            </a:r>
          </a:p>
          <a:p>
            <a:pPr lvl="1"/>
            <a:r>
              <a:rPr lang="tr-TR" sz="3300" b="1" dirty="0" smtClean="0"/>
              <a:t>performanslarını </a:t>
            </a:r>
            <a:r>
              <a:rPr lang="tr-TR" sz="3300" dirty="0" smtClean="0"/>
              <a:t>önceden belirlenmiş olan </a:t>
            </a:r>
            <a:r>
              <a:rPr lang="tr-TR" sz="3300" b="1" dirty="0" smtClean="0"/>
              <a:t>göstergeler doğrultusunda ölçmeleri</a:t>
            </a:r>
            <a:r>
              <a:rPr lang="tr-TR" sz="3300" dirty="0" smtClean="0"/>
              <a:t> ve </a:t>
            </a:r>
          </a:p>
          <a:p>
            <a:pPr lvl="1"/>
            <a:r>
              <a:rPr lang="tr-TR" sz="3300" dirty="0" smtClean="0"/>
              <a:t>bu sürecin izleme ve değerlendirmesini yapmak amacıyla </a:t>
            </a:r>
            <a:r>
              <a:rPr lang="tr-TR" sz="3300" b="1" dirty="0" smtClean="0"/>
              <a:t>katılımcı yöntemlerle stratejik plan hazırlamaları, </a:t>
            </a:r>
          </a:p>
          <a:p>
            <a:pPr lvl="1"/>
            <a:r>
              <a:rPr lang="tr-TR" sz="3300" dirty="0" smtClean="0"/>
              <a:t>kamu hizmetlerinin istenilen düzeyde ve kalitede sunulabilmesi için </a:t>
            </a:r>
            <a:r>
              <a:rPr lang="tr-TR" sz="3300" b="1" dirty="0" smtClean="0"/>
              <a:t>bütçeleri ile program ve proje bazında kaynak tahsislerini;</a:t>
            </a:r>
            <a:r>
              <a:rPr lang="tr-TR" sz="3300" dirty="0" smtClean="0"/>
              <a:t> </a:t>
            </a:r>
            <a:r>
              <a:rPr lang="tr-TR" sz="3300" b="1" dirty="0" smtClean="0"/>
              <a:t>stratejik planlarına, yıllık amaç ve hedefleri ile performans göstergelerine dayandırmaları </a:t>
            </a:r>
            <a:r>
              <a:rPr lang="tr-TR" sz="3300" dirty="0" smtClean="0"/>
              <a:t>zorunluluğu getirilmiştir.</a:t>
            </a:r>
          </a:p>
          <a:p>
            <a:pPr lvl="1"/>
            <a:r>
              <a:rPr lang="tr-TR" sz="3300" dirty="0" smtClean="0"/>
              <a:t>kamu idarelerinin bütçelerini, stratejik planlarında yer alan misyon, vizyon, stratejik amaç ve hedeflerle uyumlu ve performans esasına dayalı olarak hazırlamaları  emredilmiştir</a:t>
            </a:r>
            <a:endParaRPr lang="tr-TR" sz="3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701</TotalTime>
  <Words>2106</Words>
  <Application>Microsoft Office PowerPoint</Application>
  <PresentationFormat>Ekran Gösterisi (4:3)</PresentationFormat>
  <Paragraphs>246</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Design and Production of Policing Strategy in Turkey</vt:lpstr>
      <vt:lpstr>Sunum Planı</vt:lpstr>
      <vt:lpstr>Türk Kamu Yönetiminde  Stratejik Planlama </vt:lpstr>
      <vt:lpstr>PowerPoint Sunusu</vt:lpstr>
      <vt:lpstr>Uluslararası Taahhüt</vt:lpstr>
      <vt:lpstr>Kamu Yönetimi Temel Kanunu Tasarısı</vt:lpstr>
      <vt:lpstr>Stratejik Açık</vt:lpstr>
      <vt:lpstr>Stratejik Planlama</vt:lpstr>
      <vt:lpstr>5018</vt:lpstr>
      <vt:lpstr>Amaç: Performans Esaslı Bütçeleme</vt:lpstr>
      <vt:lpstr>Genel Strateji ve Planlama Yönetimi</vt:lpstr>
      <vt:lpstr>DPT:Genel Strateji ve Politika Yönetimi</vt:lpstr>
      <vt:lpstr>Kalkınma Bakanlığı (DPT): Uyum ve Geribildirim</vt:lpstr>
      <vt:lpstr>Strateji ve Politika Yönetimi</vt:lpstr>
      <vt:lpstr>Strateji Geliştirme Birimleri</vt:lpstr>
      <vt:lpstr>Strateji Geliştirme Birimleri</vt:lpstr>
      <vt:lpstr>Stratejik Plan Hazırlama Süreci</vt:lpstr>
      <vt:lpstr>Zorunlu Yöntem: Katılımcılık</vt:lpstr>
      <vt:lpstr>“Kamu İdareleri için Stratejik Planlama Kılavuzu” (DPT)</vt:lpstr>
      <vt:lpstr>Stratejik Plan Hazırlanırken Esas Alınacak  Üst Politika ve Strateji Belgeleri</vt:lpstr>
      <vt:lpstr>Stratejik Plan Hazırlanırken Esas Alınacak  Üst Politika ve Strateji Belgeleri</vt:lpstr>
      <vt:lpstr>Stratejik Plan, Performans Programı ve Bütçe İlişkisi</vt:lpstr>
      <vt:lpstr>Temel Unsurlar ve Süreç</vt:lpstr>
      <vt:lpstr>Dönemler</vt:lpstr>
      <vt:lpstr>Planda Değişiklik</vt:lpstr>
      <vt:lpstr>Denetim/Yönlendirme</vt:lpstr>
      <vt:lpstr> Stratejik Planların Hazırlanmasında Karşılaşılan Eksiklikler </vt:lpstr>
      <vt:lpstr>Stratejik Planların Hazırlanmasında Karşılaşılan Eksiklikler</vt:lpstr>
      <vt:lpstr> SahaAraştırması: Yöntem</vt:lpstr>
      <vt:lpstr>Güvenlik Stratejisi</vt:lpstr>
      <vt:lpstr>Bulgular</vt:lpstr>
      <vt:lpstr>Bulgular</vt:lpstr>
      <vt:lpstr>Sonuç</vt:lpstr>
      <vt:lpstr>Ne Yapmalı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Production of Policing Strategy in Turkey</dc:title>
  <dc:creator>user</dc:creator>
  <cp:lastModifiedBy>SRNS-KAYIT</cp:lastModifiedBy>
  <cp:revision>68</cp:revision>
  <dcterms:created xsi:type="dcterms:W3CDTF">2014-06-17T19:40:05Z</dcterms:created>
  <dcterms:modified xsi:type="dcterms:W3CDTF">2014-06-25T06:42:43Z</dcterms:modified>
</cp:coreProperties>
</file>