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90" r:id="rId3"/>
    <p:sldId id="295" r:id="rId4"/>
    <p:sldId id="264" r:id="rId5"/>
    <p:sldId id="270" r:id="rId6"/>
    <p:sldId id="265" r:id="rId7"/>
    <p:sldId id="298" r:id="rId8"/>
    <p:sldId id="275" r:id="rId9"/>
    <p:sldId id="276" r:id="rId10"/>
    <p:sldId id="287" r:id="rId11"/>
    <p:sldId id="289" r:id="rId12"/>
    <p:sldId id="288" r:id="rId13"/>
    <p:sldId id="282" r:id="rId14"/>
    <p:sldId id="285" r:id="rId15"/>
    <p:sldId id="286" r:id="rId16"/>
    <p:sldId id="296" r:id="rId17"/>
    <p:sldId id="291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DCF8B-B9F9-4264-887A-C2BCEA0132E3}" type="datetimeFigureOut">
              <a:rPr lang="en-GB" smtClean="0"/>
              <a:t>6/24/14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194B7-6D42-4FBF-8AB2-168A11462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36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194B7-6D42-4FBF-8AB2-168A1146226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723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194B7-6D42-4FBF-8AB2-168A1146226E}" type="slidenum">
              <a:rPr lang="en-GB" smtClean="0"/>
              <a:t>17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AC1F-9A19-4AF1-A7C6-2BAE2FEF5D10}" type="datetimeFigureOut">
              <a:rPr lang="en-GB" smtClean="0"/>
              <a:pPr/>
              <a:t>6/24/14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1439-6793-4998-9B3C-C6E28DBA1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AC1F-9A19-4AF1-A7C6-2BAE2FEF5D10}" type="datetimeFigureOut">
              <a:rPr lang="en-GB" smtClean="0"/>
              <a:pPr/>
              <a:t>6/24/14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1439-6793-4998-9B3C-C6E28DBA1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AC1F-9A19-4AF1-A7C6-2BAE2FEF5D10}" type="datetimeFigureOut">
              <a:rPr lang="en-GB" smtClean="0"/>
              <a:pPr/>
              <a:t>6/24/14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1439-6793-4998-9B3C-C6E28DBA1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AC1F-9A19-4AF1-A7C6-2BAE2FEF5D10}" type="datetimeFigureOut">
              <a:rPr lang="en-GB" smtClean="0"/>
              <a:pPr/>
              <a:t>6/24/14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1439-6793-4998-9B3C-C6E28DBA1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AC1F-9A19-4AF1-A7C6-2BAE2FEF5D10}" type="datetimeFigureOut">
              <a:rPr lang="en-GB" smtClean="0"/>
              <a:pPr/>
              <a:t>6/24/14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1439-6793-4998-9B3C-C6E28DBA1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AC1F-9A19-4AF1-A7C6-2BAE2FEF5D10}" type="datetimeFigureOut">
              <a:rPr lang="en-GB" smtClean="0"/>
              <a:pPr/>
              <a:t>6/24/14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1439-6793-4998-9B3C-C6E28DBA1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AC1F-9A19-4AF1-A7C6-2BAE2FEF5D10}" type="datetimeFigureOut">
              <a:rPr lang="en-GB" smtClean="0"/>
              <a:pPr/>
              <a:t>6/24/14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1439-6793-4998-9B3C-C6E28DBA1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AC1F-9A19-4AF1-A7C6-2BAE2FEF5D10}" type="datetimeFigureOut">
              <a:rPr lang="en-GB" smtClean="0"/>
              <a:pPr/>
              <a:t>6/24/14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A51439-6793-4998-9B3C-C6E28DBA14A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AC1F-9A19-4AF1-A7C6-2BAE2FEF5D10}" type="datetimeFigureOut">
              <a:rPr lang="en-GB" smtClean="0"/>
              <a:pPr/>
              <a:t>6/24/14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1439-6793-4998-9B3C-C6E28DBA1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AC1F-9A19-4AF1-A7C6-2BAE2FEF5D10}" type="datetimeFigureOut">
              <a:rPr lang="en-GB" smtClean="0"/>
              <a:pPr/>
              <a:t>6/24/14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8A51439-6793-4998-9B3C-C6E28DBA1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6B3AC1F-9A19-4AF1-A7C6-2BAE2FEF5D10}" type="datetimeFigureOut">
              <a:rPr lang="en-GB" smtClean="0"/>
              <a:pPr/>
              <a:t>6/24/14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1439-6793-4998-9B3C-C6E28DBA1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6B3AC1F-9A19-4AF1-A7C6-2BAE2FEF5D10}" type="datetimeFigureOut">
              <a:rPr lang="en-GB" smtClean="0"/>
              <a:pPr/>
              <a:t>6/24/14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8A51439-6793-4998-9B3C-C6E28DBA1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3600" cap="none" dirty="0" smtClean="0"/>
              <a:t>Özel güvenliğin düzenlenmesi</a:t>
            </a:r>
            <a:r>
              <a:rPr lang="en-GB" sz="3600" cap="none" dirty="0" smtClean="0"/>
              <a:t>: </a:t>
            </a:r>
            <a:r>
              <a:rPr lang="tr-TR" sz="3600" cap="none" dirty="0" smtClean="0"/>
              <a:t>Uluslararası iyi örnekler ve Türkiye için öneriler</a:t>
            </a:r>
            <a:endParaRPr lang="en-GB" sz="36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Prof</a:t>
            </a:r>
            <a:r>
              <a:rPr lang="tr-TR" dirty="0" smtClean="0"/>
              <a:t>.</a:t>
            </a:r>
            <a:r>
              <a:rPr lang="en-GB" dirty="0" smtClean="0"/>
              <a:t> Mark Button, </a:t>
            </a:r>
          </a:p>
          <a:p>
            <a:r>
              <a:rPr lang="en-GB" dirty="0" smtClean="0"/>
              <a:t>Portsmouth</a:t>
            </a:r>
            <a:r>
              <a:rPr lang="tr-TR" dirty="0" smtClean="0"/>
              <a:t> Üniversitesi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Uygun Düzenleyici </a:t>
            </a:r>
            <a:r>
              <a:rPr lang="tr-TR" dirty="0" smtClean="0"/>
              <a:t>Organ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smtClean="0"/>
              <a:t>Çoğu AB sorumluluğu </a:t>
            </a:r>
            <a:r>
              <a:rPr lang="tr-TR" dirty="0" smtClean="0"/>
              <a:t>Hükümet departmanlarındadır </a:t>
            </a:r>
            <a:r>
              <a:rPr lang="tr-TR" dirty="0" smtClean="0"/>
              <a:t>(bazen çoklu) (polisin dahil olmasına göre değişiyor)</a:t>
            </a:r>
            <a:endParaRPr lang="en-GB" dirty="0" smtClean="0"/>
          </a:p>
          <a:p>
            <a:r>
              <a:rPr lang="tr-TR" dirty="0" smtClean="0"/>
              <a:t>Önemli </a:t>
            </a:r>
            <a:r>
              <a:rPr lang="tr-TR" dirty="0" smtClean="0"/>
              <a:t>istisnalar Birleşik </a:t>
            </a:r>
            <a:r>
              <a:rPr lang="tr-TR" dirty="0" smtClean="0"/>
              <a:t>Krallık (Güvenlik </a:t>
            </a:r>
            <a:r>
              <a:rPr lang="tr-TR" dirty="0" smtClean="0"/>
              <a:t>Endüstrisi</a:t>
            </a:r>
            <a:r>
              <a:rPr lang="tr-TR" dirty="0" smtClean="0"/>
              <a:t> Makamı)</a:t>
            </a:r>
            <a:r>
              <a:rPr lang="tr-TR" dirty="0"/>
              <a:t>, İrlanda </a:t>
            </a:r>
            <a:r>
              <a:rPr lang="en-GB" dirty="0" smtClean="0"/>
              <a:t>(</a:t>
            </a:r>
            <a:r>
              <a:rPr lang="tr-TR" dirty="0"/>
              <a:t>Ö</a:t>
            </a:r>
            <a:r>
              <a:rPr lang="tr-TR" dirty="0" smtClean="0"/>
              <a:t>zel </a:t>
            </a:r>
            <a:r>
              <a:rPr lang="tr-TR" dirty="0"/>
              <a:t>G</a:t>
            </a:r>
            <a:r>
              <a:rPr lang="tr-TR" dirty="0" smtClean="0"/>
              <a:t>üvenlik Makamı</a:t>
            </a:r>
            <a:r>
              <a:rPr lang="en-GB" dirty="0" smtClean="0"/>
              <a:t>) </a:t>
            </a:r>
            <a:r>
              <a:rPr lang="tr-TR" dirty="0" smtClean="0"/>
              <a:t>ve </a:t>
            </a:r>
            <a:r>
              <a:rPr lang="en-GB" dirty="0" smtClean="0"/>
              <a:t>Fran</a:t>
            </a:r>
            <a:r>
              <a:rPr lang="tr-TR" dirty="0" err="1"/>
              <a:t>sa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tr-TR" dirty="0"/>
              <a:t>Ö</a:t>
            </a:r>
            <a:r>
              <a:rPr lang="tr-TR" dirty="0" smtClean="0"/>
              <a:t>zel </a:t>
            </a:r>
            <a:r>
              <a:rPr lang="tr-TR" dirty="0"/>
              <a:t>G</a:t>
            </a:r>
            <a:r>
              <a:rPr lang="tr-TR" dirty="0" smtClean="0"/>
              <a:t>üvenlik Faaliyetleri </a:t>
            </a:r>
            <a:r>
              <a:rPr lang="tr-TR" dirty="0"/>
              <a:t>için </a:t>
            </a:r>
            <a:r>
              <a:rPr lang="tr-TR" dirty="0" smtClean="0"/>
              <a:t>Ulusal </a:t>
            </a:r>
            <a:r>
              <a:rPr lang="tr-TR" dirty="0"/>
              <a:t>K</a:t>
            </a:r>
            <a:r>
              <a:rPr lang="tr-TR" dirty="0" smtClean="0"/>
              <a:t>onsey</a:t>
            </a:r>
            <a:r>
              <a:rPr lang="en-GB" dirty="0"/>
              <a:t>) </a:t>
            </a:r>
          </a:p>
          <a:p>
            <a:r>
              <a:rPr lang="tr-TR" b="1" dirty="0" smtClean="0"/>
              <a:t>Ele geçirilme çok fazla bağımsızlığa karşı</a:t>
            </a:r>
            <a:endParaRPr lang="en-GB" b="1" dirty="0" smtClean="0"/>
          </a:p>
          <a:p>
            <a:r>
              <a:rPr lang="tr-TR" dirty="0" smtClean="0"/>
              <a:t>Türkiye daha çok bağımsız skalasına girmektedir </a:t>
            </a:r>
            <a:endParaRPr lang="en-GB" dirty="0" smtClean="0"/>
          </a:p>
          <a:p>
            <a:endParaRPr lang="en-GB" dirty="0" smtClean="0"/>
          </a:p>
          <a:p>
            <a:r>
              <a:rPr lang="tr-TR" dirty="0" smtClean="0">
                <a:solidFill>
                  <a:srgbClr val="FF0000"/>
                </a:solidFill>
              </a:rPr>
              <a:t>Türkiye içerisinde özel güvenlik iş alanından </a:t>
            </a:r>
            <a:r>
              <a:rPr lang="tr-TR" dirty="0" smtClean="0">
                <a:solidFill>
                  <a:srgbClr val="FF0000"/>
                </a:solidFill>
              </a:rPr>
              <a:t>yetkilileri (çalışan ve işveren), </a:t>
            </a:r>
            <a:r>
              <a:rPr lang="tr-TR" dirty="0" smtClean="0">
                <a:solidFill>
                  <a:srgbClr val="FF0000"/>
                </a:solidFill>
              </a:rPr>
              <a:t>tüketiciler, kamu sekötörü ve çıkar gruplarını </a:t>
            </a:r>
            <a:r>
              <a:rPr lang="tr-TR" dirty="0" smtClean="0">
                <a:solidFill>
                  <a:srgbClr val="FF0000"/>
                </a:solidFill>
              </a:rPr>
              <a:t>ve genel toplumu da içeren </a:t>
            </a:r>
            <a:r>
              <a:rPr lang="tr-TR" dirty="0" smtClean="0">
                <a:solidFill>
                  <a:srgbClr val="FF0000"/>
                </a:solidFill>
              </a:rPr>
              <a:t>bir danışma kurulu kurabilir. Bu kurula her türlü </a:t>
            </a:r>
            <a:r>
              <a:rPr lang="tr-TR" dirty="0" smtClean="0">
                <a:solidFill>
                  <a:srgbClr val="FF0000"/>
                </a:solidFill>
              </a:rPr>
              <a:t>önemli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düzenleyici konularla ilgili </a:t>
            </a:r>
            <a:r>
              <a:rPr lang="tr-TR" dirty="0" smtClean="0">
                <a:solidFill>
                  <a:srgbClr val="FF0000"/>
                </a:solidFill>
              </a:rPr>
              <a:t>danışılmalıdır.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tr-TR" dirty="0" smtClean="0">
                <a:solidFill>
                  <a:srgbClr val="FF0000"/>
                </a:solidFill>
              </a:rPr>
              <a:t>Böyle bir organ ayrıca kamu ve özel sektör işbirliğini de destekleyecektir.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Yaptırım </a:t>
            </a:r>
            <a:r>
              <a:rPr lang="tr-TR" dirty="0" smtClean="0"/>
              <a:t>ve Uygulamalar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İyi sistemler etkin uygulama ve denetlemeye </a:t>
            </a:r>
            <a:r>
              <a:rPr lang="tr-TR" dirty="0" smtClean="0"/>
              <a:t>sahiptirler</a:t>
            </a:r>
            <a:endParaRPr lang="en-GB" dirty="0" smtClean="0"/>
          </a:p>
          <a:p>
            <a:r>
              <a:rPr lang="tr-TR" dirty="0" smtClean="0"/>
              <a:t>İyi </a:t>
            </a:r>
            <a:r>
              <a:rPr lang="tr-TR" dirty="0"/>
              <a:t>sistemler hem </a:t>
            </a:r>
            <a:r>
              <a:rPr lang="tr-TR" dirty="0" smtClean="0"/>
              <a:t>cezai </a:t>
            </a:r>
            <a:r>
              <a:rPr lang="tr-TR" dirty="0"/>
              <a:t>hem de idari maddeleri </a:t>
            </a:r>
            <a:r>
              <a:rPr lang="tr-TR" dirty="0" smtClean="0"/>
              <a:t>içerir</a:t>
            </a:r>
            <a:endParaRPr lang="en-GB" dirty="0" smtClean="0"/>
          </a:p>
          <a:p>
            <a:r>
              <a:rPr lang="tr-TR" dirty="0" smtClean="0"/>
              <a:t>Türkiye lisansı olmayanlar için </a:t>
            </a:r>
            <a:r>
              <a:rPr lang="tr-TR" dirty="0" smtClean="0"/>
              <a:t>iyi denetleme ve </a:t>
            </a:r>
            <a:r>
              <a:rPr lang="tr-TR" dirty="0" smtClean="0"/>
              <a:t>cezalara </a:t>
            </a:r>
            <a:r>
              <a:rPr lang="tr-TR" dirty="0" smtClean="0"/>
              <a:t>sahiptir</a:t>
            </a:r>
            <a:endParaRPr lang="en-GB" dirty="0" smtClean="0"/>
          </a:p>
          <a:p>
            <a:r>
              <a:rPr lang="tr-TR" dirty="0" smtClean="0">
                <a:solidFill>
                  <a:srgbClr val="FF0000"/>
                </a:solidFill>
              </a:rPr>
              <a:t>Türkiye resmi uyarı, eğitim yapılması için öneri, lisansın elinden alınması </a:t>
            </a:r>
            <a:r>
              <a:rPr lang="tr-TR" dirty="0" smtClean="0">
                <a:solidFill>
                  <a:srgbClr val="FF0000"/>
                </a:solidFill>
              </a:rPr>
              <a:t>gibi </a:t>
            </a:r>
            <a:r>
              <a:rPr lang="tr-TR" dirty="0">
                <a:solidFill>
                  <a:srgbClr val="FF0000"/>
                </a:solidFill>
              </a:rPr>
              <a:t>davranış kuralları </a:t>
            </a:r>
            <a:r>
              <a:rPr lang="tr-TR" dirty="0" smtClean="0">
                <a:solidFill>
                  <a:srgbClr val="FF0000"/>
                </a:solidFill>
              </a:rPr>
              <a:t>konularındaki </a:t>
            </a:r>
            <a:r>
              <a:rPr lang="tr-TR" dirty="0">
                <a:solidFill>
                  <a:srgbClr val="FF0000"/>
                </a:solidFill>
              </a:rPr>
              <a:t>küçük ihlaller için </a:t>
            </a:r>
            <a:r>
              <a:rPr lang="tr-TR" dirty="0" smtClean="0">
                <a:solidFill>
                  <a:srgbClr val="FF0000"/>
                </a:solidFill>
              </a:rPr>
              <a:t>daha ileri idari </a:t>
            </a:r>
            <a:r>
              <a:rPr lang="tr-TR" dirty="0" smtClean="0">
                <a:solidFill>
                  <a:srgbClr val="FF0000"/>
                </a:solidFill>
              </a:rPr>
              <a:t>yaptırımlar </a:t>
            </a:r>
            <a:r>
              <a:rPr lang="tr-TR" dirty="0" smtClean="0">
                <a:solidFill>
                  <a:srgbClr val="FF0000"/>
                </a:solidFill>
              </a:rPr>
              <a:t>uygulamayı değerlendirebilir.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Şikayet ve Uygulamalar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İyi </a:t>
            </a:r>
            <a:r>
              <a:rPr lang="tr-TR" dirty="0" smtClean="0"/>
              <a:t>sistemlerde </a:t>
            </a:r>
            <a:r>
              <a:rPr lang="tr-TR" dirty="0" smtClean="0"/>
              <a:t>şikayet sistemi </a:t>
            </a:r>
            <a:r>
              <a:rPr lang="tr-TR" dirty="0" smtClean="0"/>
              <a:t>kurulmuştur </a:t>
            </a:r>
            <a:r>
              <a:rPr lang="tr-TR" dirty="0" smtClean="0"/>
              <a:t>ve nasıl </a:t>
            </a:r>
            <a:r>
              <a:rPr lang="tr-TR" dirty="0" smtClean="0"/>
              <a:t>gerçekleştirildiği yayınlanmaktadır.</a:t>
            </a:r>
            <a:endParaRPr lang="en-GB" dirty="0" smtClean="0"/>
          </a:p>
          <a:p>
            <a:endParaRPr lang="en-GB" dirty="0" smtClean="0"/>
          </a:p>
          <a:p>
            <a:r>
              <a:rPr lang="tr-TR" dirty="0" smtClean="0">
                <a:solidFill>
                  <a:srgbClr val="FF0000"/>
                </a:solidFill>
              </a:rPr>
              <a:t>Türkiye bir web sitesi kurmalı, firmalar ve personele karşı şikayet prosedürlerinin yayınlanması için gerekli önlemleri almalıdır.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Temel koruma için zorunlu eğitim AB </a:t>
            </a:r>
            <a:r>
              <a:rPr lang="en-GB" dirty="0"/>
              <a:t>28 +</a:t>
            </a:r>
            <a:r>
              <a:rPr lang="tr-TR" dirty="0"/>
              <a:t>Türkiye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Rom</a:t>
            </a:r>
            <a:r>
              <a:rPr lang="tr-TR" dirty="0"/>
              <a:t>anya</a:t>
            </a:r>
            <a:r>
              <a:rPr lang="en-GB" dirty="0"/>
              <a:t> 360</a:t>
            </a:r>
          </a:p>
          <a:p>
            <a:r>
              <a:rPr lang="tr-TR" dirty="0"/>
              <a:t>Macaristan</a:t>
            </a:r>
            <a:r>
              <a:rPr lang="en-GB" dirty="0"/>
              <a:t> 320</a:t>
            </a:r>
          </a:p>
          <a:p>
            <a:r>
              <a:rPr lang="tr-TR" dirty="0"/>
              <a:t>İsveç</a:t>
            </a:r>
            <a:r>
              <a:rPr lang="en-GB" dirty="0"/>
              <a:t> 288</a:t>
            </a:r>
          </a:p>
          <a:p>
            <a:r>
              <a:rPr lang="tr-TR" dirty="0"/>
              <a:t>İspanya</a:t>
            </a:r>
            <a:r>
              <a:rPr lang="en-GB" dirty="0"/>
              <a:t> 180</a:t>
            </a:r>
          </a:p>
          <a:p>
            <a:r>
              <a:rPr lang="tr-TR" dirty="0"/>
              <a:t>Letonya</a:t>
            </a:r>
            <a:r>
              <a:rPr lang="en-GB" dirty="0"/>
              <a:t>160</a:t>
            </a:r>
          </a:p>
          <a:p>
            <a:r>
              <a:rPr lang="en-GB" dirty="0" err="1"/>
              <a:t>Bel</a:t>
            </a:r>
            <a:r>
              <a:rPr lang="tr-TR" dirty="0"/>
              <a:t>çika</a:t>
            </a:r>
            <a:r>
              <a:rPr lang="en-GB" dirty="0"/>
              <a:t> 127</a:t>
            </a:r>
          </a:p>
          <a:p>
            <a:r>
              <a:rPr lang="en-GB" dirty="0"/>
              <a:t>D</a:t>
            </a:r>
            <a:r>
              <a:rPr lang="tr-TR" dirty="0"/>
              <a:t>animarka</a:t>
            </a:r>
            <a:r>
              <a:rPr lang="en-GB" dirty="0"/>
              <a:t> 100</a:t>
            </a:r>
          </a:p>
          <a:p>
            <a:r>
              <a:rPr lang="en-GB" dirty="0" err="1"/>
              <a:t>Finl</a:t>
            </a:r>
            <a:r>
              <a:rPr lang="tr-TR" dirty="0"/>
              <a:t>andiya</a:t>
            </a:r>
            <a:r>
              <a:rPr lang="en-GB" dirty="0"/>
              <a:t> 100</a:t>
            </a:r>
            <a:endParaRPr lang="tr-TR" dirty="0"/>
          </a:p>
          <a:p>
            <a:r>
              <a:rPr lang="tr-TR" dirty="0"/>
              <a:t>Türkiye 100</a:t>
            </a:r>
            <a:endParaRPr lang="en-GB" dirty="0"/>
          </a:p>
          <a:p>
            <a:r>
              <a:rPr lang="en-GB" dirty="0" err="1"/>
              <a:t>Slove</a:t>
            </a:r>
            <a:r>
              <a:rPr lang="tr-TR" dirty="0"/>
              <a:t>nya</a:t>
            </a:r>
            <a:r>
              <a:rPr lang="en-GB" dirty="0"/>
              <a:t> 94</a:t>
            </a:r>
          </a:p>
          <a:p>
            <a:r>
              <a:rPr lang="en-GB" dirty="0"/>
              <a:t>L</a:t>
            </a:r>
            <a:r>
              <a:rPr lang="tr-TR" dirty="0"/>
              <a:t>üksemburg</a:t>
            </a:r>
            <a:r>
              <a:rPr lang="en-GB" dirty="0"/>
              <a:t> 80</a:t>
            </a:r>
          </a:p>
          <a:p>
            <a:r>
              <a:rPr lang="en-GB" dirty="0"/>
              <a:t>Fran</a:t>
            </a:r>
            <a:r>
              <a:rPr lang="tr-TR" dirty="0"/>
              <a:t>sa</a:t>
            </a:r>
            <a:r>
              <a:rPr lang="en-GB" dirty="0"/>
              <a:t> 70</a:t>
            </a:r>
          </a:p>
          <a:p>
            <a:r>
              <a:rPr lang="en-GB" dirty="0" err="1"/>
              <a:t>Eston</a:t>
            </a:r>
            <a:r>
              <a:rPr lang="tr-TR" dirty="0"/>
              <a:t>ya</a:t>
            </a:r>
            <a:r>
              <a:rPr lang="en-GB" dirty="0"/>
              <a:t> 66</a:t>
            </a:r>
          </a:p>
          <a:p>
            <a:r>
              <a:rPr lang="en-GB" dirty="0"/>
              <a:t>Port</a:t>
            </a:r>
            <a:r>
              <a:rPr lang="tr-TR" dirty="0"/>
              <a:t>ekiz</a:t>
            </a:r>
            <a:r>
              <a:rPr lang="en-GB" dirty="0"/>
              <a:t> 58</a:t>
            </a:r>
          </a:p>
          <a:p>
            <a:r>
              <a:rPr lang="en-GB" dirty="0"/>
              <a:t>Lit</a:t>
            </a:r>
            <a:r>
              <a:rPr lang="tr-TR" dirty="0"/>
              <a:t>vanya</a:t>
            </a:r>
            <a:r>
              <a:rPr lang="en-GB" dirty="0"/>
              <a:t> </a:t>
            </a:r>
            <a:r>
              <a:rPr lang="en-GB" dirty="0" smtClean="0"/>
              <a:t>52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err="1"/>
              <a:t>Bulga</a:t>
            </a:r>
            <a:r>
              <a:rPr lang="tr-TR" dirty="0"/>
              <a:t>ristan</a:t>
            </a:r>
            <a:r>
              <a:rPr lang="en-GB" dirty="0"/>
              <a:t> 40</a:t>
            </a:r>
          </a:p>
          <a:p>
            <a:r>
              <a:rPr lang="tr-TR" dirty="0"/>
              <a:t>Hırvatistan</a:t>
            </a:r>
            <a:r>
              <a:rPr lang="en-GB" dirty="0"/>
              <a:t>40</a:t>
            </a:r>
          </a:p>
          <a:p>
            <a:r>
              <a:rPr lang="tr-TR" dirty="0"/>
              <a:t>Almanya</a:t>
            </a:r>
            <a:r>
              <a:rPr lang="en-GB" dirty="0"/>
              <a:t> 40</a:t>
            </a:r>
          </a:p>
          <a:p>
            <a:r>
              <a:rPr lang="en-GB" dirty="0"/>
              <a:t>Slovakia 40</a:t>
            </a:r>
          </a:p>
          <a:p>
            <a:r>
              <a:rPr lang="en-GB" dirty="0" err="1"/>
              <a:t>Ir</a:t>
            </a:r>
            <a:r>
              <a:rPr lang="tr-TR" dirty="0"/>
              <a:t>landa</a:t>
            </a:r>
            <a:r>
              <a:rPr lang="en-GB" dirty="0"/>
              <a:t> 28</a:t>
            </a:r>
          </a:p>
          <a:p>
            <a:r>
              <a:rPr lang="tr-TR" dirty="0"/>
              <a:t>Birleşik Krallık </a:t>
            </a:r>
            <a:r>
              <a:rPr lang="en-GB" dirty="0"/>
              <a:t>20.5</a:t>
            </a:r>
          </a:p>
          <a:p>
            <a:r>
              <a:rPr lang="en-GB" dirty="0"/>
              <a:t>Pol</a:t>
            </a:r>
            <a:r>
              <a:rPr lang="tr-TR" dirty="0"/>
              <a:t>onya</a:t>
            </a:r>
            <a:r>
              <a:rPr lang="en-GB" dirty="0"/>
              <a:t> 8</a:t>
            </a:r>
          </a:p>
          <a:p>
            <a:r>
              <a:rPr lang="en-GB" dirty="0"/>
              <a:t>A</a:t>
            </a:r>
            <a:r>
              <a:rPr lang="tr-TR" dirty="0"/>
              <a:t>vusturya</a:t>
            </a:r>
            <a:r>
              <a:rPr lang="en-GB" dirty="0"/>
              <a:t> 7.5</a:t>
            </a:r>
          </a:p>
          <a:p>
            <a:r>
              <a:rPr lang="tr-TR" dirty="0"/>
              <a:t>Kıbrıs</a:t>
            </a:r>
            <a:r>
              <a:rPr lang="en-GB" dirty="0"/>
              <a:t> 0</a:t>
            </a:r>
          </a:p>
          <a:p>
            <a:r>
              <a:rPr lang="tr-TR" dirty="0"/>
              <a:t>Çekoslovakya </a:t>
            </a:r>
            <a:r>
              <a:rPr lang="en-GB" dirty="0"/>
              <a:t>0</a:t>
            </a:r>
          </a:p>
          <a:p>
            <a:endParaRPr lang="en-GB" dirty="0"/>
          </a:p>
          <a:p>
            <a:endParaRPr lang="en-GB" dirty="0"/>
          </a:p>
          <a:p>
            <a:r>
              <a:rPr lang="tr-TR" dirty="0"/>
              <a:t>Yunanistan</a:t>
            </a:r>
            <a:r>
              <a:rPr lang="en-GB" dirty="0"/>
              <a:t>:  Diploma </a:t>
            </a:r>
          </a:p>
          <a:p>
            <a:r>
              <a:rPr lang="tr-TR" dirty="0"/>
              <a:t>Hollanda</a:t>
            </a:r>
            <a:r>
              <a:rPr lang="en-GB" dirty="0"/>
              <a:t>: Diploma </a:t>
            </a:r>
          </a:p>
          <a:p>
            <a:r>
              <a:rPr lang="en-GB" dirty="0" err="1"/>
              <a:t>Ita</a:t>
            </a:r>
            <a:r>
              <a:rPr lang="tr-TR" dirty="0"/>
              <a:t>lya</a:t>
            </a:r>
            <a:r>
              <a:rPr lang="en-GB" dirty="0"/>
              <a:t>: </a:t>
            </a:r>
            <a:r>
              <a:rPr lang="tr-TR" dirty="0"/>
              <a:t>Evet fakat saat yok</a:t>
            </a:r>
            <a:endParaRPr lang="en-GB" dirty="0"/>
          </a:p>
          <a:p>
            <a:r>
              <a:rPr lang="en-GB" dirty="0"/>
              <a:t>Malta: </a:t>
            </a:r>
            <a:r>
              <a:rPr lang="tr-TR" dirty="0"/>
              <a:t>Evet fakat saat yok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Uzman</a:t>
            </a:r>
            <a:r>
              <a:rPr lang="en-GB" dirty="0"/>
              <a:t>, </a:t>
            </a:r>
            <a:r>
              <a:rPr lang="tr-TR" dirty="0"/>
              <a:t>idari</a:t>
            </a:r>
            <a:r>
              <a:rPr lang="en-GB" dirty="0"/>
              <a:t> </a:t>
            </a:r>
            <a:r>
              <a:rPr lang="tr-TR" dirty="0"/>
              <a:t>ve</a:t>
            </a:r>
            <a:r>
              <a:rPr lang="en-GB" dirty="0"/>
              <a:t> </a:t>
            </a:r>
            <a:r>
              <a:rPr lang="tr-TR" dirty="0" smtClean="0"/>
              <a:t>takviye </a:t>
            </a:r>
            <a:r>
              <a:rPr lang="tr-TR" dirty="0"/>
              <a:t>eğitim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b="1" dirty="0" err="1"/>
              <a:t>Bel</a:t>
            </a:r>
            <a:r>
              <a:rPr lang="tr-TR" b="1" dirty="0"/>
              <a:t>çika</a:t>
            </a:r>
            <a:r>
              <a:rPr lang="en-GB" b="1" dirty="0"/>
              <a:t>: </a:t>
            </a:r>
          </a:p>
          <a:p>
            <a:endParaRPr lang="en-GB" b="1" dirty="0"/>
          </a:p>
          <a:p>
            <a:r>
              <a:rPr lang="tr-TR" b="1" u="sng" dirty="0"/>
              <a:t>İdari</a:t>
            </a:r>
            <a:endParaRPr lang="en-GB" b="1" u="sng" dirty="0"/>
          </a:p>
          <a:p>
            <a:r>
              <a:rPr lang="tr-TR" dirty="0"/>
              <a:t>Yöneticiler</a:t>
            </a:r>
            <a:r>
              <a:rPr lang="en-GB" dirty="0"/>
              <a:t> (</a:t>
            </a:r>
            <a:r>
              <a:rPr lang="tr-TR" dirty="0"/>
              <a:t>orta</a:t>
            </a:r>
            <a:r>
              <a:rPr lang="en-GB" dirty="0"/>
              <a:t>) 52</a:t>
            </a:r>
          </a:p>
          <a:p>
            <a:r>
              <a:rPr lang="tr-TR" dirty="0"/>
              <a:t>Yöneticiler</a:t>
            </a:r>
            <a:r>
              <a:rPr lang="en-GB" dirty="0"/>
              <a:t> (</a:t>
            </a:r>
            <a:r>
              <a:rPr lang="tr-TR" dirty="0"/>
              <a:t>kıdemli</a:t>
            </a:r>
            <a:r>
              <a:rPr lang="en-GB" dirty="0"/>
              <a:t>) 100</a:t>
            </a:r>
          </a:p>
          <a:p>
            <a:r>
              <a:rPr lang="tr-TR" b="1" u="sng" dirty="0"/>
              <a:t>Uzman</a:t>
            </a:r>
            <a:endParaRPr lang="en-GB" b="1" u="sng" dirty="0"/>
          </a:p>
          <a:p>
            <a:r>
              <a:rPr lang="tr-TR" dirty="0"/>
              <a:t>Devriye</a:t>
            </a:r>
            <a:r>
              <a:rPr lang="en-GB" dirty="0"/>
              <a:t>: 40 </a:t>
            </a:r>
          </a:p>
          <a:p>
            <a:r>
              <a:rPr lang="tr-TR" dirty="0"/>
              <a:t>Kapı denetimi</a:t>
            </a:r>
            <a:r>
              <a:rPr lang="en-GB" dirty="0"/>
              <a:t>: 32</a:t>
            </a:r>
          </a:p>
          <a:p>
            <a:r>
              <a:rPr lang="tr-TR" dirty="0"/>
              <a:t>Koruma: </a:t>
            </a:r>
            <a:r>
              <a:rPr lang="en-GB" dirty="0"/>
              <a:t>51 </a:t>
            </a:r>
          </a:p>
          <a:p>
            <a:r>
              <a:rPr lang="tr-TR" dirty="0"/>
              <a:t>Nakit para transferi:</a:t>
            </a:r>
            <a:r>
              <a:rPr lang="en-GB" dirty="0"/>
              <a:t> 68</a:t>
            </a:r>
          </a:p>
          <a:p>
            <a:r>
              <a:rPr lang="en-GB" dirty="0"/>
              <a:t>Alarm </a:t>
            </a:r>
            <a:r>
              <a:rPr lang="tr-TR" dirty="0"/>
              <a:t>ve </a:t>
            </a:r>
            <a:r>
              <a:rPr lang="en-GB" dirty="0"/>
              <a:t>CCTV </a:t>
            </a:r>
            <a:r>
              <a:rPr lang="tr-TR" dirty="0"/>
              <a:t>izleme</a:t>
            </a:r>
            <a:r>
              <a:rPr lang="en-GB" dirty="0"/>
              <a:t>: 70</a:t>
            </a:r>
          </a:p>
          <a:p>
            <a:r>
              <a:rPr lang="tr-TR" dirty="0"/>
              <a:t>Uçuş</a:t>
            </a:r>
            <a:r>
              <a:rPr lang="en-GB" dirty="0"/>
              <a:t>: 80</a:t>
            </a:r>
          </a:p>
          <a:p>
            <a:r>
              <a:rPr lang="tr-TR" dirty="0"/>
              <a:t>Deniz</a:t>
            </a:r>
            <a:r>
              <a:rPr lang="en-GB" dirty="0"/>
              <a:t>: 16 </a:t>
            </a:r>
          </a:p>
          <a:p>
            <a:r>
              <a:rPr lang="tr-TR" dirty="0"/>
              <a:t>Özel soruşturma</a:t>
            </a:r>
            <a:r>
              <a:rPr lang="en-GB" dirty="0"/>
              <a:t>: 250</a:t>
            </a:r>
          </a:p>
          <a:p>
            <a:r>
              <a:rPr lang="tr-TR" dirty="0"/>
              <a:t>Ve diğerleri</a:t>
            </a:r>
            <a:endParaRPr lang="en-GB" dirty="0"/>
          </a:p>
          <a:p>
            <a:r>
              <a:rPr lang="tr-TR" b="1" u="sng" dirty="0" smtClean="0"/>
              <a:t>takviye</a:t>
            </a:r>
            <a:endParaRPr lang="en-GB" b="1" u="sng" dirty="0"/>
          </a:p>
          <a:p>
            <a:r>
              <a:rPr lang="tr-TR" dirty="0"/>
              <a:t>Hukuki yönlerini kapsayan her 5 yılda</a:t>
            </a:r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 b="1" dirty="0"/>
              <a:t>İspanya</a:t>
            </a:r>
            <a:r>
              <a:rPr lang="en-GB" b="1" dirty="0"/>
              <a:t>:</a:t>
            </a:r>
          </a:p>
          <a:p>
            <a:endParaRPr lang="en-GB" b="1" dirty="0"/>
          </a:p>
          <a:p>
            <a:r>
              <a:rPr lang="tr-TR" b="1" u="sng" dirty="0"/>
              <a:t>İdari</a:t>
            </a:r>
            <a:endParaRPr lang="en-GB" b="1" u="sng" dirty="0"/>
          </a:p>
          <a:p>
            <a:r>
              <a:rPr lang="tr-TR" dirty="0"/>
              <a:t>Zorunlu fakat miktar belirtilmemiş</a:t>
            </a:r>
            <a:endParaRPr lang="en-GB" dirty="0"/>
          </a:p>
          <a:p>
            <a:r>
              <a:rPr lang="tr-TR" b="1" u="sng" dirty="0"/>
              <a:t>Uzman</a:t>
            </a:r>
            <a:endParaRPr lang="en-GB" b="1" u="sng" dirty="0"/>
          </a:p>
          <a:p>
            <a:r>
              <a:rPr lang="en-GB" dirty="0"/>
              <a:t>Mobile alarm </a:t>
            </a:r>
            <a:r>
              <a:rPr lang="tr-TR" dirty="0"/>
              <a:t>ve yanıt</a:t>
            </a:r>
            <a:r>
              <a:rPr lang="en-GB" dirty="0"/>
              <a:t>: 10</a:t>
            </a:r>
          </a:p>
          <a:p>
            <a:r>
              <a:rPr lang="tr-TR" dirty="0"/>
              <a:t>Koruma</a:t>
            </a:r>
            <a:r>
              <a:rPr lang="en-GB" dirty="0"/>
              <a:t>: 60</a:t>
            </a:r>
          </a:p>
          <a:p>
            <a:r>
              <a:rPr lang="en-GB" dirty="0"/>
              <a:t>Alarm </a:t>
            </a:r>
            <a:r>
              <a:rPr lang="tr-TR" dirty="0"/>
              <a:t>ve </a:t>
            </a:r>
            <a:r>
              <a:rPr lang="en-GB" dirty="0"/>
              <a:t>CCTV </a:t>
            </a:r>
            <a:r>
              <a:rPr lang="tr-TR" dirty="0"/>
              <a:t>izleme</a:t>
            </a:r>
            <a:r>
              <a:rPr lang="en-GB" dirty="0"/>
              <a:t>: 60 </a:t>
            </a:r>
          </a:p>
          <a:p>
            <a:r>
              <a:rPr lang="tr-TR" dirty="0"/>
              <a:t>Uçuş güvenliği</a:t>
            </a:r>
            <a:r>
              <a:rPr lang="en-GB" dirty="0"/>
              <a:t>: 10</a:t>
            </a:r>
          </a:p>
          <a:p>
            <a:r>
              <a:rPr lang="tr-TR" dirty="0"/>
              <a:t>Deniz güvenliği</a:t>
            </a:r>
            <a:r>
              <a:rPr lang="en-GB" dirty="0"/>
              <a:t>: 10</a:t>
            </a:r>
          </a:p>
          <a:p>
            <a:r>
              <a:rPr lang="en-GB" dirty="0"/>
              <a:t>K9: 10</a:t>
            </a:r>
          </a:p>
          <a:p>
            <a:r>
              <a:rPr lang="tr-TR" dirty="0"/>
              <a:t>Özel soruşturma</a:t>
            </a:r>
            <a:r>
              <a:rPr lang="en-GB" dirty="0"/>
              <a:t>: 1800</a:t>
            </a:r>
          </a:p>
          <a:p>
            <a:r>
              <a:rPr lang="tr-TR" b="1" u="sng" dirty="0" smtClean="0"/>
              <a:t>Takviye</a:t>
            </a:r>
            <a:endParaRPr lang="en-GB" b="1" u="sng" dirty="0"/>
          </a:p>
          <a:p>
            <a:r>
              <a:rPr lang="tr-TR" dirty="0"/>
              <a:t>Yılda 20 saat</a:t>
            </a:r>
            <a:endParaRPr lang="en-GB" dirty="0"/>
          </a:p>
          <a:p>
            <a:r>
              <a:rPr lang="tr-TR" dirty="0" smtClean="0">
                <a:solidFill>
                  <a:srgbClr val="FF0000"/>
                </a:solidFill>
              </a:rPr>
              <a:t>Türkiye özel güvenlik görevleri ile ilgili belirli saat dilimleri olan ve yöneticilere yönelik eğitimler geliştirmeli</a:t>
            </a:r>
            <a:endParaRPr lang="en-GB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Daha büyük kapsamlı </a:t>
            </a:r>
            <a:r>
              <a:rPr lang="tr-TR" dirty="0" smtClean="0"/>
              <a:t>eğitimler, profesyonellik ve ortaklık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772816"/>
            <a:ext cx="2414689" cy="161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2773635" cy="1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653136"/>
            <a:ext cx="2173982" cy="172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645024"/>
            <a:ext cx="3450357" cy="66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4869160"/>
            <a:ext cx="22098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4653136"/>
            <a:ext cx="4007922" cy="138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Türkiye firmaları ve personeli uygun profesyonel derneklere üye </a:t>
            </a:r>
            <a:r>
              <a:rPr lang="tr-TR" dirty="0" smtClean="0">
                <a:solidFill>
                  <a:srgbClr val="FF0000"/>
                </a:solidFill>
              </a:rPr>
              <a:t>olmaları konusunda </a:t>
            </a:r>
            <a:r>
              <a:rPr lang="tr-TR" dirty="0" smtClean="0">
                <a:solidFill>
                  <a:srgbClr val="FF0000"/>
                </a:solidFill>
              </a:rPr>
              <a:t>teşvik etmeli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tr-TR" dirty="0" smtClean="0">
                <a:solidFill>
                  <a:srgbClr val="FF0000"/>
                </a:solidFill>
              </a:rPr>
              <a:t>Türkiye gönüllü üst düzey eğitim ve eğitim derslerinin geliştirilmesi için destek vermeli.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tr-TR" dirty="0" smtClean="0">
                <a:solidFill>
                  <a:srgbClr val="FF0000"/>
                </a:solidFill>
              </a:rPr>
              <a:t>Türkiye devlet ile özel güvenlik ortaklığını sağlamlaştırmak için yeni </a:t>
            </a:r>
            <a:r>
              <a:rPr lang="tr-TR" dirty="0" smtClean="0">
                <a:solidFill>
                  <a:srgbClr val="FF0000"/>
                </a:solidFill>
              </a:rPr>
              <a:t>yöntemler </a:t>
            </a:r>
            <a:r>
              <a:rPr lang="tr-TR" dirty="0" smtClean="0">
                <a:solidFill>
                  <a:srgbClr val="FF0000"/>
                </a:solidFill>
              </a:rPr>
              <a:t>üzerine çalışmalıdır.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Özgü AB standartlarının olmaması</a:t>
            </a:r>
            <a:endParaRPr lang="en-GB" dirty="0"/>
          </a:p>
          <a:p>
            <a:r>
              <a:rPr lang="tr-TR" dirty="0"/>
              <a:t>Fakat, özel güvenlik sektörüne etki eden </a:t>
            </a:r>
            <a:r>
              <a:rPr lang="tr-TR" dirty="0" smtClean="0"/>
              <a:t>pek çok </a:t>
            </a:r>
            <a:r>
              <a:rPr lang="tr-TR" dirty="0"/>
              <a:t>AB </a:t>
            </a:r>
            <a:r>
              <a:rPr lang="tr-TR" dirty="0" smtClean="0"/>
              <a:t>düzenlemesi</a:t>
            </a:r>
            <a:endParaRPr lang="en-GB" dirty="0"/>
          </a:p>
          <a:p>
            <a:r>
              <a:rPr lang="tr-TR" dirty="0" smtClean="0"/>
              <a:t>Türkiye AB için bu düzenlemelerin bazılarını gerçekleştirmelidir</a:t>
            </a:r>
            <a:endParaRPr lang="en-GB" dirty="0" smtClean="0"/>
          </a:p>
          <a:p>
            <a:r>
              <a:rPr lang="tr-TR" dirty="0" smtClean="0"/>
              <a:t>Hafif standart birimlerinin geliştirilmesi ve AB </a:t>
            </a:r>
            <a:r>
              <a:rPr lang="tr-TR" dirty="0" smtClean="0"/>
              <a:t>en iyi uygulamaları</a:t>
            </a:r>
            <a:endParaRPr lang="en-GB" dirty="0" smtClean="0"/>
          </a:p>
          <a:p>
            <a:r>
              <a:rPr lang="tr-TR" dirty="0" smtClean="0"/>
              <a:t>Türkiye bazı alanlarda çok iyi durumda, fakat bazı konulara baktığımızda daha iyi olabileceği </a:t>
            </a:r>
            <a:r>
              <a:rPr lang="tr-TR" smtClean="0"/>
              <a:t>noktalar gözlenmektedir.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İçerik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</a:t>
            </a:r>
            <a:r>
              <a:rPr lang="tr-TR" dirty="0" smtClean="0"/>
              <a:t>vrupa </a:t>
            </a:r>
            <a:r>
              <a:rPr lang="tr-TR" dirty="0"/>
              <a:t>B</a:t>
            </a:r>
            <a:r>
              <a:rPr lang="tr-TR" dirty="0" smtClean="0"/>
              <a:t>irliği (ab) şartları</a:t>
            </a:r>
            <a:endParaRPr lang="en-GB" dirty="0" smtClean="0"/>
          </a:p>
          <a:p>
            <a:r>
              <a:rPr lang="tr-TR" dirty="0" smtClean="0"/>
              <a:t>AB ve </a:t>
            </a:r>
            <a:r>
              <a:rPr lang="tr-TR" dirty="0" err="1" smtClean="0"/>
              <a:t>uluslarası</a:t>
            </a:r>
            <a:r>
              <a:rPr lang="tr-TR" dirty="0" smtClean="0"/>
              <a:t> standartlar</a:t>
            </a:r>
            <a:endParaRPr lang="en-GB" dirty="0" smtClean="0"/>
          </a:p>
          <a:p>
            <a:r>
              <a:rPr lang="tr-TR" dirty="0"/>
              <a:t>İ</a:t>
            </a:r>
            <a:r>
              <a:rPr lang="tr-TR" dirty="0" smtClean="0"/>
              <a:t>yi düzenlemenin temel unsurları ve </a:t>
            </a:r>
            <a:r>
              <a:rPr lang="tr-TR" dirty="0"/>
              <a:t>T</a:t>
            </a:r>
            <a:r>
              <a:rPr lang="tr-TR" dirty="0" smtClean="0"/>
              <a:t>ürkiye için öneriler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800" dirty="0" smtClean="0"/>
              <a:t>Avrupa Tek </a:t>
            </a:r>
            <a:r>
              <a:rPr lang="tr-TR" sz="2800" dirty="0" smtClean="0"/>
              <a:t>Pazar </a:t>
            </a:r>
            <a:r>
              <a:rPr lang="tr-TR" sz="2800" dirty="0" smtClean="0"/>
              <a:t>Şartları ve Türkiye Özel Güvenlik Düzenlemelerine </a:t>
            </a:r>
            <a:r>
              <a:rPr lang="tr-TR" sz="2800" dirty="0" smtClean="0"/>
              <a:t>Olası </a:t>
            </a:r>
            <a:r>
              <a:rPr lang="tr-TR" sz="2800" dirty="0" smtClean="0"/>
              <a:t>Etkileri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AB vatandaşlarının </a:t>
            </a:r>
            <a:r>
              <a:rPr lang="tr-TR" dirty="0" smtClean="0">
                <a:solidFill>
                  <a:srgbClr val="FF0000"/>
                </a:solidFill>
              </a:rPr>
              <a:t>çalışmak için lisans almaları </a:t>
            </a:r>
            <a:r>
              <a:rPr lang="tr-TR" dirty="0" smtClean="0">
                <a:solidFill>
                  <a:srgbClr val="FF0000"/>
                </a:solidFill>
              </a:rPr>
              <a:t>ve güvenlik </a:t>
            </a:r>
            <a:r>
              <a:rPr lang="tr-TR" dirty="0" smtClean="0">
                <a:solidFill>
                  <a:srgbClr val="FF0000"/>
                </a:solidFill>
              </a:rPr>
              <a:t>firmaları kurmalarının </a:t>
            </a:r>
            <a:r>
              <a:rPr lang="tr-TR" dirty="0" smtClean="0">
                <a:solidFill>
                  <a:srgbClr val="FF0000"/>
                </a:solidFill>
              </a:rPr>
              <a:t>sağlanması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tr-TR" dirty="0" smtClean="0">
                <a:solidFill>
                  <a:srgbClr val="FF0000"/>
                </a:solidFill>
              </a:rPr>
              <a:t>Diğer AB ülkelerinden lisans alan firma ve kişilerin diğer ülkelerde de tanınmasını sağlayacak bir sistem geliştirilmesi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tr-TR" dirty="0" smtClean="0">
                <a:solidFill>
                  <a:srgbClr val="FF0000"/>
                </a:solidFill>
              </a:rPr>
              <a:t>Diğer AB ülkelerinin yaptığı eğitimler ve verilen  profesyonel derslerin tanınmasını sağlayacak bir sistem geliştirilmesi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tr-TR" dirty="0" smtClean="0">
                <a:solidFill>
                  <a:srgbClr val="FF0000"/>
                </a:solidFill>
              </a:rPr>
              <a:t>Grev yasağı</a:t>
            </a:r>
            <a:r>
              <a:rPr lang="en-GB" dirty="0" smtClean="0">
                <a:solidFill>
                  <a:srgbClr val="FF0000"/>
                </a:solidFill>
              </a:rPr>
              <a:t>/</a:t>
            </a:r>
            <a:r>
              <a:rPr lang="tr-TR" dirty="0" smtClean="0">
                <a:solidFill>
                  <a:srgbClr val="FF0000"/>
                </a:solidFill>
              </a:rPr>
              <a:t>lokavt</a:t>
            </a:r>
            <a:r>
              <a:rPr lang="en-GB" dirty="0" smtClean="0">
                <a:solidFill>
                  <a:srgbClr val="FF0000"/>
                </a:solidFill>
              </a:rPr>
              <a:t>????? (</a:t>
            </a:r>
            <a:r>
              <a:rPr lang="tr-TR" dirty="0" smtClean="0">
                <a:solidFill>
                  <a:srgbClr val="FF0000"/>
                </a:solidFill>
              </a:rPr>
              <a:t>Temel haklar şartı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5575117"/>
            <a:ext cx="5076056" cy="128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‘</a:t>
            </a:r>
            <a:r>
              <a:rPr lang="en-GB" dirty="0" err="1" smtClean="0"/>
              <a:t>Hafif</a:t>
            </a:r>
            <a:r>
              <a:rPr lang="en-GB" dirty="0" smtClean="0"/>
              <a:t>’ AB </a:t>
            </a:r>
            <a:r>
              <a:rPr lang="en-GB" dirty="0" err="1" smtClean="0"/>
              <a:t>Standartları</a:t>
            </a:r>
            <a:r>
              <a:rPr lang="en-GB" dirty="0" smtClean="0"/>
              <a:t> (</a:t>
            </a:r>
            <a:r>
              <a:rPr lang="en-GB" dirty="0" err="1" smtClean="0"/>
              <a:t>eğitimler</a:t>
            </a:r>
            <a:r>
              <a:rPr lang="en-GB" dirty="0" smtClean="0"/>
              <a:t> </a:t>
            </a:r>
            <a:r>
              <a:rPr lang="en-GB" dirty="0" err="1" smtClean="0"/>
              <a:t>dahil</a:t>
            </a:r>
            <a:r>
              <a:rPr lang="en-GB" dirty="0" smtClean="0"/>
              <a:t>)</a:t>
            </a:r>
            <a:r>
              <a:rPr lang="tr-TR" dirty="0" smtClean="0"/>
              <a:t/>
            </a:r>
            <a:br>
              <a:rPr lang="tr-TR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7467600" cy="4104456"/>
          </a:xfrm>
        </p:spPr>
        <p:txBody>
          <a:bodyPr>
            <a:normAutofit fontScale="85000" lnSpcReduction="10000"/>
          </a:bodyPr>
          <a:lstStyle/>
          <a:p>
            <a:r>
              <a:rPr lang="en-GB" sz="2800" dirty="0" smtClean="0"/>
              <a:t>COESS </a:t>
            </a:r>
            <a:r>
              <a:rPr lang="tr-TR" sz="2800" dirty="0" smtClean="0"/>
              <a:t>ve</a:t>
            </a:r>
            <a:r>
              <a:rPr lang="en-GB" sz="2800" dirty="0" smtClean="0"/>
              <a:t> </a:t>
            </a:r>
            <a:r>
              <a:rPr lang="en-GB" sz="2800" dirty="0" err="1" smtClean="0"/>
              <a:t>UNIEuropa</a:t>
            </a:r>
            <a:r>
              <a:rPr lang="en-GB" sz="2800" dirty="0" smtClean="0"/>
              <a:t>: </a:t>
            </a:r>
            <a:r>
              <a:rPr lang="en-GB" sz="2800" dirty="0"/>
              <a:t>COESS </a:t>
            </a:r>
            <a:r>
              <a:rPr lang="tr-TR" sz="2800" dirty="0"/>
              <a:t>ve </a:t>
            </a:r>
            <a:r>
              <a:rPr lang="en-GB" sz="2800" dirty="0" err="1"/>
              <a:t>UNIEuropa</a:t>
            </a:r>
            <a:r>
              <a:rPr lang="en-GB" sz="2800" dirty="0"/>
              <a:t>: </a:t>
            </a:r>
            <a:r>
              <a:rPr lang="tr-TR" sz="2800" dirty="0"/>
              <a:t>Avrupa Ekonomik ve Sosyal Komitesi tarafından yayınlanan belirli sayıda standartların geliştirilmesi</a:t>
            </a:r>
            <a:endParaRPr lang="en-GB" sz="2800" dirty="0"/>
          </a:p>
          <a:p>
            <a:r>
              <a:rPr lang="tr-TR" sz="2800" dirty="0" smtClean="0"/>
              <a:t>Davranış </a:t>
            </a:r>
            <a:r>
              <a:rPr lang="tr-TR" sz="2800" dirty="0"/>
              <a:t>kuralları ve Özel Güvenlik Sektörü için Ahlak Kuralları </a:t>
            </a:r>
            <a:endParaRPr lang="tr-TR" sz="2800" dirty="0" smtClean="0"/>
          </a:p>
          <a:p>
            <a:r>
              <a:rPr lang="tr-TR" sz="2800" dirty="0" smtClean="0"/>
              <a:t>Özel </a:t>
            </a:r>
            <a:r>
              <a:rPr lang="tr-TR" sz="2800" dirty="0"/>
              <a:t>Güvenlik </a:t>
            </a:r>
            <a:r>
              <a:rPr lang="tr-TR" sz="2800" dirty="0" smtClean="0"/>
              <a:t>Faaliyetleri </a:t>
            </a:r>
            <a:r>
              <a:rPr lang="tr-TR" sz="2800" dirty="0"/>
              <a:t>için Avrupa Eğitim </a:t>
            </a:r>
            <a:r>
              <a:rPr lang="tr-TR" sz="2800" dirty="0" smtClean="0"/>
              <a:t>Kitapçığı</a:t>
            </a:r>
            <a:endParaRPr lang="en-GB" sz="2800" dirty="0" smtClean="0"/>
          </a:p>
          <a:p>
            <a:r>
              <a:rPr lang="tr-TR" sz="2800" dirty="0"/>
              <a:t>Temel koruma için Avrupa Mesleki Eğitim Rehberi</a:t>
            </a:r>
            <a:endParaRPr lang="en-GB" sz="2800" dirty="0"/>
          </a:p>
          <a:p>
            <a:r>
              <a:rPr lang="tr-TR" sz="2800" dirty="0"/>
              <a:t>Özel sektörde mesleki kazaların önlenmesi (koruma ve izleme hizmetleri)</a:t>
            </a:r>
            <a:endParaRPr lang="en-GB" sz="2800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Özel güvenlik düzenlemesi konusunda Avrupa </a:t>
            </a:r>
            <a:r>
              <a:rPr lang="tr-TR" dirty="0" smtClean="0"/>
              <a:t>standartları?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" y="1600200"/>
            <a:ext cx="7211144" cy="4525963"/>
          </a:xfrm>
        </p:spPr>
        <p:txBody>
          <a:bodyPr/>
          <a:lstStyle/>
          <a:p>
            <a:r>
              <a:rPr lang="tr-TR" dirty="0"/>
              <a:t>Özel güvenlik düzenleyici sistemi ile ilgili zorunlu veya hafif AB standartları yoktur.  </a:t>
            </a:r>
            <a:endParaRPr lang="en-GB" dirty="0"/>
          </a:p>
          <a:p>
            <a:r>
              <a:rPr lang="tr-TR" dirty="0"/>
              <a:t>Güneydoğu Avrupa konusunda destek ile ilgili tavsiyelerin bulunduğu bir resmi rapor vardır</a:t>
            </a:r>
            <a:endParaRPr lang="en-GB" dirty="0"/>
          </a:p>
          <a:p>
            <a:r>
              <a:rPr lang="tr-TR" dirty="0"/>
              <a:t>Özel güvenlik düzenlemeleri ile ilgili UNODC gönüllü el ki kitapçığı yol göstermektedir.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48680"/>
            <a:ext cx="1703681" cy="2292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8800" y="3717032"/>
            <a:ext cx="1695184" cy="240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İyi </a:t>
            </a:r>
            <a:r>
              <a:rPr lang="tr-TR" dirty="0" smtClean="0"/>
              <a:t>bir AB </a:t>
            </a:r>
            <a:r>
              <a:rPr lang="tr-TR" dirty="0"/>
              <a:t>düzenleyici sistemi neye benzer</a:t>
            </a:r>
            <a:r>
              <a:rPr lang="en-GB" dirty="0"/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2259332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484784"/>
            <a:ext cx="5604507" cy="49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Reform gereken alanlar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</a:t>
            </a:r>
            <a:r>
              <a:rPr lang="tr-TR" dirty="0" smtClean="0"/>
              <a:t>unum için zaman kısıtı olduğundan çoğu olumlu alan göz önünde bulundurulamayacaktır</a:t>
            </a:r>
            <a:endParaRPr lang="en-GB" dirty="0" smtClean="0"/>
          </a:p>
          <a:p>
            <a:r>
              <a:rPr lang="tr-TR" dirty="0" smtClean="0"/>
              <a:t>Türkiye’nin daha fazla ilerleme kaydedebileceği alanlara odaklanılacaktır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Düzenlemenin kapsamı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20624" lvl="1" indent="-384048">
              <a:buSzPct val="80000"/>
              <a:buFont typeface="Wingdings 2"/>
              <a:buChar char=""/>
            </a:pPr>
            <a:r>
              <a:rPr lang="tr-TR" sz="3200" b="1" dirty="0" smtClean="0"/>
              <a:t>Özel güvenlik </a:t>
            </a:r>
            <a:r>
              <a:rPr lang="tr-TR" sz="3200" b="1" dirty="0" smtClean="0"/>
              <a:t>endüstrisi için </a:t>
            </a:r>
            <a:r>
              <a:rPr lang="tr-TR" sz="3200" b="1" dirty="0" smtClean="0"/>
              <a:t>daha geniş kapsamlı düzenlemeler (açık tanımlar ve hariç tutmalar)</a:t>
            </a:r>
            <a:endParaRPr lang="en-GB" sz="3200" b="1" dirty="0" smtClean="0"/>
          </a:p>
          <a:p>
            <a:r>
              <a:rPr lang="tr-TR" dirty="0"/>
              <a:t>Türkiye özel güvenlik konusunda bir çok alanı içerisine </a:t>
            </a:r>
            <a:r>
              <a:rPr lang="tr-TR" dirty="0" smtClean="0"/>
              <a:t>alıyor</a:t>
            </a:r>
            <a:r>
              <a:rPr lang="tr-TR" dirty="0" smtClean="0"/>
              <a:t>: insanlı koruma </a:t>
            </a:r>
            <a:r>
              <a:rPr lang="en-GB" dirty="0" smtClean="0"/>
              <a:t>(</a:t>
            </a:r>
            <a:r>
              <a:rPr lang="tr-TR" dirty="0" smtClean="0"/>
              <a:t>sözleşme ve ev-içi</a:t>
            </a:r>
            <a:r>
              <a:rPr lang="en-GB" dirty="0" smtClean="0"/>
              <a:t>), </a:t>
            </a:r>
            <a:r>
              <a:rPr lang="tr-TR" dirty="0" smtClean="0"/>
              <a:t>para nakliye</a:t>
            </a:r>
            <a:r>
              <a:rPr lang="en-GB" dirty="0" smtClean="0"/>
              <a:t>, </a:t>
            </a:r>
            <a:r>
              <a:rPr lang="tr-TR" dirty="0" smtClean="0"/>
              <a:t>silahlı güvenlik korumaları</a:t>
            </a:r>
            <a:r>
              <a:rPr lang="en-GB" dirty="0" smtClean="0"/>
              <a:t>, </a:t>
            </a:r>
            <a:r>
              <a:rPr lang="tr-TR" dirty="0" smtClean="0"/>
              <a:t>kapı denetimcileri</a:t>
            </a:r>
            <a:r>
              <a:rPr lang="en-GB" dirty="0" smtClean="0"/>
              <a:t>,</a:t>
            </a:r>
            <a:r>
              <a:rPr lang="tr-TR" dirty="0" smtClean="0"/>
              <a:t> </a:t>
            </a:r>
            <a:r>
              <a:rPr lang="tr-TR" dirty="0" smtClean="0"/>
              <a:t>fedailer. </a:t>
            </a:r>
            <a:r>
              <a:rPr lang="tr-TR" dirty="0" smtClean="0"/>
              <a:t>Fakat özel güvenlik konusunda açıklar var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Türkiye: </a:t>
            </a:r>
            <a:r>
              <a:rPr lang="tr-TR" dirty="0">
                <a:solidFill>
                  <a:srgbClr val="FF0000"/>
                </a:solidFill>
              </a:rPr>
              <a:t>Ö</a:t>
            </a:r>
            <a:r>
              <a:rPr lang="tr-TR" dirty="0" smtClean="0">
                <a:solidFill>
                  <a:srgbClr val="FF0000"/>
                </a:solidFill>
              </a:rPr>
              <a:t>zel soruşturmacılara </a:t>
            </a:r>
            <a:r>
              <a:rPr lang="tr-TR" dirty="0" smtClean="0">
                <a:solidFill>
                  <a:srgbClr val="FF0000"/>
                </a:solidFill>
              </a:rPr>
              <a:t>lisanlama kapsamını genişletmelidir (özel detektifler) ve güvenlik danışmanları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Lisanlama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420624" lvl="1" indent="-384048">
              <a:buSzPct val="80000"/>
              <a:buFont typeface="Wingdings 2"/>
              <a:buChar char=""/>
            </a:pPr>
            <a:r>
              <a:rPr lang="tr-TR" sz="3200" b="1" dirty="0" smtClean="0"/>
              <a:t>Firmalar ve </a:t>
            </a:r>
            <a:r>
              <a:rPr lang="tr-TR" sz="3200" b="1" dirty="0" smtClean="0"/>
              <a:t>çalışanlar için </a:t>
            </a:r>
            <a:r>
              <a:rPr lang="tr-TR" sz="3200" b="1" dirty="0" smtClean="0"/>
              <a:t>düzenleme (lisanslar, lisansla ilgili standartlar)</a:t>
            </a:r>
            <a:endParaRPr lang="en-GB" sz="3200" b="1" dirty="0" smtClean="0"/>
          </a:p>
          <a:p>
            <a:pPr marL="420624" lvl="1" indent="-384048">
              <a:buSzPct val="80000"/>
              <a:buFont typeface="Wingdings 2"/>
              <a:buChar char=""/>
            </a:pPr>
            <a:r>
              <a:rPr lang="en-GB" sz="3200" dirty="0" err="1" smtClean="0"/>
              <a:t>Düzenlemede</a:t>
            </a:r>
            <a:r>
              <a:rPr lang="en-GB" sz="3200" dirty="0" smtClean="0"/>
              <a:t> en </a:t>
            </a:r>
            <a:r>
              <a:rPr lang="en-GB" sz="3200" dirty="0" err="1" smtClean="0"/>
              <a:t>iyi</a:t>
            </a:r>
            <a:r>
              <a:rPr lang="en-GB" sz="3200" dirty="0" smtClean="0"/>
              <a:t> </a:t>
            </a:r>
            <a:r>
              <a:rPr lang="en-GB" sz="3200" dirty="0" err="1" smtClean="0"/>
              <a:t>uygulama</a:t>
            </a:r>
            <a:r>
              <a:rPr lang="en-GB" sz="3200" dirty="0" smtClean="0"/>
              <a:t> firma </a:t>
            </a:r>
            <a:r>
              <a:rPr lang="en-GB" sz="3200" dirty="0" err="1" smtClean="0"/>
              <a:t>ve</a:t>
            </a:r>
            <a:r>
              <a:rPr lang="en-GB" sz="3200" dirty="0" smtClean="0"/>
              <a:t> </a:t>
            </a:r>
            <a:r>
              <a:rPr lang="en-GB" sz="3200" dirty="0" err="1" smtClean="0"/>
              <a:t>çalışanlar</a:t>
            </a:r>
            <a:r>
              <a:rPr lang="en-GB" sz="3200" dirty="0" smtClean="0"/>
              <a:t> </a:t>
            </a:r>
            <a:r>
              <a:rPr lang="en-GB" sz="3200" dirty="0" err="1" smtClean="0"/>
              <a:t>için</a:t>
            </a:r>
            <a:r>
              <a:rPr lang="en-GB" sz="3200" dirty="0" smtClean="0"/>
              <a:t> </a:t>
            </a:r>
            <a:r>
              <a:rPr lang="en-GB" sz="3200" dirty="0" err="1" smtClean="0"/>
              <a:t>kalite</a:t>
            </a:r>
            <a:r>
              <a:rPr lang="en-GB" sz="3200" dirty="0" smtClean="0"/>
              <a:t> </a:t>
            </a:r>
            <a:r>
              <a:rPr lang="en-GB" sz="3200" dirty="0" err="1" smtClean="0"/>
              <a:t>arttırıcı</a:t>
            </a:r>
            <a:r>
              <a:rPr lang="en-GB" sz="3200" dirty="0" smtClean="0"/>
              <a:t> </a:t>
            </a:r>
            <a:r>
              <a:rPr lang="en-GB" sz="3200" dirty="0" err="1" smtClean="0"/>
              <a:t>lisanslama</a:t>
            </a:r>
            <a:r>
              <a:rPr lang="en-GB" sz="3200" dirty="0" smtClean="0"/>
              <a:t> </a:t>
            </a:r>
            <a:r>
              <a:rPr lang="en-GB" sz="3200" dirty="0" err="1" smtClean="0"/>
              <a:t>sistemleridir</a:t>
            </a:r>
            <a:r>
              <a:rPr lang="en-GB" sz="3200" dirty="0" smtClean="0"/>
              <a:t>.</a:t>
            </a:r>
            <a:endParaRPr lang="en-GB" sz="3200" dirty="0" smtClean="0"/>
          </a:p>
          <a:p>
            <a:pPr marL="420624" lvl="1" indent="-384048">
              <a:buSzPct val="80000"/>
              <a:buFont typeface="Wingdings 2"/>
              <a:buChar char=""/>
            </a:pPr>
            <a:r>
              <a:rPr lang="tr-TR" sz="3200" dirty="0" smtClean="0"/>
              <a:t>Firmaların vasfı ve yöneticilerin eğitimi, kaynaklar, donanım vb.</a:t>
            </a:r>
            <a:endParaRPr lang="en-GB" sz="3200" dirty="0" smtClean="0"/>
          </a:p>
          <a:p>
            <a:pPr marL="420624" lvl="1" indent="-384048">
              <a:buSzPct val="80000"/>
              <a:buFont typeface="Wingdings 2"/>
              <a:buChar char=""/>
            </a:pPr>
            <a:r>
              <a:rPr lang="tr-TR" sz="3200" dirty="0" smtClean="0"/>
              <a:t>Kişiler için statü ve eğitim</a:t>
            </a:r>
            <a:endParaRPr lang="en-GB" sz="3200" dirty="0" smtClean="0"/>
          </a:p>
          <a:p>
            <a:pPr marL="420624" lvl="1" indent="-384048">
              <a:buSzPct val="80000"/>
              <a:buFont typeface="Wingdings 2"/>
              <a:buChar char=""/>
            </a:pPr>
            <a:r>
              <a:rPr lang="tr-TR" sz="3200" dirty="0"/>
              <a:t>L</a:t>
            </a:r>
            <a:r>
              <a:rPr lang="tr-TR" sz="3200" dirty="0" smtClean="0"/>
              <a:t>isansın bir koşulu olarak davranış kurallarına uygunluk kriteri</a:t>
            </a:r>
            <a:endParaRPr lang="en-GB" sz="3200" dirty="0" smtClean="0"/>
          </a:p>
          <a:p>
            <a:pPr marL="420624" lvl="1" indent="-384048">
              <a:buSzPct val="80000"/>
              <a:buFont typeface="Wingdings 2"/>
              <a:buChar char=""/>
            </a:pPr>
            <a:r>
              <a:rPr lang="tr-TR" sz="3200" dirty="0" smtClean="0"/>
              <a:t>Ayrıca çalışanı beliri bir göreve bağlamaya bağlı iyi örnekler </a:t>
            </a:r>
            <a:endParaRPr lang="en-GB" sz="3200" dirty="0" smtClean="0"/>
          </a:p>
          <a:p>
            <a:pPr marL="420624" lvl="1" indent="-384048">
              <a:buSzPct val="80000"/>
              <a:buFont typeface="Wingdings 2"/>
              <a:buChar char=""/>
            </a:pPr>
            <a:r>
              <a:rPr lang="tr-TR" sz="3200" dirty="0" smtClean="0">
                <a:solidFill>
                  <a:srgbClr val="FF0000"/>
                </a:solidFill>
              </a:rPr>
              <a:t>Türkiye her kendine özgü güvenlik görevi için </a:t>
            </a:r>
            <a:r>
              <a:rPr lang="tr-TR" sz="3200" dirty="0" smtClean="0">
                <a:solidFill>
                  <a:srgbClr val="FF0000"/>
                </a:solidFill>
              </a:rPr>
              <a:t>özel </a:t>
            </a:r>
            <a:r>
              <a:rPr lang="tr-TR" sz="3200" dirty="0" smtClean="0">
                <a:solidFill>
                  <a:srgbClr val="FF0000"/>
                </a:solidFill>
              </a:rPr>
              <a:t>lisanslar </a:t>
            </a:r>
            <a:r>
              <a:rPr lang="tr-TR" sz="3200" dirty="0" smtClean="0">
                <a:solidFill>
                  <a:srgbClr val="FF0000"/>
                </a:solidFill>
              </a:rPr>
              <a:t>çıkartabilir ve </a:t>
            </a:r>
            <a:r>
              <a:rPr lang="tr-TR" sz="3200" dirty="0" smtClean="0">
                <a:solidFill>
                  <a:srgbClr val="FF0000"/>
                </a:solidFill>
              </a:rPr>
              <a:t>özel eğitimler sağlayabilir: üst düzey yöneticiler, yöneticiler, ev </a:t>
            </a:r>
            <a:r>
              <a:rPr lang="tr-TR" sz="3200" dirty="0" smtClean="0">
                <a:solidFill>
                  <a:srgbClr val="FF0000"/>
                </a:solidFill>
              </a:rPr>
              <a:t>içi </a:t>
            </a:r>
            <a:r>
              <a:rPr lang="tr-TR" sz="3200" dirty="0" smtClean="0">
                <a:solidFill>
                  <a:srgbClr val="FF0000"/>
                </a:solidFill>
              </a:rPr>
              <a:t>güvenlik yöneticileri, yakın korumalar, para araçları için güvenlik görevlileri, kapı güveliği vb.</a:t>
            </a:r>
            <a:endParaRPr lang="en-GB" sz="3200" dirty="0" smtClean="0">
              <a:solidFill>
                <a:srgbClr val="FF0000"/>
              </a:solidFill>
            </a:endParaRPr>
          </a:p>
          <a:p>
            <a:pPr marL="420624" lvl="1" indent="-384048">
              <a:buSzPct val="80000"/>
              <a:buFont typeface="Wingdings 2"/>
              <a:buChar char=""/>
            </a:pPr>
            <a:r>
              <a:rPr lang="tr-TR" sz="3200" dirty="0" smtClean="0">
                <a:solidFill>
                  <a:srgbClr val="FF0000"/>
                </a:solidFill>
              </a:rPr>
              <a:t>Yine lisans almanın koşulu olarak kabul edilebilecek olan davranış </a:t>
            </a:r>
            <a:r>
              <a:rPr lang="tr-TR" sz="3200" dirty="0" smtClean="0">
                <a:solidFill>
                  <a:srgbClr val="FF0000"/>
                </a:solidFill>
              </a:rPr>
              <a:t>kurallarının firma ve personelle ilgili hem genel hem de özel alanlarda  belirlenmesi </a:t>
            </a:r>
            <a:r>
              <a:rPr lang="tr-TR" sz="3300" dirty="0" smtClean="0">
                <a:solidFill>
                  <a:srgbClr val="FF0000"/>
                </a:solidFill>
              </a:rPr>
              <a:t>üzerine </a:t>
            </a:r>
            <a:r>
              <a:rPr lang="tr-TR" sz="3300" dirty="0">
                <a:solidFill>
                  <a:srgbClr val="FF0000"/>
                </a:solidFill>
              </a:rPr>
              <a:t>Türkiye </a:t>
            </a:r>
            <a:r>
              <a:rPr lang="tr-TR" sz="3300" dirty="0" smtClean="0">
                <a:solidFill>
                  <a:srgbClr val="FF0000"/>
                </a:solidFill>
              </a:rPr>
              <a:t>sektörle ortaklaşa çalışmalı</a:t>
            </a:r>
            <a:endParaRPr lang="en-GB" sz="33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661248"/>
            <a:ext cx="1696988" cy="103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5589240"/>
            <a:ext cx="16954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5661248"/>
            <a:ext cx="1934344" cy="131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5686663"/>
            <a:ext cx="1583432" cy="104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3258</TotalTime>
  <Words>907</Words>
  <Application>Microsoft Macintosh PowerPoint</Application>
  <PresentationFormat>On-screen Show (4:3)</PresentationFormat>
  <Paragraphs>134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Technic</vt:lpstr>
      <vt:lpstr>Özel güvenliğin düzenlenmesi: Uluslararası iyi örnekler ve Türkiye için öneriler</vt:lpstr>
      <vt:lpstr>İçerik </vt:lpstr>
      <vt:lpstr>Avrupa Tek Pazar Şartları ve Türkiye Özel Güvenlik Düzenlemelerine Olası Etkileri</vt:lpstr>
      <vt:lpstr> ‘Hafif’ AB Standartları (eğitimler dahil) </vt:lpstr>
      <vt:lpstr>Özel güvenlik düzenlemesi konusunda Avrupa standartları?</vt:lpstr>
      <vt:lpstr>İyi bir AB düzenleyici sistemi neye benzer? </vt:lpstr>
      <vt:lpstr>Reform gereken alanlar</vt:lpstr>
      <vt:lpstr>Düzenlemenin kapsamı</vt:lpstr>
      <vt:lpstr>Lisanlama</vt:lpstr>
      <vt:lpstr>Uygun Düzenleyici Organ</vt:lpstr>
      <vt:lpstr>Yaptırım ve Uygulamalar</vt:lpstr>
      <vt:lpstr>Şikayet ve Uygulamalar</vt:lpstr>
      <vt:lpstr>Temel koruma için zorunlu eğitim AB 28 +Türkiye</vt:lpstr>
      <vt:lpstr>Uzman, idari ve takviye eğitim</vt:lpstr>
      <vt:lpstr>Daha büyük kapsamlı eğitimler, profesyonellik ve ortaklık</vt:lpstr>
      <vt:lpstr>PowerPoint Presentation</vt:lpstr>
      <vt:lpstr>Sonuç</vt:lpstr>
    </vt:vector>
  </TitlesOfParts>
  <Company>University of Portsmouth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Standards, Regulation and Training Requirements for the Private Security Industry: Considerations for Turkey</dc:title>
  <dc:creator>ButtonM</dc:creator>
  <cp:lastModifiedBy>Duygu Oskay Onur</cp:lastModifiedBy>
  <cp:revision>182</cp:revision>
  <dcterms:created xsi:type="dcterms:W3CDTF">2014-05-23T13:19:28Z</dcterms:created>
  <dcterms:modified xsi:type="dcterms:W3CDTF">2014-06-24T20:47:52Z</dcterms:modified>
</cp:coreProperties>
</file>