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71" r:id="rId3"/>
    <p:sldId id="257" r:id="rId4"/>
    <p:sldId id="262" r:id="rId5"/>
    <p:sldId id="259" r:id="rId6"/>
    <p:sldId id="269" r:id="rId7"/>
    <p:sldId id="267" r:id="rId8"/>
    <p:sldId id="273" r:id="rId9"/>
    <p:sldId id="268" r:id="rId10"/>
    <p:sldId id="272" r:id="rId11"/>
    <p:sldId id="274" r:id="rId12"/>
    <p:sldId id="260" r:id="rId13"/>
    <p:sldId id="265" r:id="rId14"/>
    <p:sldId id="263" r:id="rId15"/>
    <p:sldId id="276" r:id="rId16"/>
    <p:sldId id="277" r:id="rId17"/>
    <p:sldId id="264" r:id="rId18"/>
    <p:sldId id="275"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6360" autoAdjust="0"/>
  </p:normalViewPr>
  <p:slideViewPr>
    <p:cSldViewPr snapToGrid="0" snapToObjects="1">
      <p:cViewPr>
        <p:scale>
          <a:sx n="63" d="100"/>
          <a:sy n="63" d="100"/>
        </p:scale>
        <p:origin x="-976"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3BFD2-27F5-DA46-A2D9-6B3F4625CE1B}" type="datetimeFigureOut">
              <a:rPr lang="en-US" smtClean="0"/>
              <a:pPr/>
              <a:t>26.03.2013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B86A4-6D67-C345-9B61-A62F85C3AAB7}" type="slidenum">
              <a:rPr lang="en-US" smtClean="0"/>
              <a:pPr/>
              <a:t>‹#›</a:t>
            </a:fld>
            <a:endParaRPr lang="en-US"/>
          </a:p>
        </p:txBody>
      </p:sp>
    </p:spTree>
    <p:extLst>
      <p:ext uri="{BB962C8B-B14F-4D97-AF65-F5344CB8AC3E}">
        <p14:creationId xmlns:p14="http://schemas.microsoft.com/office/powerpoint/2010/main" val="4165145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B86A4-6D67-C345-9B61-A62F85C3AAB7}" type="slidenum">
              <a:rPr lang="en-US" smtClean="0"/>
              <a:pPr/>
              <a:t>2</a:t>
            </a:fld>
            <a:endParaRPr lang="en-US"/>
          </a:p>
        </p:txBody>
      </p:sp>
    </p:spTree>
    <p:extLst>
      <p:ext uri="{BB962C8B-B14F-4D97-AF65-F5344CB8AC3E}">
        <p14:creationId xmlns:p14="http://schemas.microsoft.com/office/powerpoint/2010/main" val="354627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200 people who did not attend the Launch Event</a:t>
            </a:r>
            <a:endParaRPr lang="en-GB"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Does not know much about victimization surveys, satisfaction surveys</a:t>
            </a:r>
            <a:endParaRPr lang="en-GB"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Does not know about how comparisons can be made among countries </a:t>
            </a:r>
            <a:endParaRPr lang="en-GB"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Does not know why it is important to use international standards</a:t>
            </a:r>
            <a:endParaRPr lang="en-GB"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05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 Mike,</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audience will not know much about :</a:t>
            </a:r>
            <a:endParaRPr lang="en-GB"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measurement of satisfaction of citizen / confidence; we are trying to say that it exists, there are robust ways to do it, </a:t>
            </a:r>
            <a:endParaRPr lang="en-GB"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it is good to do it (if a police is accountable to Ankara, why do we have local surveys)?</a:t>
            </a:r>
            <a:endParaRPr lang="en-GB"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Victim surveys and police stats: the flaws of police stats are not know (you can remember the debate in the US after the first presidential commission in the 70's to get a sense of the shock that it may represent), the techniques to overcome in part the limitations of police stats are not widely known</a:t>
            </a:r>
            <a:endParaRPr lang="en-GB"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important to address those issues and explain how we can deal professionally with them, in my view,</a:t>
            </a:r>
            <a:endParaRPr lang="en-GB"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more "technical" approach will come later</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this help? Do you agree?</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Best,</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Sebastian</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main objective is to make stakeholders think that it is a good idea to have opinion polls at the local level and make use of it for "local security plans", and to introduce them to the existence of "standards" for counting victims and measuring trust and satisfaction.</a:t>
            </a:r>
            <a:endParaRPr lang="en-GB"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5B86A4-6D67-C345-9B61-A62F85C3AAB7}" type="slidenum">
              <a:rPr lang="en-US" smtClean="0"/>
              <a:pPr/>
              <a:t>3</a:t>
            </a:fld>
            <a:endParaRPr lang="en-US"/>
          </a:p>
        </p:txBody>
      </p:sp>
    </p:spTree>
    <p:extLst>
      <p:ext uri="{BB962C8B-B14F-4D97-AF65-F5344CB8AC3E}">
        <p14:creationId xmlns:p14="http://schemas.microsoft.com/office/powerpoint/2010/main" val="354627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Perception of, experience in, and trust, in the police</a:t>
            </a:r>
          </a:p>
          <a:p>
            <a:endParaRPr lang="en-US" dirty="0"/>
          </a:p>
        </p:txBody>
      </p:sp>
      <p:sp>
        <p:nvSpPr>
          <p:cNvPr id="4" name="Slide Number Placeholder 3"/>
          <p:cNvSpPr>
            <a:spLocks noGrp="1"/>
          </p:cNvSpPr>
          <p:nvPr>
            <p:ph type="sldNum" sz="quarter" idx="10"/>
          </p:nvPr>
        </p:nvSpPr>
        <p:spPr/>
        <p:txBody>
          <a:bodyPr/>
          <a:lstStyle/>
          <a:p>
            <a:fld id="{A85B86A4-6D67-C345-9B61-A62F85C3AAB7}" type="slidenum">
              <a:rPr lang="en-US" smtClean="0"/>
              <a:pPr/>
              <a:t>4</a:t>
            </a:fld>
            <a:endParaRPr lang="en-US"/>
          </a:p>
        </p:txBody>
      </p:sp>
    </p:spTree>
    <p:extLst>
      <p:ext uri="{BB962C8B-B14F-4D97-AF65-F5344CB8AC3E}">
        <p14:creationId xmlns:p14="http://schemas.microsoft.com/office/powerpoint/2010/main" val="161950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factors that</a:t>
            </a:r>
            <a:r>
              <a:rPr lang="en-US" baseline="0" dirty="0" smtClean="0"/>
              <a:t> makes police legitimate and thus worthy of obeying?</a:t>
            </a:r>
          </a:p>
          <a:p>
            <a:r>
              <a:rPr lang="en-US" baseline="0" dirty="0" smtClean="0"/>
              <a:t>Research shows that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Citizen participation – being ’heard’</a:t>
            </a:r>
          </a:p>
          <a:p>
            <a:endParaRPr lang="en-US" dirty="0"/>
          </a:p>
        </p:txBody>
      </p:sp>
      <p:sp>
        <p:nvSpPr>
          <p:cNvPr id="4" name="Slide Number Placeholder 3"/>
          <p:cNvSpPr>
            <a:spLocks noGrp="1"/>
          </p:cNvSpPr>
          <p:nvPr>
            <p:ph type="sldNum" sz="quarter" idx="10"/>
          </p:nvPr>
        </p:nvSpPr>
        <p:spPr/>
        <p:txBody>
          <a:bodyPr/>
          <a:lstStyle/>
          <a:p>
            <a:fld id="{A85B86A4-6D67-C345-9B61-A62F85C3AAB7}" type="slidenum">
              <a:rPr lang="en-US" smtClean="0"/>
              <a:pPr/>
              <a:t>7</a:t>
            </a:fld>
            <a:endParaRPr lang="en-US"/>
          </a:p>
        </p:txBody>
      </p:sp>
    </p:spTree>
    <p:extLst>
      <p:ext uri="{BB962C8B-B14F-4D97-AF65-F5344CB8AC3E}">
        <p14:creationId xmlns:p14="http://schemas.microsoft.com/office/powerpoint/2010/main" val="264866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what sort of policing a country wants – a </a:t>
            </a:r>
            <a:r>
              <a:rPr lang="en-GB" sz="1200" dirty="0" err="1" smtClean="0"/>
              <a:t>coersive</a:t>
            </a:r>
            <a:r>
              <a:rPr lang="en-GB" sz="1200" dirty="0" smtClean="0"/>
              <a:t> police governed by force or a police force based on cooperation and respect?</a:t>
            </a:r>
          </a:p>
          <a:p>
            <a:endParaRPr lang="en-US" dirty="0"/>
          </a:p>
        </p:txBody>
      </p:sp>
      <p:sp>
        <p:nvSpPr>
          <p:cNvPr id="4" name="Slide Number Placeholder 3"/>
          <p:cNvSpPr>
            <a:spLocks noGrp="1"/>
          </p:cNvSpPr>
          <p:nvPr>
            <p:ph type="sldNum" sz="quarter" idx="10"/>
          </p:nvPr>
        </p:nvSpPr>
        <p:spPr/>
        <p:txBody>
          <a:bodyPr/>
          <a:lstStyle/>
          <a:p>
            <a:fld id="{A85B86A4-6D67-C345-9B61-A62F85C3AAB7}" type="slidenum">
              <a:rPr lang="en-US" smtClean="0"/>
              <a:pPr/>
              <a:t>19</a:t>
            </a:fld>
            <a:endParaRPr lang="en-US"/>
          </a:p>
        </p:txBody>
      </p:sp>
    </p:spTree>
    <p:extLst>
      <p:ext uri="{BB962C8B-B14F-4D97-AF65-F5344CB8AC3E}">
        <p14:creationId xmlns:p14="http://schemas.microsoft.com/office/powerpoint/2010/main" val="51392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8E884C0-1023-D44D-89F5-1BBF38008695}" type="datetimeFigureOut">
              <a:rPr lang="en-US" smtClean="0"/>
              <a:pPr/>
              <a:t>26.03.2013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953D3D0-BC4C-8745-8E40-278C1C1E62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3D0-BC4C-8745-8E40-278C1C1E62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8E884C0-1023-D44D-89F5-1BBF38008695}" type="datetimeFigureOut">
              <a:rPr lang="en-US" smtClean="0"/>
              <a:pPr/>
              <a:t>26.03.2013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953D3D0-BC4C-8745-8E40-278C1C1E62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953D3D0-BC4C-8745-8E40-278C1C1E628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953D3D0-BC4C-8745-8E40-278C1C1E628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58E884C0-1023-D44D-89F5-1BBF38008695}" type="datetimeFigureOut">
              <a:rPr lang="en-US" smtClean="0"/>
              <a:pPr/>
              <a:t>26.03.2013</a:t>
            </a:fld>
            <a:endParaRPr lang="en-US"/>
          </a:p>
        </p:txBody>
      </p:sp>
      <p:sp>
        <p:nvSpPr>
          <p:cNvPr id="10" name="Slide Number Placeholder 9"/>
          <p:cNvSpPr>
            <a:spLocks noGrp="1"/>
          </p:cNvSpPr>
          <p:nvPr>
            <p:ph type="sldNum" sz="quarter" idx="16"/>
          </p:nvPr>
        </p:nvSpPr>
        <p:spPr/>
        <p:txBody>
          <a:bodyPr rtlCol="0"/>
          <a:lstStyle/>
          <a:p>
            <a:fld id="{A953D3D0-BC4C-8745-8E40-278C1C1E628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58E884C0-1023-D44D-89F5-1BBF38008695}" type="datetimeFigureOut">
              <a:rPr lang="en-US" smtClean="0"/>
              <a:pPr/>
              <a:t>26.03.2013</a:t>
            </a:fld>
            <a:endParaRPr lang="en-US"/>
          </a:p>
        </p:txBody>
      </p:sp>
      <p:sp>
        <p:nvSpPr>
          <p:cNvPr id="12" name="Slide Number Placeholder 11"/>
          <p:cNvSpPr>
            <a:spLocks noGrp="1"/>
          </p:cNvSpPr>
          <p:nvPr>
            <p:ph type="sldNum" sz="quarter" idx="16"/>
          </p:nvPr>
        </p:nvSpPr>
        <p:spPr/>
        <p:txBody>
          <a:bodyPr rtlCol="0"/>
          <a:lstStyle/>
          <a:p>
            <a:fld id="{A953D3D0-BC4C-8745-8E40-278C1C1E628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953D3D0-BC4C-8745-8E40-278C1C1E62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953D3D0-BC4C-8745-8E40-278C1C1E62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58E884C0-1023-D44D-89F5-1BBF38008695}" type="datetimeFigureOut">
              <a:rPr lang="en-US" smtClean="0"/>
              <a:pPr/>
              <a:t>26.03.2013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953D3D0-BC4C-8745-8E40-278C1C1E628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8E884C0-1023-D44D-89F5-1BBF38008695}" type="datetimeFigureOut">
              <a:rPr lang="en-US" smtClean="0"/>
              <a:pPr/>
              <a:t>26.03.2013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953D3D0-BC4C-8745-8E40-278C1C1E628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8E884C0-1023-D44D-89F5-1BBF38008695}" type="datetimeFigureOut">
              <a:rPr lang="en-US" smtClean="0"/>
              <a:pPr/>
              <a:t>26.03.2013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953D3D0-BC4C-8745-8E40-278C1C1E6281}" type="slidenum">
              <a:rPr lang="en-US" smtClean="0"/>
              <a:pPr/>
              <a:t>‹#›</a:t>
            </a:fld>
            <a:endParaRPr lang="en-US"/>
          </a:p>
        </p:txBody>
      </p:sp>
      <p:pic>
        <p:nvPicPr>
          <p:cNvPr id="10" name="Picture 8" descr="icpr_or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36921" y="6251951"/>
            <a:ext cx="1763712" cy="5000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My Pictures\birkbeck logo.t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028" y="6251951"/>
            <a:ext cx="1424624"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5681"/>
            <a:ext cx="7772400" cy="2604770"/>
          </a:xfrm>
        </p:spPr>
        <p:txBody>
          <a:bodyPr>
            <a:normAutofit fontScale="90000"/>
          </a:bodyPr>
          <a:lstStyle/>
          <a:p>
            <a:r>
              <a:rPr lang="tr-TR" dirty="0" smtClean="0"/>
              <a:t>Vatandaşa Odaklanma</a:t>
            </a:r>
            <a:r>
              <a:rPr lang="en-US" dirty="0" smtClean="0"/>
              <a:t>: </a:t>
            </a:r>
            <a:r>
              <a:rPr lang="tr-TR" dirty="0" smtClean="0"/>
              <a:t>MEMNUNİYET VE GÜVEN ANKETLERİ NELERDİR VE BUNLAR NASIL KULLANILIR?</a:t>
            </a:r>
            <a:endParaRPr lang="en-US" dirty="0"/>
          </a:p>
        </p:txBody>
      </p:sp>
      <p:sp>
        <p:nvSpPr>
          <p:cNvPr id="3" name="Subtitle 2"/>
          <p:cNvSpPr>
            <a:spLocks noGrp="1"/>
          </p:cNvSpPr>
          <p:nvPr>
            <p:ph type="subTitle" idx="1"/>
          </p:nvPr>
        </p:nvSpPr>
        <p:spPr>
          <a:xfrm>
            <a:off x="1371600" y="4405336"/>
            <a:ext cx="6400800" cy="1233464"/>
          </a:xfrm>
        </p:spPr>
        <p:txBody>
          <a:bodyPr>
            <a:noAutofit/>
          </a:bodyPr>
          <a:lstStyle/>
          <a:p>
            <a:r>
              <a:rPr lang="en-US" sz="2800" dirty="0" smtClean="0"/>
              <a:t>Dr. Mai Sato</a:t>
            </a:r>
          </a:p>
          <a:p>
            <a:r>
              <a:rPr lang="tr-TR" sz="2800" dirty="0" smtClean="0"/>
              <a:t>Suç Politikaları Araştırma Enstitüsü</a:t>
            </a:r>
            <a:endParaRPr lang="en-US" sz="2800" dirty="0" smtClean="0"/>
          </a:p>
          <a:p>
            <a:r>
              <a:rPr lang="tr-TR" sz="2800" dirty="0" smtClean="0"/>
              <a:t>Londra Üniversitesi</a:t>
            </a:r>
            <a:endParaRPr lang="en-US" sz="2800" dirty="0"/>
          </a:p>
        </p:txBody>
      </p:sp>
      <p:pic>
        <p:nvPicPr>
          <p:cNvPr id="6" name="Picture 5" descr="P:\My Pictures\birkbeck 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1760" y="6135316"/>
            <a:ext cx="1424624"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cpr_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247" y="6153588"/>
            <a:ext cx="1763712"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40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gitimacy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93849" cy="4201602"/>
          </a:xfrm>
          <a:prstGeom prst="rect">
            <a:avLst/>
          </a:prstGeom>
        </p:spPr>
      </p:pic>
      <p:pic>
        <p:nvPicPr>
          <p:cNvPr id="8" name="Picture 7" descr="legitimacy 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28752"/>
            <a:ext cx="4823535" cy="3129247"/>
          </a:xfrm>
          <a:prstGeom prst="rect">
            <a:avLst/>
          </a:prstGeom>
        </p:spPr>
      </p:pic>
      <p:pic>
        <p:nvPicPr>
          <p:cNvPr id="6" name="Picture 5" descr="legitimacy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245" y="0"/>
            <a:ext cx="5807755" cy="4201602"/>
          </a:xfrm>
          <a:prstGeom prst="rect">
            <a:avLst/>
          </a:prstGeom>
        </p:spPr>
      </p:pic>
      <p:pic>
        <p:nvPicPr>
          <p:cNvPr id="12" name="Picture 11" descr="legitimacy 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979" y="3015204"/>
            <a:ext cx="5104021" cy="3842795"/>
          </a:xfrm>
          <a:prstGeom prst="rect">
            <a:avLst/>
          </a:prstGeom>
        </p:spPr>
      </p:pic>
    </p:spTree>
    <p:extLst>
      <p:ext uri="{BB962C8B-B14F-4D97-AF65-F5344CB8AC3E}">
        <p14:creationId xmlns:p14="http://schemas.microsoft.com/office/powerpoint/2010/main" val="186982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legitimacy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377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7496" y="25949"/>
            <a:ext cx="8877138" cy="7011729"/>
          </a:xfrm>
          <a:prstGeom prst="rect">
            <a:avLst/>
          </a:prstGeom>
        </p:spPr>
      </p:pic>
      <p:sp>
        <p:nvSpPr>
          <p:cNvPr id="2" name="Title 1"/>
          <p:cNvSpPr>
            <a:spLocks noGrp="1"/>
          </p:cNvSpPr>
          <p:nvPr>
            <p:ph type="title"/>
          </p:nvPr>
        </p:nvSpPr>
        <p:spPr>
          <a:xfrm>
            <a:off x="0" y="1019629"/>
            <a:ext cx="4350747" cy="1320675"/>
          </a:xfrm>
          <a:solidFill>
            <a:schemeClr val="bg1"/>
          </a:solidFill>
        </p:spPr>
        <p:txBody>
          <a:bodyPr>
            <a:noAutofit/>
          </a:bodyPr>
          <a:lstStyle/>
          <a:p>
            <a:r>
              <a:rPr lang="tr-TR" sz="2800" dirty="0" smtClean="0"/>
              <a:t>Avrupa Sosyal Anketi- 5. Devre  </a:t>
            </a:r>
            <a:r>
              <a:rPr lang="en-US" sz="2800" dirty="0" smtClean="0"/>
              <a:t> </a:t>
            </a:r>
            <a:br>
              <a:rPr lang="en-US" sz="2800" dirty="0" smtClean="0"/>
            </a:br>
            <a:r>
              <a:rPr lang="tr-TR" sz="2800" dirty="0" smtClean="0"/>
              <a:t> ‘Adalete Güven’ – Polis</a:t>
            </a:r>
            <a:endParaRPr lang="en-US" sz="2800" dirty="0"/>
          </a:p>
        </p:txBody>
      </p:sp>
      <p:pic>
        <p:nvPicPr>
          <p:cNvPr id="4" name="Picture 3" descr="ESS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49"/>
            <a:ext cx="3013095" cy="993680"/>
          </a:xfrm>
          <a:prstGeom prst="rect">
            <a:avLst/>
          </a:prstGeom>
        </p:spPr>
      </p:pic>
      <p:sp>
        <p:nvSpPr>
          <p:cNvPr id="8" name="Content Placeholder 2"/>
          <p:cNvSpPr>
            <a:spLocks noGrp="1"/>
          </p:cNvSpPr>
          <p:nvPr>
            <p:ph sz="quarter" idx="1"/>
          </p:nvPr>
        </p:nvSpPr>
        <p:spPr>
          <a:xfrm>
            <a:off x="283744" y="2225400"/>
            <a:ext cx="3013095" cy="827853"/>
          </a:xfrm>
        </p:spPr>
        <p:txBody>
          <a:bodyPr>
            <a:noAutofit/>
          </a:bodyPr>
          <a:lstStyle/>
          <a:p>
            <a:r>
              <a:rPr lang="en-US" sz="3200" dirty="0" smtClean="0"/>
              <a:t>27 </a:t>
            </a:r>
            <a:r>
              <a:rPr lang="tr-TR" sz="3200" dirty="0" smtClean="0"/>
              <a:t>Ülke</a:t>
            </a:r>
            <a:endParaRPr lang="en-US" sz="3200" dirty="0" smtClean="0"/>
          </a:p>
          <a:p>
            <a:r>
              <a:rPr lang="en-US" sz="3200" dirty="0" smtClean="0"/>
              <a:t>+</a:t>
            </a:r>
            <a:r>
              <a:rPr lang="tr-TR" sz="3200" dirty="0" smtClean="0"/>
              <a:t>Japonya</a:t>
            </a:r>
            <a:endParaRPr lang="en-US" sz="3200" dirty="0" smtClean="0"/>
          </a:p>
          <a:p>
            <a:r>
              <a:rPr lang="en-US" sz="3200" dirty="0" smtClean="0"/>
              <a:t>+</a:t>
            </a:r>
            <a:r>
              <a:rPr lang="tr-TR" sz="3200" dirty="0" smtClean="0"/>
              <a:t>Şili</a:t>
            </a:r>
            <a:endParaRPr lang="en-US" sz="3200" dirty="0" smtClean="0"/>
          </a:p>
          <a:p>
            <a:r>
              <a:rPr lang="en-US" sz="3200" dirty="0" smtClean="0"/>
              <a:t>+</a:t>
            </a:r>
            <a:r>
              <a:rPr lang="tr-TR" sz="3200" dirty="0" smtClean="0"/>
              <a:t>ABD</a:t>
            </a:r>
            <a:endParaRPr lang="en-US" sz="3200" dirty="0" smtClean="0"/>
          </a:p>
          <a:p>
            <a:r>
              <a:rPr lang="en-US" sz="3200" dirty="0" smtClean="0"/>
              <a:t>+</a:t>
            </a:r>
            <a:r>
              <a:rPr lang="tr-TR" sz="3200" dirty="0" smtClean="0"/>
              <a:t>Güney Afrika</a:t>
            </a:r>
            <a:endParaRPr lang="en-US" sz="3200" dirty="0" smtClean="0"/>
          </a:p>
        </p:txBody>
      </p:sp>
    </p:spTree>
    <p:extLst>
      <p:ext uri="{BB962C8B-B14F-4D97-AF65-F5344CB8AC3E}">
        <p14:creationId xmlns:p14="http://schemas.microsoft.com/office/powerpoint/2010/main" val="3693510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350" y="228600"/>
            <a:ext cx="5455697" cy="990600"/>
          </a:xfrm>
        </p:spPr>
        <p:txBody>
          <a:bodyPr>
            <a:normAutofit fontScale="90000"/>
          </a:bodyPr>
          <a:lstStyle/>
          <a:p>
            <a:r>
              <a:rPr lang="tr-TR" dirty="0" smtClean="0"/>
              <a:t>Avrupa Sosyal Anketi’nde ölçülen temel kavramlar </a:t>
            </a:r>
            <a:endParaRPr lang="en-US" dirty="0"/>
          </a:p>
        </p:txBody>
      </p:sp>
      <p:sp>
        <p:nvSpPr>
          <p:cNvPr id="3" name="Content Placeholder 2"/>
          <p:cNvSpPr>
            <a:spLocks noGrp="1"/>
          </p:cNvSpPr>
          <p:nvPr>
            <p:ph sz="quarter" idx="1"/>
          </p:nvPr>
        </p:nvSpPr>
        <p:spPr>
          <a:xfrm>
            <a:off x="1274720" y="1567157"/>
            <a:ext cx="5827120" cy="4755510"/>
          </a:xfrm>
        </p:spPr>
        <p:txBody>
          <a:bodyPr>
            <a:normAutofit fontScale="70000" lnSpcReduction="20000"/>
          </a:bodyPr>
          <a:lstStyle/>
          <a:p>
            <a:r>
              <a:rPr lang="tr-TR" sz="2800" dirty="0" smtClean="0"/>
              <a:t>Güvenlik Güçlerinin Tarafsızlığı/</a:t>
            </a:r>
          </a:p>
          <a:p>
            <a:pPr>
              <a:buNone/>
            </a:pPr>
            <a:r>
              <a:rPr lang="tr-TR" sz="2800" dirty="0" smtClean="0"/>
              <a:t>saygılı işlem</a:t>
            </a:r>
            <a:endParaRPr lang="en-GB" sz="2800" dirty="0"/>
          </a:p>
          <a:p>
            <a:r>
              <a:rPr lang="tr-TR" sz="2800" dirty="0" smtClean="0"/>
              <a:t>Güvenlik güçlerinin etkinliği</a:t>
            </a:r>
            <a:endParaRPr lang="en-GB" sz="2800" dirty="0"/>
          </a:p>
          <a:p>
            <a:r>
              <a:rPr lang="en-GB" sz="2800" dirty="0" smtClean="0"/>
              <a:t>Police-citizen moral alignment</a:t>
            </a:r>
            <a:r>
              <a:rPr lang="tr-TR" sz="2800" dirty="0" smtClean="0"/>
              <a:t> Güvenlik güçleri-vatandaş ahlaki uyumu</a:t>
            </a:r>
            <a:r>
              <a:rPr lang="en-GB" sz="2800" dirty="0" smtClean="0"/>
              <a:t> </a:t>
            </a:r>
            <a:endParaRPr lang="tr-TR" sz="2800" dirty="0" smtClean="0"/>
          </a:p>
          <a:p>
            <a:endParaRPr lang="en-GB" sz="2800" dirty="0" smtClean="0"/>
          </a:p>
          <a:p>
            <a:r>
              <a:rPr lang="tr-TR" sz="2800" dirty="0" smtClean="0"/>
              <a:t>Güvenlik güçlerine genel olarak güvenme</a:t>
            </a:r>
            <a:endParaRPr lang="en-GB" sz="2800" dirty="0"/>
          </a:p>
          <a:p>
            <a:r>
              <a:rPr lang="tr-TR" sz="2800" dirty="0" smtClean="0"/>
              <a:t>Güvenlik güçleri ile iletişim – sıklık ve memnuniyet</a:t>
            </a:r>
            <a:endParaRPr lang="en-GB" sz="2800" dirty="0" smtClean="0"/>
          </a:p>
          <a:p>
            <a:r>
              <a:rPr lang="tr-TR" sz="2800" dirty="0" smtClean="0"/>
              <a:t>Güvenlik güçlerinin meşruiyetinin algısı</a:t>
            </a:r>
            <a:endParaRPr lang="en-GB" sz="2800" dirty="0"/>
          </a:p>
          <a:p>
            <a:r>
              <a:rPr lang="tr-TR" sz="2800" dirty="0" smtClean="0"/>
              <a:t>‘Adi’ </a:t>
            </a:r>
            <a:r>
              <a:rPr lang="tr-TR" sz="2800" dirty="0" smtClean="0"/>
              <a:t>suçların cezalandırılmasının riskleri</a:t>
            </a:r>
            <a:endParaRPr lang="en-GB" sz="2800" dirty="0"/>
          </a:p>
          <a:p>
            <a:r>
              <a:rPr lang="tr-TR" sz="2800" dirty="0" smtClean="0"/>
              <a:t>Kanun ihlalinin öz-bildirimi</a:t>
            </a:r>
            <a:endParaRPr lang="en-GB" sz="2800" dirty="0"/>
          </a:p>
          <a:p>
            <a:r>
              <a:rPr lang="tr-TR" sz="2800" dirty="0" smtClean="0"/>
              <a:t>Güvenlik güçleriyle işbirliğine hazır olma</a:t>
            </a:r>
            <a:endParaRPr lang="en-GB" sz="2800" dirty="0" smtClean="0"/>
          </a:p>
          <a:p>
            <a:r>
              <a:rPr lang="tr-TR" sz="2800" dirty="0" smtClean="0"/>
              <a:t>Kişisel ahlak</a:t>
            </a:r>
            <a:endParaRPr lang="en-GB" sz="2800" dirty="0" smtClean="0"/>
          </a:p>
          <a:p>
            <a:endParaRPr lang="en-US" dirty="0"/>
          </a:p>
        </p:txBody>
      </p:sp>
      <p:pic>
        <p:nvPicPr>
          <p:cNvPr id="4" name="Picture 3"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1" y="225520"/>
            <a:ext cx="3013095" cy="993680"/>
          </a:xfrm>
          <a:prstGeom prst="rect">
            <a:avLst/>
          </a:prstGeom>
        </p:spPr>
      </p:pic>
      <p:sp>
        <p:nvSpPr>
          <p:cNvPr id="5" name="TextBox 4"/>
          <p:cNvSpPr txBox="1"/>
          <p:nvPr/>
        </p:nvSpPr>
        <p:spPr>
          <a:xfrm>
            <a:off x="1108195" y="1506690"/>
            <a:ext cx="6592016" cy="1548000"/>
          </a:xfrm>
          <a:prstGeom prst="rect">
            <a:avLst/>
          </a:prstGeom>
          <a:noFill/>
          <a:ln w="38100" cmpd="sng">
            <a:solidFill>
              <a:srgbClr val="FF6600"/>
            </a:solidFill>
          </a:ln>
        </p:spPr>
        <p:txBody>
          <a:bodyPr wrap="square" rtlCol="0">
            <a:spAutoFit/>
          </a:bodyPr>
          <a:lstStyle/>
          <a:p>
            <a:endParaRPr lang="en-US" dirty="0"/>
          </a:p>
        </p:txBody>
      </p:sp>
    </p:spTree>
    <p:extLst>
      <p:ext uri="{BB962C8B-B14F-4D97-AF65-F5344CB8AC3E}">
        <p14:creationId xmlns:p14="http://schemas.microsoft.com/office/powerpoint/2010/main" val="694511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537" y="228600"/>
            <a:ext cx="5239511" cy="990600"/>
          </a:xfrm>
        </p:spPr>
        <p:txBody>
          <a:bodyPr>
            <a:normAutofit/>
          </a:bodyPr>
          <a:lstStyle/>
          <a:p>
            <a:r>
              <a:rPr lang="tr-TR" dirty="0" smtClean="0"/>
              <a:t>Sonuçlar</a:t>
            </a:r>
            <a:r>
              <a:rPr lang="en-US" dirty="0" smtClean="0"/>
              <a:t>: </a:t>
            </a:r>
            <a:r>
              <a:rPr lang="tr-TR" dirty="0" smtClean="0"/>
              <a:t>Adil Olma 1</a:t>
            </a:r>
            <a:endParaRPr lang="en-US" dirty="0"/>
          </a:p>
        </p:txBody>
      </p:sp>
      <p:sp>
        <p:nvSpPr>
          <p:cNvPr id="3" name="Content Placeholder 2"/>
          <p:cNvSpPr>
            <a:spLocks noGrp="1"/>
          </p:cNvSpPr>
          <p:nvPr>
            <p:ph sz="quarter" idx="1"/>
          </p:nvPr>
        </p:nvSpPr>
        <p:spPr>
          <a:xfrm>
            <a:off x="612648" y="1600200"/>
            <a:ext cx="8153400" cy="791065"/>
          </a:xfrm>
        </p:spPr>
        <p:txBody>
          <a:bodyPr>
            <a:normAutofit fontScale="92500" lnSpcReduction="20000"/>
          </a:bodyPr>
          <a:lstStyle/>
          <a:p>
            <a:pPr marL="0" indent="0">
              <a:buNone/>
            </a:pPr>
            <a:r>
              <a:rPr lang="en-US" dirty="0" smtClean="0"/>
              <a:t>“</a:t>
            </a:r>
            <a:r>
              <a:rPr lang="tr-TR" dirty="0" smtClean="0"/>
              <a:t>Polis hangi </a:t>
            </a:r>
            <a:r>
              <a:rPr lang="tr-TR" dirty="0" smtClean="0"/>
              <a:t>sıklıkla ülkedeki insanlara saygılı davranır?</a:t>
            </a:r>
            <a:r>
              <a:rPr lang="en-US" dirty="0" smtClean="0"/>
              <a:t>” (</a:t>
            </a:r>
            <a:r>
              <a:rPr lang="en-US" dirty="0" smtClean="0"/>
              <a:t>4</a:t>
            </a:r>
            <a:r>
              <a:rPr lang="en-US" dirty="0" smtClean="0"/>
              <a:t>’lü </a:t>
            </a:r>
            <a:r>
              <a:rPr lang="en-US" dirty="0" err="1" smtClean="0"/>
              <a:t>ölçek</a:t>
            </a:r>
            <a:r>
              <a:rPr lang="en-US" dirty="0" smtClean="0"/>
              <a:t> </a:t>
            </a:r>
            <a:r>
              <a:rPr lang="en-US" dirty="0" smtClean="0"/>
              <a:t> </a:t>
            </a:r>
            <a:r>
              <a:rPr lang="en-US" dirty="0" smtClean="0"/>
              <a:t>‘</a:t>
            </a:r>
            <a:r>
              <a:rPr lang="tr-TR" dirty="0" smtClean="0"/>
              <a:t>hiç</a:t>
            </a:r>
            <a:r>
              <a:rPr lang="en-US" dirty="0" smtClean="0"/>
              <a:t>’ – ‘</a:t>
            </a:r>
            <a:r>
              <a:rPr lang="tr-TR" dirty="0" smtClean="0"/>
              <a:t>çok sık</a:t>
            </a:r>
            <a:r>
              <a:rPr lang="en-US" dirty="0" smtClean="0"/>
              <a:t>’)</a:t>
            </a:r>
            <a:endParaRPr lang="en-US" dirty="0"/>
          </a:p>
        </p:txBody>
      </p:sp>
      <p:pic>
        <p:nvPicPr>
          <p:cNvPr id="6" name="Picture 5"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4" y="225520"/>
            <a:ext cx="3013095" cy="993680"/>
          </a:xfrm>
          <a:prstGeom prst="rect">
            <a:avLst/>
          </a:prstGeom>
        </p:spPr>
      </p:pic>
      <p:pic>
        <p:nvPicPr>
          <p:cNvPr id="4" name="Picture 3"/>
          <p:cNvPicPr>
            <a:picLocks noChangeAspect="1"/>
          </p:cNvPicPr>
          <p:nvPr/>
        </p:nvPicPr>
        <p:blipFill>
          <a:blip r:embed="rId3"/>
          <a:stretch>
            <a:fillRect/>
          </a:stretch>
        </p:blipFill>
        <p:spPr>
          <a:xfrm>
            <a:off x="0" y="2688485"/>
            <a:ext cx="9151432" cy="4067303"/>
          </a:xfrm>
          <a:prstGeom prst="rect">
            <a:avLst/>
          </a:prstGeom>
        </p:spPr>
      </p:pic>
      <p:sp>
        <p:nvSpPr>
          <p:cNvPr id="7" name="Content Placeholder 2"/>
          <p:cNvSpPr txBox="1">
            <a:spLocks/>
          </p:cNvSpPr>
          <p:nvPr/>
        </p:nvSpPr>
        <p:spPr>
          <a:xfrm>
            <a:off x="5945120" y="4858047"/>
            <a:ext cx="2702327" cy="92237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a:t>
            </a:r>
            <a:r>
              <a:rPr lang="en-US" sz="2400" dirty="0" smtClean="0"/>
              <a:t>‘</a:t>
            </a:r>
            <a:r>
              <a:rPr lang="en-US" sz="2400" dirty="0" err="1" smtClean="0"/>
              <a:t>Neredeyse</a:t>
            </a:r>
            <a:r>
              <a:rPr lang="en-US" sz="2400" dirty="0" smtClean="0"/>
              <a:t> </a:t>
            </a:r>
            <a:r>
              <a:rPr lang="en-US" sz="2400" dirty="0" err="1" smtClean="0"/>
              <a:t>hiç</a:t>
            </a:r>
            <a:r>
              <a:rPr lang="en-US" sz="2400" dirty="0" smtClean="0"/>
              <a:t>’ </a:t>
            </a:r>
            <a:r>
              <a:rPr lang="en-US" sz="2400" dirty="0" smtClean="0"/>
              <a:t>&amp; </a:t>
            </a:r>
            <a:r>
              <a:rPr lang="en-US" sz="2400" dirty="0" smtClean="0"/>
              <a:t>‘</a:t>
            </a:r>
            <a:r>
              <a:rPr lang="en-US" sz="2400" dirty="0" err="1" smtClean="0"/>
              <a:t>sık</a:t>
            </a:r>
            <a:r>
              <a:rPr lang="en-US" sz="2400" dirty="0" smtClean="0"/>
              <a:t> </a:t>
            </a:r>
            <a:r>
              <a:rPr lang="en-US" sz="2400" dirty="0" err="1" smtClean="0"/>
              <a:t>değil</a:t>
            </a:r>
            <a:r>
              <a:rPr lang="en-US" sz="2400" dirty="0" smtClean="0"/>
              <a:t>’</a:t>
            </a:r>
            <a:endParaRPr lang="en-US" sz="2400" dirty="0"/>
          </a:p>
        </p:txBody>
      </p:sp>
    </p:spTree>
    <p:extLst>
      <p:ext uri="{BB962C8B-B14F-4D97-AF65-F5344CB8AC3E}">
        <p14:creationId xmlns:p14="http://schemas.microsoft.com/office/powerpoint/2010/main" val="2056649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537" y="228600"/>
            <a:ext cx="5239511" cy="990600"/>
          </a:xfrm>
        </p:spPr>
        <p:txBody>
          <a:bodyPr>
            <a:normAutofit/>
          </a:bodyPr>
          <a:lstStyle/>
          <a:p>
            <a:r>
              <a:rPr lang="tr-TR" dirty="0" smtClean="0"/>
              <a:t>Sonuçlar</a:t>
            </a:r>
            <a:r>
              <a:rPr lang="en-US" dirty="0" smtClean="0"/>
              <a:t>: </a:t>
            </a:r>
            <a:r>
              <a:rPr lang="tr-TR" dirty="0" smtClean="0"/>
              <a:t>Adil Olma </a:t>
            </a:r>
            <a:r>
              <a:rPr lang="en-US" dirty="0" smtClean="0"/>
              <a:t>2 </a:t>
            </a:r>
            <a:endParaRPr lang="en-US" dirty="0"/>
          </a:p>
        </p:txBody>
      </p:sp>
      <p:sp>
        <p:nvSpPr>
          <p:cNvPr id="3" name="Content Placeholder 2"/>
          <p:cNvSpPr>
            <a:spLocks noGrp="1"/>
          </p:cNvSpPr>
          <p:nvPr>
            <p:ph sz="quarter" idx="1"/>
          </p:nvPr>
        </p:nvSpPr>
        <p:spPr>
          <a:xfrm>
            <a:off x="612648" y="1656484"/>
            <a:ext cx="8153400" cy="977962"/>
          </a:xfrm>
        </p:spPr>
        <p:txBody>
          <a:bodyPr>
            <a:normAutofit fontScale="77500" lnSpcReduction="20000"/>
          </a:bodyPr>
          <a:lstStyle/>
          <a:p>
            <a:pPr marL="0" indent="0">
              <a:buNone/>
            </a:pPr>
            <a:r>
              <a:rPr lang="tr-TR" dirty="0" smtClean="0"/>
              <a:t>Polis mağdurlara nasıl </a:t>
            </a:r>
            <a:r>
              <a:rPr lang="tr-TR" dirty="0" smtClean="0"/>
              <a:t>davranır:</a:t>
            </a:r>
            <a:r>
              <a:rPr lang="en-US" dirty="0" smtClean="0"/>
              <a:t> </a:t>
            </a:r>
            <a:r>
              <a:rPr lang="tr-TR" dirty="0" smtClean="0"/>
              <a:t>Zengin</a:t>
            </a:r>
            <a:r>
              <a:rPr lang="en-US" dirty="0" smtClean="0"/>
              <a:t>/</a:t>
            </a:r>
            <a:r>
              <a:rPr lang="tr-TR" dirty="0" smtClean="0"/>
              <a:t>fakir</a:t>
            </a:r>
            <a:r>
              <a:rPr lang="en-US" dirty="0" smtClean="0"/>
              <a:t>. </a:t>
            </a:r>
          </a:p>
          <a:p>
            <a:pPr marL="0" indent="0">
              <a:buNone/>
            </a:pPr>
            <a:r>
              <a:rPr lang="en-US" dirty="0" smtClean="0"/>
              <a:t>(</a:t>
            </a:r>
            <a:r>
              <a:rPr lang="tr-TR" dirty="0" smtClean="0"/>
              <a:t>Aynı davranır</a:t>
            </a:r>
            <a:r>
              <a:rPr lang="en-US" dirty="0" smtClean="0"/>
              <a:t>, </a:t>
            </a:r>
            <a:r>
              <a:rPr lang="tr-TR" dirty="0" smtClean="0"/>
              <a:t>Fakire daha kötü davranır</a:t>
            </a:r>
            <a:r>
              <a:rPr lang="en-US" dirty="0" smtClean="0"/>
              <a:t>, </a:t>
            </a:r>
            <a:r>
              <a:rPr lang="tr-TR" dirty="0" smtClean="0"/>
              <a:t>Zengine daha kötü davranır</a:t>
            </a:r>
            <a:r>
              <a:rPr lang="en-US" dirty="0" smtClean="0"/>
              <a:t>)</a:t>
            </a:r>
            <a:endParaRPr lang="en-US" dirty="0"/>
          </a:p>
        </p:txBody>
      </p:sp>
      <p:pic>
        <p:nvPicPr>
          <p:cNvPr id="6" name="Picture 5"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4" y="225520"/>
            <a:ext cx="3013095" cy="993680"/>
          </a:xfrm>
          <a:prstGeom prst="rect">
            <a:avLst/>
          </a:prstGeom>
        </p:spPr>
      </p:pic>
      <p:pic>
        <p:nvPicPr>
          <p:cNvPr id="5" name="Picture 4"/>
          <p:cNvPicPr>
            <a:picLocks noChangeAspect="1"/>
          </p:cNvPicPr>
          <p:nvPr/>
        </p:nvPicPr>
        <p:blipFill>
          <a:blip r:embed="rId3"/>
          <a:stretch>
            <a:fillRect/>
          </a:stretch>
        </p:blipFill>
        <p:spPr>
          <a:xfrm>
            <a:off x="0" y="2794000"/>
            <a:ext cx="9144000" cy="4064000"/>
          </a:xfrm>
          <a:prstGeom prst="rect">
            <a:avLst/>
          </a:prstGeom>
        </p:spPr>
      </p:pic>
      <p:sp>
        <p:nvSpPr>
          <p:cNvPr id="7" name="Content Placeholder 2"/>
          <p:cNvSpPr txBox="1">
            <a:spLocks/>
          </p:cNvSpPr>
          <p:nvPr/>
        </p:nvSpPr>
        <p:spPr>
          <a:xfrm>
            <a:off x="6296423" y="4858047"/>
            <a:ext cx="2702327" cy="92237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 ‘</a:t>
            </a:r>
            <a:r>
              <a:rPr lang="tr-TR" sz="2400" dirty="0" smtClean="0"/>
              <a:t>Fakire daha kötü davranır</a:t>
            </a:r>
            <a:r>
              <a:rPr lang="en-US" sz="2400" dirty="0" smtClean="0"/>
              <a:t>’</a:t>
            </a:r>
            <a:endParaRPr lang="en-US" sz="2400" dirty="0"/>
          </a:p>
        </p:txBody>
      </p:sp>
    </p:spTree>
    <p:extLst>
      <p:ext uri="{BB962C8B-B14F-4D97-AF65-F5344CB8AC3E}">
        <p14:creationId xmlns:p14="http://schemas.microsoft.com/office/powerpoint/2010/main" val="29167219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537" y="228600"/>
            <a:ext cx="5239511" cy="990600"/>
          </a:xfrm>
        </p:spPr>
        <p:txBody>
          <a:bodyPr>
            <a:normAutofit/>
          </a:bodyPr>
          <a:lstStyle/>
          <a:p>
            <a:r>
              <a:rPr lang="tr-TR" dirty="0" smtClean="0"/>
              <a:t>Sonuçlar</a:t>
            </a:r>
            <a:r>
              <a:rPr lang="en-US" dirty="0" smtClean="0"/>
              <a:t>: </a:t>
            </a:r>
            <a:r>
              <a:rPr lang="tr-TR" dirty="0" smtClean="0"/>
              <a:t>Adil Olma </a:t>
            </a:r>
            <a:r>
              <a:rPr lang="en-US" dirty="0" smtClean="0"/>
              <a:t>3 </a:t>
            </a:r>
            <a:endParaRPr lang="en-US" dirty="0"/>
          </a:p>
        </p:txBody>
      </p:sp>
      <p:sp>
        <p:nvSpPr>
          <p:cNvPr id="3" name="Content Placeholder 2"/>
          <p:cNvSpPr>
            <a:spLocks noGrp="1"/>
          </p:cNvSpPr>
          <p:nvPr>
            <p:ph sz="quarter" idx="1"/>
          </p:nvPr>
        </p:nvSpPr>
        <p:spPr>
          <a:xfrm>
            <a:off x="612648" y="1656484"/>
            <a:ext cx="8153400" cy="977962"/>
          </a:xfrm>
        </p:spPr>
        <p:txBody>
          <a:bodyPr>
            <a:normAutofit/>
          </a:bodyPr>
          <a:lstStyle/>
          <a:p>
            <a:pPr marL="0" indent="0">
              <a:buNone/>
            </a:pPr>
            <a:r>
              <a:rPr lang="en-US" dirty="0" smtClean="0"/>
              <a:t>“</a:t>
            </a:r>
            <a:r>
              <a:rPr lang="tr-TR" dirty="0" smtClean="0"/>
              <a:t>Ülkedeki </a:t>
            </a:r>
            <a:r>
              <a:rPr lang="tr-TR" dirty="0" smtClean="0"/>
              <a:t>polis </a:t>
            </a:r>
            <a:r>
              <a:rPr lang="tr-TR" dirty="0" smtClean="0"/>
              <a:t>hangi </a:t>
            </a:r>
            <a:r>
              <a:rPr lang="tr-TR" dirty="0" smtClean="0"/>
              <a:t>sıklıkla rüşvet alır?</a:t>
            </a:r>
            <a:r>
              <a:rPr lang="en-US" dirty="0" smtClean="0"/>
              <a:t>” (0: </a:t>
            </a:r>
            <a:r>
              <a:rPr lang="tr-TR" dirty="0" smtClean="0"/>
              <a:t>Hiçbir zaman</a:t>
            </a:r>
            <a:r>
              <a:rPr lang="en-US" dirty="0" smtClean="0"/>
              <a:t> – 10: </a:t>
            </a:r>
            <a:r>
              <a:rPr lang="tr-TR" dirty="0" smtClean="0"/>
              <a:t>Her zaman</a:t>
            </a:r>
            <a:r>
              <a:rPr lang="en-US" dirty="0" smtClean="0"/>
              <a:t>)</a:t>
            </a:r>
            <a:endParaRPr lang="en-US" dirty="0"/>
          </a:p>
        </p:txBody>
      </p:sp>
      <p:pic>
        <p:nvPicPr>
          <p:cNvPr id="6" name="Picture 5"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4" y="225520"/>
            <a:ext cx="3013095" cy="993680"/>
          </a:xfrm>
          <a:prstGeom prst="rect">
            <a:avLst/>
          </a:prstGeom>
        </p:spPr>
      </p:pic>
      <p:pic>
        <p:nvPicPr>
          <p:cNvPr id="4" name="Picture 3"/>
          <p:cNvPicPr>
            <a:picLocks noChangeAspect="1"/>
          </p:cNvPicPr>
          <p:nvPr/>
        </p:nvPicPr>
        <p:blipFill>
          <a:blip r:embed="rId3"/>
          <a:stretch>
            <a:fillRect/>
          </a:stretch>
        </p:blipFill>
        <p:spPr>
          <a:xfrm>
            <a:off x="0" y="2816324"/>
            <a:ext cx="9093771" cy="4041676"/>
          </a:xfrm>
          <a:prstGeom prst="rect">
            <a:avLst/>
          </a:prstGeom>
        </p:spPr>
      </p:pic>
      <p:sp>
        <p:nvSpPr>
          <p:cNvPr id="7" name="Content Placeholder 2"/>
          <p:cNvSpPr txBox="1">
            <a:spLocks/>
          </p:cNvSpPr>
          <p:nvPr/>
        </p:nvSpPr>
        <p:spPr>
          <a:xfrm>
            <a:off x="6296423" y="4858047"/>
            <a:ext cx="2702327" cy="92237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tr-TR" sz="2400" dirty="0" smtClean="0"/>
              <a:t>Ortalama</a:t>
            </a:r>
            <a:endParaRPr lang="en-US" sz="2400" dirty="0"/>
          </a:p>
        </p:txBody>
      </p:sp>
    </p:spTree>
    <p:extLst>
      <p:ext uri="{BB962C8B-B14F-4D97-AF65-F5344CB8AC3E}">
        <p14:creationId xmlns:p14="http://schemas.microsoft.com/office/powerpoint/2010/main" val="6348723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021" y="1600201"/>
            <a:ext cx="9119980" cy="1109438"/>
          </a:xfrm>
        </p:spPr>
        <p:txBody>
          <a:bodyPr>
            <a:normAutofit fontScale="92500"/>
          </a:bodyPr>
          <a:lstStyle/>
          <a:p>
            <a:pPr marL="0" indent="0">
              <a:buNone/>
            </a:pPr>
            <a:r>
              <a:rPr lang="en-US" dirty="0" smtClean="0"/>
              <a:t>“</a:t>
            </a:r>
            <a:r>
              <a:rPr lang="tr-TR" dirty="0" smtClean="0"/>
              <a:t>Polis </a:t>
            </a:r>
            <a:r>
              <a:rPr lang="tr-TR" dirty="0" smtClean="0"/>
              <a:t>yaşadığınız yere yakın şiddet suçu işlenen/hırsızlık yapılan olay yerine ne kadar çabuk ulaşır?</a:t>
            </a:r>
            <a:r>
              <a:rPr lang="en-US" dirty="0" smtClean="0"/>
              <a:t>” 0-10 (0 </a:t>
            </a:r>
            <a:r>
              <a:rPr lang="tr-TR" dirty="0" smtClean="0"/>
              <a:t>yavaş</a:t>
            </a:r>
            <a:r>
              <a:rPr lang="en-US" dirty="0" smtClean="0"/>
              <a:t>, 10 </a:t>
            </a:r>
            <a:r>
              <a:rPr lang="tr-TR" dirty="0" smtClean="0"/>
              <a:t>hızlı</a:t>
            </a:r>
            <a:r>
              <a:rPr lang="en-US" dirty="0" smtClean="0"/>
              <a:t>) </a:t>
            </a:r>
          </a:p>
          <a:p>
            <a:pPr marL="0" indent="0">
              <a:buNone/>
            </a:pPr>
            <a:endParaRPr lang="en-US" dirty="0"/>
          </a:p>
        </p:txBody>
      </p:sp>
      <p:sp>
        <p:nvSpPr>
          <p:cNvPr id="7" name="Title 1"/>
          <p:cNvSpPr txBox="1">
            <a:spLocks/>
          </p:cNvSpPr>
          <p:nvPr/>
        </p:nvSpPr>
        <p:spPr>
          <a:xfrm>
            <a:off x="3296839" y="245901"/>
            <a:ext cx="5701911"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dirty="0" smtClean="0"/>
              <a:t>Sonuçlar</a:t>
            </a:r>
            <a:r>
              <a:rPr lang="en-US" dirty="0" smtClean="0"/>
              <a:t>: </a:t>
            </a:r>
            <a:r>
              <a:rPr lang="tr-TR" dirty="0" smtClean="0"/>
              <a:t>Güvenlik güçlerinin etkililiği</a:t>
            </a:r>
            <a:endParaRPr lang="en-US" dirty="0"/>
          </a:p>
        </p:txBody>
      </p:sp>
      <p:pic>
        <p:nvPicPr>
          <p:cNvPr id="8" name="Picture 7"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4" y="225520"/>
            <a:ext cx="3013095" cy="993680"/>
          </a:xfrm>
          <a:prstGeom prst="rect">
            <a:avLst/>
          </a:prstGeom>
        </p:spPr>
      </p:pic>
      <p:pic>
        <p:nvPicPr>
          <p:cNvPr id="2" name="Picture 1"/>
          <p:cNvPicPr>
            <a:picLocks noChangeAspect="1"/>
          </p:cNvPicPr>
          <p:nvPr/>
        </p:nvPicPr>
        <p:blipFill>
          <a:blip r:embed="rId3"/>
          <a:stretch>
            <a:fillRect/>
          </a:stretch>
        </p:blipFill>
        <p:spPr>
          <a:xfrm>
            <a:off x="10508" y="2709638"/>
            <a:ext cx="9144000" cy="4148362"/>
          </a:xfrm>
          <a:prstGeom prst="rect">
            <a:avLst/>
          </a:prstGeom>
        </p:spPr>
      </p:pic>
      <p:sp>
        <p:nvSpPr>
          <p:cNvPr id="9" name="Content Placeholder 2"/>
          <p:cNvSpPr txBox="1">
            <a:spLocks/>
          </p:cNvSpPr>
          <p:nvPr/>
        </p:nvSpPr>
        <p:spPr>
          <a:xfrm>
            <a:off x="7421266" y="5319234"/>
            <a:ext cx="1577484" cy="92237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tr-TR" sz="2400" dirty="0" smtClean="0"/>
              <a:t>Ortalama</a:t>
            </a:r>
            <a:endParaRPr lang="en-US" sz="2400" dirty="0"/>
          </a:p>
        </p:txBody>
      </p:sp>
    </p:spTree>
    <p:extLst>
      <p:ext uri="{BB962C8B-B14F-4D97-AF65-F5344CB8AC3E}">
        <p14:creationId xmlns:p14="http://schemas.microsoft.com/office/powerpoint/2010/main" val="3995719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4581" y="1600200"/>
            <a:ext cx="9049419" cy="1131391"/>
          </a:xfrm>
        </p:spPr>
        <p:txBody>
          <a:bodyPr>
            <a:normAutofit fontScale="85000" lnSpcReduction="20000"/>
          </a:bodyPr>
          <a:lstStyle/>
          <a:p>
            <a:pPr marL="0" indent="0">
              <a:buNone/>
            </a:pPr>
            <a:r>
              <a:rPr lang="en-US" sz="3200" dirty="0" smtClean="0">
                <a:solidFill>
                  <a:srgbClr val="000000"/>
                </a:solidFill>
                <a:latin typeface="Lucida Grande"/>
                <a:ea typeface="Lucida Grande"/>
                <a:cs typeface="Lucida Grande"/>
              </a:rPr>
              <a:t>“</a:t>
            </a:r>
            <a:r>
              <a:rPr lang="tr-TR" sz="3200" dirty="0" smtClean="0">
                <a:solidFill>
                  <a:srgbClr val="000000"/>
                </a:solidFill>
                <a:latin typeface="Lucida Grande"/>
                <a:ea typeface="Lucida Grande"/>
                <a:cs typeface="Lucida Grande"/>
              </a:rPr>
              <a:t>Güvenlik güçleri benimle aynı doğru ve yanlış anlayışına sahiptir.</a:t>
            </a:r>
            <a:r>
              <a:rPr lang="en-US" sz="3200" dirty="0" smtClean="0"/>
              <a:t>” (</a:t>
            </a:r>
            <a:r>
              <a:rPr lang="en-US" sz="3200" dirty="0" smtClean="0"/>
              <a:t>5</a:t>
            </a:r>
            <a:r>
              <a:rPr lang="en-US" sz="3200" dirty="0" smtClean="0"/>
              <a:t>’li </a:t>
            </a:r>
            <a:r>
              <a:rPr lang="en-US" sz="3200" dirty="0" err="1" smtClean="0"/>
              <a:t>Ölçek</a:t>
            </a:r>
            <a:r>
              <a:rPr lang="en-US" sz="3200" dirty="0" smtClean="0"/>
              <a:t>. </a:t>
            </a:r>
            <a:r>
              <a:rPr lang="tr-TR" sz="3200" dirty="0" smtClean="0"/>
              <a:t>Kesinlikle katılıyorum</a:t>
            </a:r>
            <a:r>
              <a:rPr lang="en-US" sz="3200" dirty="0" smtClean="0"/>
              <a:t> – </a:t>
            </a:r>
            <a:r>
              <a:rPr lang="tr-TR" sz="3200" dirty="0" smtClean="0"/>
              <a:t>kesinlikle katılmıyorum</a:t>
            </a:r>
            <a:r>
              <a:rPr lang="en-US" sz="3200" dirty="0" smtClean="0"/>
              <a:t>)</a:t>
            </a:r>
            <a:endParaRPr lang="en-US" dirty="0"/>
          </a:p>
        </p:txBody>
      </p:sp>
      <p:sp>
        <p:nvSpPr>
          <p:cNvPr id="7" name="Title 1"/>
          <p:cNvSpPr txBox="1">
            <a:spLocks/>
          </p:cNvSpPr>
          <p:nvPr/>
        </p:nvSpPr>
        <p:spPr>
          <a:xfrm>
            <a:off x="3404932" y="245901"/>
            <a:ext cx="5739068"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dirty="0" smtClean="0"/>
              <a:t>Sonuçlar</a:t>
            </a:r>
            <a:r>
              <a:rPr lang="en-US" dirty="0" smtClean="0"/>
              <a:t>: </a:t>
            </a:r>
            <a:r>
              <a:rPr lang="tr-TR" dirty="0" smtClean="0"/>
              <a:t>Paylaşılan ahlaki değerler</a:t>
            </a:r>
            <a:endParaRPr lang="en-US" dirty="0"/>
          </a:p>
        </p:txBody>
      </p:sp>
      <p:pic>
        <p:nvPicPr>
          <p:cNvPr id="8" name="Picture 7" descr="ES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4" y="225520"/>
            <a:ext cx="3013095" cy="993680"/>
          </a:xfrm>
          <a:prstGeom prst="rect">
            <a:avLst/>
          </a:prstGeom>
        </p:spPr>
      </p:pic>
      <p:pic>
        <p:nvPicPr>
          <p:cNvPr id="2" name="Picture 1"/>
          <p:cNvPicPr>
            <a:picLocks noChangeAspect="1"/>
          </p:cNvPicPr>
          <p:nvPr/>
        </p:nvPicPr>
        <p:blipFill>
          <a:blip r:embed="rId3"/>
          <a:stretch>
            <a:fillRect/>
          </a:stretch>
        </p:blipFill>
        <p:spPr>
          <a:xfrm>
            <a:off x="40532" y="2731591"/>
            <a:ext cx="9049419" cy="4126409"/>
          </a:xfrm>
          <a:prstGeom prst="rect">
            <a:avLst/>
          </a:prstGeom>
        </p:spPr>
      </p:pic>
      <p:sp>
        <p:nvSpPr>
          <p:cNvPr id="9" name="Content Placeholder 2"/>
          <p:cNvSpPr txBox="1">
            <a:spLocks/>
          </p:cNvSpPr>
          <p:nvPr/>
        </p:nvSpPr>
        <p:spPr>
          <a:xfrm>
            <a:off x="6566658" y="5319234"/>
            <a:ext cx="2577342" cy="922374"/>
          </a:xfrm>
          <a:prstGeom prst="rect">
            <a:avLst/>
          </a:prstGeom>
        </p:spPr>
        <p:txBody>
          <a:bodyPr vert="horz">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 ‘</a:t>
            </a:r>
            <a:r>
              <a:rPr lang="tr-TR" sz="2400" dirty="0" smtClean="0"/>
              <a:t>Kesinlikle katılıyorum</a:t>
            </a:r>
            <a:r>
              <a:rPr lang="en-US" sz="2400" dirty="0" smtClean="0"/>
              <a:t>’ </a:t>
            </a:r>
          </a:p>
          <a:p>
            <a:pPr marL="0" indent="0">
              <a:buNone/>
            </a:pPr>
            <a:r>
              <a:rPr lang="en-US" sz="2400" dirty="0" smtClean="0"/>
              <a:t>&amp; ‘</a:t>
            </a:r>
            <a:r>
              <a:rPr lang="tr-TR" sz="2400" dirty="0" smtClean="0"/>
              <a:t>Katılıyorum’</a:t>
            </a:r>
            <a:endParaRPr lang="en-US" sz="2400" dirty="0"/>
          </a:p>
        </p:txBody>
      </p:sp>
    </p:spTree>
    <p:extLst>
      <p:ext uri="{BB962C8B-B14F-4D97-AF65-F5344CB8AC3E}">
        <p14:creationId xmlns:p14="http://schemas.microsoft.com/office/powerpoint/2010/main" val="25798594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63" y="147540"/>
            <a:ext cx="7485448" cy="990600"/>
          </a:xfrm>
        </p:spPr>
        <p:txBody>
          <a:bodyPr>
            <a:normAutofit fontScale="90000"/>
          </a:bodyPr>
          <a:lstStyle/>
          <a:p>
            <a:r>
              <a:rPr lang="tr-TR" dirty="0" smtClean="0"/>
              <a:t>Memnuniyet/güven anketleri nasıl fayda sağlar?</a:t>
            </a:r>
            <a:r>
              <a:rPr lang="en-US" dirty="0" smtClean="0"/>
              <a:t> </a:t>
            </a:r>
            <a:endParaRPr lang="en-US" dirty="0"/>
          </a:p>
        </p:txBody>
      </p:sp>
      <p:sp>
        <p:nvSpPr>
          <p:cNvPr id="3" name="Content Placeholder 2"/>
          <p:cNvSpPr>
            <a:spLocks noGrp="1"/>
          </p:cNvSpPr>
          <p:nvPr>
            <p:ph sz="quarter" idx="1"/>
          </p:nvPr>
        </p:nvSpPr>
        <p:spPr>
          <a:xfrm>
            <a:off x="612648" y="1796826"/>
            <a:ext cx="8153400" cy="4096523"/>
          </a:xfrm>
        </p:spPr>
        <p:txBody>
          <a:bodyPr>
            <a:normAutofit fontScale="92500"/>
          </a:bodyPr>
          <a:lstStyle/>
          <a:p>
            <a:r>
              <a:rPr lang="tr-TR" sz="3500" dirty="0" smtClean="0"/>
              <a:t>İşbirliği ve saygıya dayalı güvenlik güçlerinin oluşturulması için kararlılık gösterilmesi</a:t>
            </a:r>
            <a:endParaRPr lang="en-GB" sz="3500" dirty="0" smtClean="0"/>
          </a:p>
          <a:p>
            <a:r>
              <a:rPr lang="tr-TR" sz="3500" dirty="0" smtClean="0"/>
              <a:t>Güvenlik güçlerinin güven ve memnuniyete dayalı performansının ölçülmesi</a:t>
            </a:r>
            <a:r>
              <a:rPr lang="en-GB" sz="3500" dirty="0" smtClean="0"/>
              <a:t> </a:t>
            </a:r>
          </a:p>
          <a:p>
            <a:r>
              <a:rPr lang="tr-TR" sz="3500" dirty="0" smtClean="0"/>
              <a:t>Zaman içerisinde değişikliklerin izlenebilmesi</a:t>
            </a:r>
            <a:endParaRPr lang="en-GB" sz="3500" dirty="0" smtClean="0"/>
          </a:p>
          <a:p>
            <a:r>
              <a:rPr lang="tr-TR" sz="3500" dirty="0" smtClean="0"/>
              <a:t>Ülkenin uluslararası çerçevede yerini alması</a:t>
            </a:r>
            <a:endParaRPr lang="en-GB" sz="3700" dirty="0"/>
          </a:p>
          <a:p>
            <a:endParaRPr lang="en-US" dirty="0"/>
          </a:p>
        </p:txBody>
      </p:sp>
    </p:spTree>
    <p:extLst>
      <p:ext uri="{BB962C8B-B14F-4D97-AF65-F5344CB8AC3E}">
        <p14:creationId xmlns:p14="http://schemas.microsoft.com/office/powerpoint/2010/main" val="3882886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Vatandaş Odaklı Polislik</a:t>
            </a:r>
            <a:endParaRPr lang="en-US" dirty="0"/>
          </a:p>
        </p:txBody>
      </p:sp>
      <p:pic>
        <p:nvPicPr>
          <p:cNvPr id="6" name="Picture 5" descr="police styl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365" y="2094046"/>
            <a:ext cx="5092006" cy="3858786"/>
          </a:xfrm>
          <a:prstGeom prst="rect">
            <a:avLst/>
          </a:prstGeom>
        </p:spPr>
      </p:pic>
      <p:pic>
        <p:nvPicPr>
          <p:cNvPr id="5" name="Picture 4" descr="police styoe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9200"/>
            <a:ext cx="4987138" cy="3678015"/>
          </a:xfrm>
          <a:prstGeom prst="rect">
            <a:avLst/>
          </a:prstGeom>
        </p:spPr>
      </p:pic>
    </p:spTree>
    <p:extLst>
      <p:ext uri="{BB962C8B-B14F-4D97-AF65-F5344CB8AC3E}">
        <p14:creationId xmlns:p14="http://schemas.microsoft.com/office/powerpoint/2010/main" val="369856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Genel Bakış</a:t>
            </a:r>
            <a:endParaRPr lang="en-US" dirty="0"/>
          </a:p>
        </p:txBody>
      </p:sp>
      <p:sp>
        <p:nvSpPr>
          <p:cNvPr id="3" name="Content Placeholder 2"/>
          <p:cNvSpPr>
            <a:spLocks noGrp="1"/>
          </p:cNvSpPr>
          <p:nvPr>
            <p:ph sz="quarter" idx="1"/>
          </p:nvPr>
        </p:nvSpPr>
        <p:spPr>
          <a:xfrm>
            <a:off x="612648" y="2032518"/>
            <a:ext cx="8153400" cy="3677401"/>
          </a:xfrm>
        </p:spPr>
        <p:txBody>
          <a:bodyPr>
            <a:noAutofit/>
          </a:bodyPr>
          <a:lstStyle/>
          <a:p>
            <a:r>
              <a:rPr lang="tr-TR" sz="3200" dirty="0" smtClean="0"/>
              <a:t>Memnuniyet/güven anketleri nelerdir?</a:t>
            </a:r>
            <a:endParaRPr lang="en-US" sz="3200" dirty="0" smtClean="0"/>
          </a:p>
          <a:p>
            <a:r>
              <a:rPr lang="tr-TR" sz="3200" dirty="0" smtClean="0"/>
              <a:t>Neden memnuniyet/güven ölçülmektedir?</a:t>
            </a:r>
            <a:endParaRPr lang="en-US" sz="3200" dirty="0" smtClean="0"/>
          </a:p>
          <a:p>
            <a:pPr lvl="1"/>
            <a:r>
              <a:rPr lang="tr-TR" dirty="0" smtClean="0"/>
              <a:t>Vatandaş destekli </a:t>
            </a:r>
            <a:r>
              <a:rPr lang="tr-TR" dirty="0" smtClean="0"/>
              <a:t>kolluk kuvveti uygulamasının avantajları</a:t>
            </a:r>
            <a:endParaRPr lang="en-US" dirty="0" smtClean="0"/>
          </a:p>
          <a:p>
            <a:pPr lvl="1"/>
            <a:r>
              <a:rPr lang="tr-TR" dirty="0" smtClean="0"/>
              <a:t>Örnekler – Japon Modeli</a:t>
            </a:r>
            <a:endParaRPr lang="en-US" dirty="0" smtClean="0"/>
          </a:p>
          <a:p>
            <a:r>
              <a:rPr lang="tr-TR" sz="3200" dirty="0" smtClean="0"/>
              <a:t>Avrupa Sosyal Anketi (ASA) – ‘Memnuniyet’ ve ‘güven’ nasıl ölçülmektedir?</a:t>
            </a:r>
            <a:endParaRPr lang="en-US" sz="3200" dirty="0"/>
          </a:p>
        </p:txBody>
      </p:sp>
    </p:spTree>
    <p:extLst>
      <p:ext uri="{BB962C8B-B14F-4D97-AF65-F5344CB8AC3E}">
        <p14:creationId xmlns:p14="http://schemas.microsoft.com/office/powerpoint/2010/main" val="936919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1050"/>
            <a:ext cx="8153400" cy="990600"/>
          </a:xfrm>
        </p:spPr>
        <p:txBody>
          <a:bodyPr>
            <a:normAutofit fontScale="90000"/>
          </a:bodyPr>
          <a:lstStyle/>
          <a:p>
            <a:r>
              <a:rPr lang="tr-TR" dirty="0" smtClean="0"/>
              <a:t>Memnuniyet/güven anketleri nelerdir?</a:t>
            </a:r>
            <a:endParaRPr lang="en-US" dirty="0" smtClean="0"/>
          </a:p>
        </p:txBody>
      </p:sp>
      <p:sp>
        <p:nvSpPr>
          <p:cNvPr id="3" name="Content Placeholder 2"/>
          <p:cNvSpPr>
            <a:spLocks noGrp="1"/>
          </p:cNvSpPr>
          <p:nvPr>
            <p:ph sz="quarter" idx="1"/>
          </p:nvPr>
        </p:nvSpPr>
        <p:spPr>
          <a:xfrm>
            <a:off x="256721" y="1715767"/>
            <a:ext cx="8887279" cy="4674449"/>
          </a:xfrm>
        </p:spPr>
        <p:txBody>
          <a:bodyPr>
            <a:normAutofit/>
          </a:bodyPr>
          <a:lstStyle/>
          <a:p>
            <a:r>
              <a:rPr lang="tr-TR" dirty="0" smtClean="0"/>
              <a:t>Vatandaşlara polis ve jandarma hakkında ne düşündüklerinin sorulması</a:t>
            </a:r>
            <a:endParaRPr lang="en-US" dirty="0" smtClean="0"/>
          </a:p>
          <a:p>
            <a:r>
              <a:rPr lang="tr-TR" dirty="0" smtClean="0"/>
              <a:t>Soru örnekleri </a:t>
            </a:r>
            <a:endParaRPr lang="en-US" dirty="0" smtClean="0"/>
          </a:p>
          <a:p>
            <a:pPr lvl="1"/>
            <a:r>
              <a:rPr lang="tr-TR" altLang="ja-JP" dirty="0" smtClean="0"/>
              <a:t>Güvenlik güçleri ne sıklıkla [ülkenizde] insanlara saygılı davranıyor? (hiçbir zaman, çok az, sıklıkla, çok sıklıkla) </a:t>
            </a:r>
            <a:endParaRPr lang="en-GB" altLang="ja-JP" dirty="0" smtClean="0"/>
          </a:p>
          <a:p>
            <a:pPr lvl="1"/>
            <a:r>
              <a:rPr lang="en-GB" altLang="ja-JP" dirty="0" smtClean="0"/>
              <a:t>“</a:t>
            </a:r>
            <a:r>
              <a:rPr lang="tr-TR" altLang="ja-JP" dirty="0" smtClean="0"/>
              <a:t>Eğer yaşadığınız yerde bir suç ya da bir hırsızlık durumu yaşansa ve güvenlik güçleri müdahale için çağrılsa, güvenlik güçleri ne kadar yavaş ya da çabuk bir şekilde olay yerine varır? (0: yavaş – 10: çabuk)</a:t>
            </a:r>
            <a:endParaRPr lang="en-US" dirty="0" smtClean="0"/>
          </a:p>
          <a:p>
            <a:endParaRPr lang="en-US" dirty="0"/>
          </a:p>
        </p:txBody>
      </p:sp>
    </p:spTree>
    <p:extLst>
      <p:ext uri="{BB962C8B-B14F-4D97-AF65-F5344CB8AC3E}">
        <p14:creationId xmlns:p14="http://schemas.microsoft.com/office/powerpoint/2010/main" val="1309269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47540"/>
            <a:ext cx="8153400" cy="990600"/>
          </a:xfrm>
        </p:spPr>
        <p:txBody>
          <a:bodyPr>
            <a:normAutofit fontScale="90000"/>
          </a:bodyPr>
          <a:lstStyle/>
          <a:p>
            <a:r>
              <a:rPr lang="tr-TR" dirty="0" smtClean="0"/>
              <a:t>Neden memnuniyet/güven ölçülmektedir?</a:t>
            </a:r>
            <a:endParaRPr lang="en-US" dirty="0" smtClean="0"/>
          </a:p>
        </p:txBody>
      </p:sp>
      <p:sp>
        <p:nvSpPr>
          <p:cNvPr id="3" name="Content Placeholder 2"/>
          <p:cNvSpPr>
            <a:spLocks noGrp="1"/>
          </p:cNvSpPr>
          <p:nvPr>
            <p:ph sz="quarter" idx="1"/>
          </p:nvPr>
        </p:nvSpPr>
        <p:spPr/>
        <p:txBody>
          <a:bodyPr>
            <a:normAutofit fontScale="77500" lnSpcReduction="20000"/>
          </a:bodyPr>
          <a:lstStyle/>
          <a:p>
            <a:r>
              <a:rPr lang="tr-TR" sz="4000" dirty="0" smtClean="0"/>
              <a:t>Güvenlik güçlerine karşı güven ve memnuniyet olduğunda… </a:t>
            </a:r>
            <a:endParaRPr lang="en-GB" sz="4000" dirty="0" smtClean="0"/>
          </a:p>
          <a:p>
            <a:pPr lvl="1"/>
            <a:r>
              <a:rPr lang="tr-TR" sz="3700" dirty="0" smtClean="0"/>
              <a:t>İnsanlar güvenlik güçlerini </a:t>
            </a:r>
            <a:r>
              <a:rPr lang="tr-TR" sz="3700" i="1" u="sng" dirty="0" smtClean="0"/>
              <a:t>meşru yetkili </a:t>
            </a:r>
            <a:r>
              <a:rPr lang="tr-TR" sz="3700" dirty="0" smtClean="0"/>
              <a:t>olarak düşüneceklerdir, </a:t>
            </a:r>
            <a:endParaRPr lang="en-GB" sz="3700" u="sng" dirty="0" smtClean="0"/>
          </a:p>
          <a:p>
            <a:pPr lvl="1"/>
            <a:r>
              <a:rPr lang="tr-TR" sz="3700" dirty="0" smtClean="0"/>
              <a:t>ve böylece güvenlik güçlerine uyacaklardır.</a:t>
            </a:r>
            <a:endParaRPr lang="en-GB" sz="3700" dirty="0" smtClean="0"/>
          </a:p>
          <a:p>
            <a:r>
              <a:rPr lang="tr-TR" sz="4000" dirty="0" smtClean="0"/>
              <a:t>Güvenlik güçlerine karşı güven ve memnuniyet </a:t>
            </a:r>
            <a:r>
              <a:rPr lang="tr-TR" sz="4000" b="1" u="sng" dirty="0" smtClean="0"/>
              <a:t>olmadığında</a:t>
            </a:r>
            <a:r>
              <a:rPr lang="tr-TR" sz="4000" dirty="0" smtClean="0"/>
              <a:t>…</a:t>
            </a:r>
            <a:endParaRPr lang="en-GB" sz="4000" dirty="0"/>
          </a:p>
          <a:p>
            <a:pPr lvl="1"/>
            <a:r>
              <a:rPr lang="tr-TR" sz="3700" dirty="0" smtClean="0"/>
              <a:t>İnsanlar güvenlik </a:t>
            </a:r>
            <a:r>
              <a:rPr lang="tr-TR" sz="3700" dirty="0" smtClean="0"/>
              <a:t>güçlerinin </a:t>
            </a:r>
            <a:r>
              <a:rPr lang="tr-TR" sz="3700" i="1" u="sng" dirty="0" smtClean="0"/>
              <a:t>meşru yetkiye sahip  olmadığını </a:t>
            </a:r>
            <a:r>
              <a:rPr lang="tr-TR" sz="3700" dirty="0" smtClean="0"/>
              <a:t>düşüneceklerdir</a:t>
            </a:r>
            <a:r>
              <a:rPr lang="tr-TR" sz="3700" dirty="0" smtClean="0"/>
              <a:t>,</a:t>
            </a:r>
            <a:endParaRPr lang="en-GB" sz="3700" dirty="0" smtClean="0"/>
          </a:p>
          <a:p>
            <a:pPr lvl="1"/>
            <a:r>
              <a:rPr lang="tr-TR" sz="3600" dirty="0" smtClean="0"/>
              <a:t>Güvenlik güçlerine</a:t>
            </a:r>
            <a:r>
              <a:rPr lang="tr-TR" sz="3700" dirty="0" smtClean="0"/>
              <a:t> uymanın </a:t>
            </a:r>
            <a:r>
              <a:rPr lang="tr-TR" sz="3700" dirty="0" smtClean="0"/>
              <a:t>bir kıymeti </a:t>
            </a:r>
            <a:r>
              <a:rPr lang="tr-TR" sz="3700" i="1" u="sng" dirty="0" smtClean="0"/>
              <a:t>olmadığını </a:t>
            </a:r>
            <a:r>
              <a:rPr lang="tr-TR" sz="3700" dirty="0" smtClean="0"/>
              <a:t>düşüneceklerdir</a:t>
            </a:r>
            <a:endParaRPr lang="en-GB" sz="3700" dirty="0"/>
          </a:p>
          <a:p>
            <a:pPr marL="365760" lvl="1" indent="0">
              <a:buNone/>
            </a:pPr>
            <a:endParaRPr lang="en-GB" sz="3700" dirty="0"/>
          </a:p>
          <a:p>
            <a:endParaRPr lang="en-US" dirty="0"/>
          </a:p>
        </p:txBody>
      </p:sp>
    </p:spTree>
    <p:extLst>
      <p:ext uri="{BB962C8B-B14F-4D97-AF65-F5344CB8AC3E}">
        <p14:creationId xmlns:p14="http://schemas.microsoft.com/office/powerpoint/2010/main" val="2324660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47540"/>
            <a:ext cx="8153400" cy="990600"/>
          </a:xfrm>
        </p:spPr>
        <p:txBody>
          <a:bodyPr>
            <a:noAutofit/>
          </a:bodyPr>
          <a:lstStyle/>
          <a:p>
            <a:r>
              <a:rPr lang="tr-TR" sz="3600" dirty="0" smtClean="0"/>
              <a:t>Meşru ve Gayri Meşru Güvenlik Güçlerinin Avantajları ve Dezavantajları </a:t>
            </a:r>
            <a:r>
              <a:rPr lang="en-US" sz="3600" dirty="0" smtClean="0"/>
              <a:t> </a:t>
            </a:r>
            <a:endParaRPr lang="en-US" sz="3600" dirty="0"/>
          </a:p>
        </p:txBody>
      </p:sp>
      <p:sp>
        <p:nvSpPr>
          <p:cNvPr id="3" name="Content Placeholder 2"/>
          <p:cNvSpPr>
            <a:spLocks noGrp="1"/>
          </p:cNvSpPr>
          <p:nvPr>
            <p:ph sz="quarter" idx="1"/>
          </p:nvPr>
        </p:nvSpPr>
        <p:spPr>
          <a:xfrm>
            <a:off x="202674" y="1700212"/>
            <a:ext cx="4675027" cy="4495800"/>
          </a:xfrm>
        </p:spPr>
        <p:txBody>
          <a:bodyPr>
            <a:normAutofit fontScale="92500" lnSpcReduction="20000"/>
          </a:bodyPr>
          <a:lstStyle/>
          <a:p>
            <a:r>
              <a:rPr lang="tr-TR" sz="3400" dirty="0" smtClean="0"/>
              <a:t>Avantajlar</a:t>
            </a:r>
            <a:endParaRPr lang="en-GB" sz="3400" dirty="0" smtClean="0"/>
          </a:p>
          <a:p>
            <a:pPr lvl="1" defTabSz="457200"/>
            <a:r>
              <a:rPr lang="tr-TR" sz="3000" dirty="0" smtClean="0"/>
              <a:t>İşbirliği</a:t>
            </a:r>
            <a:r>
              <a:rPr lang="en-GB" sz="3000" dirty="0" smtClean="0"/>
              <a:t> </a:t>
            </a:r>
            <a:endParaRPr lang="en-GB" sz="3000" dirty="0"/>
          </a:p>
          <a:p>
            <a:pPr lvl="1" defTabSz="457200"/>
            <a:r>
              <a:rPr lang="tr-TR" sz="3000" dirty="0" smtClean="0"/>
              <a:t>Uyma</a:t>
            </a:r>
            <a:endParaRPr lang="en-GB" sz="3000" dirty="0"/>
          </a:p>
          <a:p>
            <a:pPr lvl="1" defTabSz="457200"/>
            <a:r>
              <a:rPr lang="tr-TR" sz="3000" dirty="0" smtClean="0"/>
              <a:t>Daha az vatandaş-polis çatışması</a:t>
            </a:r>
            <a:endParaRPr lang="en-GB" sz="3000" dirty="0"/>
          </a:p>
          <a:p>
            <a:pPr marL="365760" lvl="1" indent="0" defTabSz="457200">
              <a:buNone/>
            </a:pPr>
            <a:endParaRPr lang="en-GB" sz="3000" dirty="0" smtClean="0"/>
          </a:p>
          <a:p>
            <a:pPr marL="365760" lvl="1" indent="0" defTabSz="457200">
              <a:buNone/>
            </a:pPr>
            <a:r>
              <a:rPr lang="tr-TR" sz="3000" i="1" u="sng" dirty="0" smtClean="0"/>
              <a:t>Kolluk Gücünü Kullanma Şekli</a:t>
            </a:r>
            <a:r>
              <a:rPr lang="en-GB" sz="3000" dirty="0" smtClean="0"/>
              <a:t>:</a:t>
            </a:r>
          </a:p>
          <a:p>
            <a:pPr lvl="1" defTabSz="457200"/>
            <a:r>
              <a:rPr lang="tr-TR" sz="3000" dirty="0" smtClean="0"/>
              <a:t>İstekli işbirliği</a:t>
            </a:r>
            <a:endParaRPr lang="en-GB" sz="3000" dirty="0"/>
          </a:p>
          <a:p>
            <a:pPr lvl="1" defTabSz="457200"/>
            <a:r>
              <a:rPr lang="tr-TR" sz="3000" dirty="0" smtClean="0"/>
              <a:t>İşbirliğine saygı</a:t>
            </a:r>
            <a:endParaRPr lang="en-GB" sz="3000" dirty="0"/>
          </a:p>
          <a:p>
            <a:pPr lvl="1" defTabSz="457200"/>
            <a:r>
              <a:rPr lang="tr-TR" sz="3000" dirty="0" smtClean="0"/>
              <a:t>Daha ucuz</a:t>
            </a:r>
            <a:endParaRPr lang="en-GB" sz="3000" dirty="0"/>
          </a:p>
          <a:p>
            <a:endParaRPr lang="en-GB" sz="3700" dirty="0" smtClean="0"/>
          </a:p>
          <a:p>
            <a:pPr marL="365760" lvl="1" indent="0">
              <a:buNone/>
            </a:pPr>
            <a:endParaRPr lang="en-GB" sz="3700" dirty="0"/>
          </a:p>
          <a:p>
            <a:endParaRPr lang="en-US" dirty="0"/>
          </a:p>
        </p:txBody>
      </p:sp>
      <p:sp>
        <p:nvSpPr>
          <p:cNvPr id="4" name="Content Placeholder 2"/>
          <p:cNvSpPr txBox="1">
            <a:spLocks/>
          </p:cNvSpPr>
          <p:nvPr/>
        </p:nvSpPr>
        <p:spPr>
          <a:xfrm>
            <a:off x="4597727" y="1700212"/>
            <a:ext cx="4546273" cy="4495800"/>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GB" sz="3400" dirty="0" smtClean="0"/>
              <a:t>D</a:t>
            </a:r>
            <a:r>
              <a:rPr lang="tr-TR" sz="3400" dirty="0" err="1" smtClean="0"/>
              <a:t>ezavantajlar</a:t>
            </a:r>
            <a:r>
              <a:rPr lang="tr-TR" sz="3400" dirty="0" smtClean="0"/>
              <a:t> </a:t>
            </a:r>
            <a:r>
              <a:rPr lang="en-GB" sz="3400" dirty="0" smtClean="0"/>
              <a:t> </a:t>
            </a:r>
          </a:p>
          <a:p>
            <a:pPr lvl="1"/>
            <a:r>
              <a:rPr lang="tr-TR" sz="2800" dirty="0" smtClean="0"/>
              <a:t>İşbirliğinin eksikliği</a:t>
            </a:r>
            <a:endParaRPr lang="en-GB" sz="2800" dirty="0"/>
          </a:p>
          <a:p>
            <a:pPr lvl="1"/>
            <a:r>
              <a:rPr lang="tr-TR" sz="2800" dirty="0" smtClean="0"/>
              <a:t>Uyum eksikliği</a:t>
            </a:r>
            <a:endParaRPr lang="en-GB" sz="2800" dirty="0"/>
          </a:p>
          <a:p>
            <a:pPr lvl="1"/>
            <a:r>
              <a:rPr lang="tr-TR" sz="2800" dirty="0" smtClean="0"/>
              <a:t>Daha fazla polis-vatandaş çatışması</a:t>
            </a:r>
            <a:endParaRPr lang="en-GB" sz="2800" dirty="0"/>
          </a:p>
          <a:p>
            <a:pPr marL="365760" lvl="1" indent="0">
              <a:buNone/>
            </a:pPr>
            <a:endParaRPr lang="en-GB" sz="2800" dirty="0" smtClean="0"/>
          </a:p>
          <a:p>
            <a:pPr marL="365760" lvl="1" indent="0">
              <a:buNone/>
            </a:pPr>
            <a:r>
              <a:rPr lang="tr-TR" sz="2800" i="1" u="sng" dirty="0"/>
              <a:t>Kolluk Gücünü Kullanma </a:t>
            </a:r>
            <a:r>
              <a:rPr lang="tr-TR" sz="2800" i="1" u="sng" dirty="0" err="1"/>
              <a:t>Şekl</a:t>
            </a:r>
            <a:r>
              <a:rPr lang="en-GB" sz="2800" dirty="0" smtClean="0"/>
              <a:t>:</a:t>
            </a:r>
            <a:endParaRPr lang="en-GB" sz="2800" dirty="0"/>
          </a:p>
          <a:p>
            <a:pPr lvl="1"/>
            <a:r>
              <a:rPr lang="tr-TR" sz="2800" dirty="0" smtClean="0"/>
              <a:t>Zorla işbirliği</a:t>
            </a:r>
            <a:endParaRPr lang="en-GB" sz="2800" dirty="0"/>
          </a:p>
          <a:p>
            <a:pPr lvl="1"/>
            <a:r>
              <a:rPr lang="tr-TR" sz="2800" dirty="0" smtClean="0"/>
              <a:t>Sıkça güç kullanma</a:t>
            </a:r>
            <a:endParaRPr lang="en-GB" sz="2800" dirty="0"/>
          </a:p>
          <a:p>
            <a:pPr lvl="1"/>
            <a:r>
              <a:rPr lang="tr-TR" sz="2800" dirty="0" smtClean="0"/>
              <a:t>Daha pahalı</a:t>
            </a:r>
            <a:endParaRPr lang="en-GB" sz="2800" dirty="0"/>
          </a:p>
          <a:p>
            <a:endParaRPr lang="en-GB" sz="3700" dirty="0" smtClean="0"/>
          </a:p>
          <a:p>
            <a:pPr marL="365760" lvl="1" indent="0">
              <a:buFont typeface="Wingdings 2"/>
              <a:buNone/>
            </a:pPr>
            <a:endParaRPr lang="en-GB" sz="3700" dirty="0" smtClean="0"/>
          </a:p>
          <a:p>
            <a:endParaRPr lang="en-US" dirty="0"/>
          </a:p>
        </p:txBody>
      </p:sp>
    </p:spTree>
    <p:extLst>
      <p:ext uri="{BB962C8B-B14F-4D97-AF65-F5344CB8AC3E}">
        <p14:creationId xmlns:p14="http://schemas.microsoft.com/office/powerpoint/2010/main" val="70090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47540"/>
            <a:ext cx="8153400" cy="990600"/>
          </a:xfrm>
        </p:spPr>
        <p:txBody>
          <a:bodyPr>
            <a:normAutofit fontScale="90000"/>
          </a:bodyPr>
          <a:lstStyle/>
          <a:p>
            <a:r>
              <a:rPr lang="tr-TR" dirty="0" smtClean="0"/>
              <a:t>Vatandaşlar ne şekilde güvenlik güçlerini ‘meşru’ olarak görür?</a:t>
            </a:r>
            <a:endParaRPr lang="en-US" dirty="0"/>
          </a:p>
        </p:txBody>
      </p:sp>
      <p:sp>
        <p:nvSpPr>
          <p:cNvPr id="3" name="Content Placeholder 2"/>
          <p:cNvSpPr>
            <a:spLocks noGrp="1"/>
          </p:cNvSpPr>
          <p:nvPr>
            <p:ph sz="quarter" idx="1"/>
          </p:nvPr>
        </p:nvSpPr>
        <p:spPr>
          <a:xfrm>
            <a:off x="612648" y="2283184"/>
            <a:ext cx="8153400" cy="3353475"/>
          </a:xfrm>
        </p:spPr>
        <p:txBody>
          <a:bodyPr>
            <a:normAutofit/>
          </a:bodyPr>
          <a:lstStyle/>
          <a:p>
            <a:r>
              <a:rPr lang="tr-TR" sz="3600" dirty="0" smtClean="0"/>
              <a:t>Vatandaş katılımı – sesinin ‘duyulması’</a:t>
            </a:r>
            <a:endParaRPr lang="en-GB" sz="3600" dirty="0" smtClean="0"/>
          </a:p>
          <a:p>
            <a:r>
              <a:rPr lang="tr-TR" sz="3600" dirty="0" smtClean="0"/>
              <a:t>Adil ve saygılı işlem</a:t>
            </a:r>
            <a:r>
              <a:rPr lang="en-GB" sz="3600" dirty="0" smtClean="0"/>
              <a:t> </a:t>
            </a:r>
          </a:p>
          <a:p>
            <a:r>
              <a:rPr lang="tr-TR" sz="3600" dirty="0" smtClean="0"/>
              <a:t>Ahlaki değerlerin paylaşımı</a:t>
            </a:r>
            <a:endParaRPr lang="en-GB" sz="3600" dirty="0" smtClean="0"/>
          </a:p>
          <a:p>
            <a:r>
              <a:rPr lang="tr-TR" sz="3600" dirty="0" smtClean="0"/>
              <a:t>Etkililik</a:t>
            </a:r>
            <a:r>
              <a:rPr lang="en-GB" sz="3600" dirty="0" smtClean="0"/>
              <a:t> </a:t>
            </a:r>
            <a:endParaRPr lang="en-GB" sz="3600" dirty="0"/>
          </a:p>
          <a:p>
            <a:pPr marL="0" indent="0">
              <a:buNone/>
            </a:pPr>
            <a:endParaRPr lang="en-GB" sz="3600" dirty="0" smtClean="0"/>
          </a:p>
          <a:p>
            <a:pPr marL="0" indent="0">
              <a:buNone/>
            </a:pPr>
            <a:endParaRPr lang="en-GB" sz="4000" dirty="0"/>
          </a:p>
          <a:p>
            <a:endParaRPr lang="en-US" dirty="0"/>
          </a:p>
        </p:txBody>
      </p:sp>
    </p:spTree>
    <p:extLst>
      <p:ext uri="{BB962C8B-B14F-4D97-AF65-F5344CB8AC3E}">
        <p14:creationId xmlns:p14="http://schemas.microsoft.com/office/powerpoint/2010/main" val="1853344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no legitimacy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4647"/>
            <a:ext cx="8128000" cy="4978400"/>
          </a:xfrm>
          <a:prstGeom prst="rect">
            <a:avLst/>
          </a:prstGeom>
        </p:spPr>
      </p:pic>
      <p:pic>
        <p:nvPicPr>
          <p:cNvPr id="8" name="Picture 7" descr="no legitimacy 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328" y="-13676"/>
            <a:ext cx="5715000" cy="3429000"/>
          </a:xfrm>
          <a:prstGeom prst="rect">
            <a:avLst/>
          </a:prstGeom>
        </p:spPr>
      </p:pic>
      <p:pic>
        <p:nvPicPr>
          <p:cNvPr id="10" name="Picture 9" descr="no legitimacy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327" y="3415324"/>
            <a:ext cx="5746241" cy="3447744"/>
          </a:xfrm>
          <a:prstGeom prst="rect">
            <a:avLst/>
          </a:prstGeom>
        </p:spPr>
      </p:pic>
      <p:pic>
        <p:nvPicPr>
          <p:cNvPr id="4" name="Picture 3" descr="no legitimacy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3918375" cy="2487195"/>
          </a:xfrm>
          <a:prstGeom prst="rect">
            <a:avLst/>
          </a:prstGeom>
        </p:spPr>
      </p:pic>
    </p:spTree>
    <p:extLst>
      <p:ext uri="{BB962C8B-B14F-4D97-AF65-F5344CB8AC3E}">
        <p14:creationId xmlns:p14="http://schemas.microsoft.com/office/powerpoint/2010/main" val="35337803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Japon Modeli </a:t>
            </a:r>
            <a:r>
              <a:rPr lang="en-US" dirty="0" smtClean="0"/>
              <a:t>– </a:t>
            </a:r>
            <a:r>
              <a:rPr lang="en-US" dirty="0" err="1" smtClean="0"/>
              <a:t>Koban</a:t>
            </a:r>
            <a:endParaRPr lang="en-US" dirty="0"/>
          </a:p>
        </p:txBody>
      </p:sp>
      <p:pic>
        <p:nvPicPr>
          <p:cNvPr id="6" name="Picture 5" descr="koban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893"/>
            <a:ext cx="2540000" cy="3022600"/>
          </a:xfrm>
          <a:prstGeom prst="rect">
            <a:avLst/>
          </a:prstGeom>
        </p:spPr>
      </p:pic>
      <p:pic>
        <p:nvPicPr>
          <p:cNvPr id="7" name="Picture 6" descr="koban with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140" y="1460893"/>
            <a:ext cx="5655860" cy="4673640"/>
          </a:xfrm>
          <a:prstGeom prst="rect">
            <a:avLst/>
          </a:prstGeom>
        </p:spPr>
      </p:pic>
      <p:pic>
        <p:nvPicPr>
          <p:cNvPr id="5" name="Picture 4" descr="legitimacy 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634" y="2632627"/>
            <a:ext cx="5416402" cy="4068320"/>
          </a:xfrm>
          <a:prstGeom prst="rect">
            <a:avLst/>
          </a:prstGeom>
        </p:spPr>
      </p:pic>
    </p:spTree>
    <p:extLst>
      <p:ext uri="{BB962C8B-B14F-4D97-AF65-F5344CB8AC3E}">
        <p14:creationId xmlns:p14="http://schemas.microsoft.com/office/powerpoint/2010/main" val="2290162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793</TotalTime>
  <Words>675</Words>
  <Application>Microsoft Macintosh PowerPoint</Application>
  <PresentationFormat>On-screen Show (4:3)</PresentationFormat>
  <Paragraphs>121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Vatandaşa Odaklanma: MEMNUNİYET VE GÜVEN ANKETLERİ NELERDİR VE BUNLAR NASIL KULLANILIR?</vt:lpstr>
      <vt:lpstr>Vatandaş Odaklı Polislik</vt:lpstr>
      <vt:lpstr>Genel Bakış</vt:lpstr>
      <vt:lpstr>Memnuniyet/güven anketleri nelerdir?</vt:lpstr>
      <vt:lpstr>Neden memnuniyet/güven ölçülmektedir?</vt:lpstr>
      <vt:lpstr>Meşru ve Gayri Meşru Güvenlik Güçlerinin Avantajları ve Dezavantajları  </vt:lpstr>
      <vt:lpstr>Vatandaşlar ne şekilde güvenlik güçlerini ‘meşru’ olarak görür?</vt:lpstr>
      <vt:lpstr>PowerPoint Presentation</vt:lpstr>
      <vt:lpstr>Japon Modeli – Koban</vt:lpstr>
      <vt:lpstr>PowerPoint Presentation</vt:lpstr>
      <vt:lpstr>PowerPoint Presentation</vt:lpstr>
      <vt:lpstr>Avrupa Sosyal Anketi- 5. Devre     ‘Adalete Güven’ – Polis</vt:lpstr>
      <vt:lpstr>Avrupa Sosyal Anketi’nde ölçülen temel kavramlar </vt:lpstr>
      <vt:lpstr>Sonuçlar: Adil Olma 1</vt:lpstr>
      <vt:lpstr>Sonuçlar: Adil Olma 2 </vt:lpstr>
      <vt:lpstr>Sonuçlar: Adil Olma 3 </vt:lpstr>
      <vt:lpstr>PowerPoint Presentation</vt:lpstr>
      <vt:lpstr>PowerPoint Presentation</vt:lpstr>
      <vt:lpstr>Memnuniyet/güven anketleri nasıl fayda sağlar?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Focus. What are Satisfaction and Confidence Surveys and How to Use Them? The Example of Eurojustis</dc:title>
  <dc:creator>Mai Sato</dc:creator>
  <cp:lastModifiedBy>Sevcan AKINCI</cp:lastModifiedBy>
  <cp:revision>54</cp:revision>
  <dcterms:created xsi:type="dcterms:W3CDTF">2013-03-22T08:51:24Z</dcterms:created>
  <dcterms:modified xsi:type="dcterms:W3CDTF">2013-03-26T17:11:01Z</dcterms:modified>
</cp:coreProperties>
</file>