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92" r:id="rId2"/>
    <p:sldId id="369" r:id="rId3"/>
    <p:sldId id="397" r:id="rId4"/>
    <p:sldId id="438" r:id="rId5"/>
    <p:sldId id="437" r:id="rId6"/>
    <p:sldId id="439" r:id="rId7"/>
    <p:sldId id="444" r:id="rId8"/>
    <p:sldId id="441" r:id="rId9"/>
    <p:sldId id="449" r:id="rId10"/>
    <p:sldId id="448" r:id="rId11"/>
    <p:sldId id="443" r:id="rId12"/>
    <p:sldId id="446" r:id="rId13"/>
    <p:sldId id="399" r:id="rId14"/>
    <p:sldId id="400" r:id="rId15"/>
    <p:sldId id="450" r:id="rId16"/>
    <p:sldId id="451" r:id="rId17"/>
    <p:sldId id="442" r:id="rId18"/>
  </p:sldIdLst>
  <p:sldSz cx="9144000" cy="6858000" type="screen4x3"/>
  <p:notesSz cx="67818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99"/>
    <a:srgbClr val="006666"/>
    <a:srgbClr val="00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522" autoAdjust="0"/>
  </p:normalViewPr>
  <p:slideViewPr>
    <p:cSldViewPr>
      <p:cViewPr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84"/>
    </p:cViewPr>
  </p:sorterViewPr>
  <p:notesViewPr>
    <p:cSldViewPr>
      <p:cViewPr varScale="1">
        <p:scale>
          <a:sx n="48" d="100"/>
          <a:sy n="48" d="100"/>
        </p:scale>
        <p:origin x="-2074" y="-82"/>
      </p:cViewPr>
      <p:guideLst>
        <p:guide orient="horz" pos="3127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% reported</c:v>
                </c:pt>
              </c:strCache>
            </c:strRef>
          </c:tx>
          <c:dLbls>
            <c:dLbl>
              <c:idx val="0"/>
              <c:layout>
                <c:manualLayout>
                  <c:x val="0.10582157538051302"/>
                  <c:y val="-2.3018789131941503E-3"/>
                </c:manualLayout>
              </c:layout>
              <c:showVal val="1"/>
            </c:dLbl>
            <c:dLbl>
              <c:idx val="1"/>
              <c:layout>
                <c:manualLayout>
                  <c:x val="0.12987193342153899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0.14750886265162502"/>
                  <c:y val="1.1509394565970802E-2"/>
                </c:manualLayout>
              </c:layout>
              <c:showVal val="1"/>
            </c:dLbl>
            <c:dLbl>
              <c:idx val="3"/>
              <c:layout>
                <c:manualLayout>
                  <c:x val="0.14430214824615401"/>
                  <c:y val="2.3018789131941503E-3"/>
                </c:manualLayout>
              </c:layout>
              <c:showVal val="1"/>
            </c:dLbl>
            <c:dLbl>
              <c:idx val="4"/>
              <c:layout>
                <c:manualLayout>
                  <c:x val="0.15873236307077004"/>
                  <c:y val="-9.2075156527766169E-3"/>
                </c:manualLayout>
              </c:layout>
              <c:showVal val="1"/>
            </c:dLbl>
            <c:dLbl>
              <c:idx val="5"/>
              <c:layout>
                <c:manualLayout>
                  <c:x val="0.16995586348991504"/>
                  <c:y val="2.3018789131941503E-3"/>
                </c:manualLayout>
              </c:layout>
              <c:showVal val="1"/>
            </c:dLbl>
            <c:dLbl>
              <c:idx val="6"/>
              <c:layout>
                <c:manualLayout>
                  <c:x val="0.19240286432820602"/>
                  <c:y val="-4.6037578263883007E-3"/>
                </c:manualLayout>
              </c:layout>
              <c:showVal val="1"/>
            </c:dLbl>
            <c:dLbl>
              <c:idx val="7"/>
              <c:layout>
                <c:manualLayout>
                  <c:x val="0.202023007544616"/>
                  <c:y val="6.9056367395824627E-3"/>
                </c:manualLayout>
              </c:layout>
              <c:showVal val="1"/>
            </c:dLbl>
            <c:dLbl>
              <c:idx val="8"/>
              <c:layout>
                <c:manualLayout>
                  <c:x val="0.237296866004787"/>
                  <c:y val="9.2075156527766169E-3"/>
                </c:manualLayout>
              </c:layout>
              <c:showVal val="1"/>
            </c:dLbl>
            <c:dLbl>
              <c:idx val="9"/>
              <c:layout>
                <c:manualLayout>
                  <c:x val="0.27417408166769408"/>
                  <c:y val="6.9056367395824627E-3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2400" baseline="0"/>
                </a:pPr>
                <a:endParaRPr lang="tr-TR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Theft from person</c:v>
                </c:pt>
                <c:pt idx="1">
                  <c:v>Vandalism</c:v>
                </c:pt>
                <c:pt idx="2">
                  <c:v>Minor assault</c:v>
                </c:pt>
                <c:pt idx="3">
                  <c:v>Bicycle theft</c:v>
                </c:pt>
                <c:pt idx="4">
                  <c:v>Theft from vehicle</c:v>
                </c:pt>
                <c:pt idx="5">
                  <c:v>Robbery</c:v>
                </c:pt>
                <c:pt idx="6">
                  <c:v>Wounding </c:v>
                </c:pt>
                <c:pt idx="7">
                  <c:v>Burglary (no loss)</c:v>
                </c:pt>
                <c:pt idx="8">
                  <c:v>Burglary (with loss) </c:v>
                </c:pt>
                <c:pt idx="9">
                  <c:v>Theft of vehicle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0.29000000000000004</c:v>
                </c:pt>
                <c:pt idx="1">
                  <c:v>0.34000000000000008</c:v>
                </c:pt>
                <c:pt idx="2">
                  <c:v>0.34000000000000008</c:v>
                </c:pt>
                <c:pt idx="3">
                  <c:v>0.39000000000000007</c:v>
                </c:pt>
                <c:pt idx="4">
                  <c:v>0.37000000000000005</c:v>
                </c:pt>
                <c:pt idx="5">
                  <c:v>0.49000000000000005</c:v>
                </c:pt>
                <c:pt idx="6">
                  <c:v>0.56000000000000005</c:v>
                </c:pt>
                <c:pt idx="7">
                  <c:v>0.60000000000000009</c:v>
                </c:pt>
                <c:pt idx="8">
                  <c:v>0.82000000000000006</c:v>
                </c:pt>
                <c:pt idx="9">
                  <c:v>0.96000000000000008</c:v>
                </c:pt>
              </c:numCache>
            </c:numRef>
          </c:val>
        </c:ser>
        <c:dLbls/>
        <c:overlap val="100"/>
        <c:axId val="69803392"/>
        <c:axId val="69804416"/>
      </c:barChart>
      <c:catAx>
        <c:axId val="69803392"/>
        <c:scaling>
          <c:orientation val="minMax"/>
        </c:scaling>
        <c:axPos val="l"/>
        <c:tickLblPos val="nextTo"/>
        <c:txPr>
          <a:bodyPr/>
          <a:lstStyle/>
          <a:p>
            <a:pPr>
              <a:defRPr lang="en-US"/>
            </a:pPr>
            <a:endParaRPr lang="tr-TR"/>
          </a:p>
        </c:txPr>
        <c:crossAx val="69804416"/>
        <c:crosses val="autoZero"/>
        <c:auto val="1"/>
        <c:lblAlgn val="ctr"/>
        <c:lblOffset val="100"/>
      </c:catAx>
      <c:valAx>
        <c:axId val="69804416"/>
        <c:scaling>
          <c:orientation val="minMax"/>
          <c:max val="1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tr-TR"/>
          </a:p>
        </c:txPr>
        <c:crossAx val="698033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400" baseline="0"/>
            </a:pPr>
            <a:endParaRPr lang="tr-TR"/>
          </a:p>
        </c:txPr>
      </c:legendEntry>
      <c:layout/>
      <c:txPr>
        <a:bodyPr/>
        <a:lstStyle/>
        <a:p>
          <a:pPr>
            <a:defRPr lang="en-US"/>
          </a:pPr>
          <a:endParaRPr lang="tr-TR"/>
        </a:p>
      </c:txPr>
    </c:legend>
    <c:plotVisOnly val="1"/>
    <c:dispBlanksAs val="gap"/>
  </c:chart>
  <c:txPr>
    <a:bodyPr/>
    <a:lstStyle/>
    <a:p>
      <a:pPr>
        <a:defRPr sz="1800"/>
      </a:pPr>
      <a:endParaRPr lang="tr-T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451" y="0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451" y="9428583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523E0D-2BEB-4301-A7BC-67C4A5A712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676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451" y="0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180" y="4715153"/>
            <a:ext cx="54254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451" y="9428583"/>
            <a:ext cx="293878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657945-3380-4D08-8BB0-EE3F87E613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5359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57945-3380-4D08-8BB0-EE3F87E6135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6415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40A3A-7717-40E5-B000-AA969DC57309}" type="slidenum">
              <a:rPr lang="en-GB"/>
              <a:pPr/>
              <a:t>11</a:t>
            </a:fld>
            <a:endParaRPr lang="en-GB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3150" y="863600"/>
            <a:ext cx="4635500" cy="3478213"/>
          </a:xfrm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240" y="4730664"/>
            <a:ext cx="4973320" cy="448766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12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13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14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57945-3380-4D08-8BB0-EE3F87E6135A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6415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7863" y="4715710"/>
            <a:ext cx="5426074" cy="4466511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57945-3380-4D08-8BB0-EE3F87E6135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2722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3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4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5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6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1E870-28A2-46F0-8B3D-05F44E4DCA47}" type="slidenum">
              <a:rPr lang="en-GB"/>
              <a:pPr/>
              <a:t>7</a:t>
            </a:fld>
            <a:endParaRPr lang="en-GB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/>
              <a:t>No new data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CBC9-52EA-4D0D-8F78-F351DD426F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992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EE20-C1B9-48EB-805B-3F79CD0938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6499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3A1D-9E7D-4BAE-AC42-E4D0C365DC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82988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2813" y="1905000"/>
            <a:ext cx="8110537" cy="41910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686D6D-92F1-4DD6-8069-080B3671A9C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7574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7032-735E-45E7-8260-8B64A86464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5301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AA67-0F71-46B4-B8EC-6AAC27B8F18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6598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8DF40-8645-46AA-A850-D8BE80046D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920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DD0A-6FE7-4349-AB43-8406FFB5A5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764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E2FDA-4636-4857-A057-13A18705865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524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86C3-E5C9-4BD7-82D4-528EA82D511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57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F8E9-A72C-4CC7-A40E-D3AD961737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5728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6A72-AB9C-4010-B0C2-B1294C5A03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312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0C45A-DB63-449A-954E-77C3144B679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8" descr="icpr_or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0455" y="6357939"/>
            <a:ext cx="1763712" cy="50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663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Mağduriyet Anketleri Nedir ve Nasıl Kullanılır</a:t>
            </a:r>
            <a:r>
              <a:rPr lang="en-US" dirty="0" smtClean="0"/>
              <a:t>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 algn="ctr">
              <a:buNone/>
            </a:pPr>
            <a:endParaRPr lang="en-GB" sz="2800" b="1" dirty="0" smtClean="0"/>
          </a:p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en-GB" sz="2800" b="1" dirty="0" err="1" smtClean="0"/>
              <a:t>Prof.Dr</a:t>
            </a:r>
            <a:r>
              <a:rPr lang="en-GB" sz="2800" b="1" dirty="0" smtClean="0"/>
              <a:t>.  Mike Hough</a:t>
            </a:r>
          </a:p>
          <a:p>
            <a:pPr marL="0" indent="0" algn="ctr">
              <a:buNone/>
            </a:pPr>
            <a:r>
              <a:rPr lang="en-GB" sz="2800" b="1" dirty="0" smtClean="0"/>
              <a:t>ICPR, Lon</a:t>
            </a:r>
            <a:r>
              <a:rPr lang="tr-TR" sz="2800" b="1" dirty="0" smtClean="0"/>
              <a:t>dra Üniversitesi</a:t>
            </a:r>
            <a:endParaRPr lang="en-GB" sz="2800" b="1" dirty="0" smtClean="0"/>
          </a:p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tr-TR" sz="2000" b="1" dirty="0"/>
              <a:t>İç Güvenlik Sektörünün Sivil Gözetiminin Geliştirilmesi Projesi- II. </a:t>
            </a:r>
            <a:r>
              <a:rPr lang="tr-TR" sz="2000" b="1" dirty="0" smtClean="0"/>
              <a:t>Aşama</a:t>
            </a:r>
            <a:r>
              <a:rPr lang="en-US" sz="2000" b="1" dirty="0" smtClean="0"/>
              <a:t> </a:t>
            </a:r>
            <a:r>
              <a:rPr lang="tr-TR" sz="2000" b="1" dirty="0" smtClean="0"/>
              <a:t>İ</a:t>
            </a:r>
            <a:r>
              <a:rPr lang="en-US" sz="2000" b="1" dirty="0" err="1" smtClean="0"/>
              <a:t>stanbul</a:t>
            </a:r>
            <a:r>
              <a:rPr lang="en-US" sz="2000" b="1" dirty="0" smtClean="0"/>
              <a:t> - </a:t>
            </a:r>
            <a:r>
              <a:rPr lang="en-US" sz="2000" b="1" dirty="0"/>
              <a:t>26-27 </a:t>
            </a:r>
            <a:r>
              <a:rPr lang="en-US" sz="2000" b="1" dirty="0" smtClean="0"/>
              <a:t>Mar</a:t>
            </a:r>
            <a:r>
              <a:rPr lang="tr-TR" sz="2000" b="1" dirty="0" smtClean="0"/>
              <a:t>t</a:t>
            </a:r>
            <a:r>
              <a:rPr lang="en-US" sz="2000" b="1" dirty="0" smtClean="0"/>
              <a:t> </a:t>
            </a:r>
            <a:r>
              <a:rPr lang="en-US" sz="2000" b="1" dirty="0"/>
              <a:t>2013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393534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tr-TR" b="1" dirty="0" smtClean="0"/>
              <a:t>İngiltere ve</a:t>
            </a:r>
            <a:r>
              <a:rPr lang="en-GB" b="1" dirty="0" smtClean="0"/>
              <a:t> </a:t>
            </a:r>
            <a:r>
              <a:rPr lang="en-GB" b="1" dirty="0" err="1" smtClean="0"/>
              <a:t>Galler’de</a:t>
            </a:r>
            <a:r>
              <a:rPr lang="en-GB" b="1" dirty="0" smtClean="0"/>
              <a:t> </a:t>
            </a:r>
            <a:r>
              <a:rPr lang="tr-TR" b="1" dirty="0" smtClean="0"/>
              <a:t>ceza davası sürecinde pişmanlık</a:t>
            </a:r>
            <a:endParaRPr lang="en-GB" b="1" dirty="0"/>
          </a:p>
        </p:txBody>
      </p:sp>
      <p:graphicFrame>
        <p:nvGraphicFramePr>
          <p:cNvPr id="367619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12813" y="1905000"/>
          <a:ext cx="8108950" cy="4191000"/>
        </p:xfrm>
        <a:graphic>
          <a:graphicData uri="http://schemas.openxmlformats.org/presentationml/2006/ole">
            <p:oleObj spid="_x0000_s2094" name="Chart" r:id="rId4" imgW="7772354" imgH="4114867" progId="MSGraph.Chart.8">
              <p:embed followColorScheme="full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8261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6738"/>
            <a:ext cx="8229600" cy="8509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Değişen suç algısı</a:t>
            </a:r>
            <a:r>
              <a:rPr lang="en-US" sz="3200" b="1" dirty="0" smtClean="0"/>
              <a:t>, 1996-2011</a:t>
            </a:r>
            <a:endParaRPr lang="en-GB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64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9206915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9516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712968" cy="608013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/>
              <a:t>Uluslararası Suç Mağdurları </a:t>
            </a:r>
            <a:r>
              <a:rPr lang="tr-TR" sz="4000" b="1" dirty="0" smtClean="0"/>
              <a:t>Anketi</a:t>
            </a:r>
            <a:r>
              <a:rPr lang="en-GB" sz="4000" b="1" dirty="0" smtClean="0"/>
              <a:t>, 2005</a:t>
            </a:r>
            <a:endParaRPr lang="en-GB" sz="4000" b="1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507288" cy="4857403"/>
          </a:xfrm>
        </p:spPr>
        <p:txBody>
          <a:bodyPr>
            <a:normAutofit/>
          </a:bodyPr>
          <a:lstStyle/>
          <a:p>
            <a:r>
              <a:rPr lang="tr-TR" dirty="0" smtClean="0"/>
              <a:t>Ülkeler arasında kayıtlı suç oranları ve mağdur anket oranları arasında bir bağlantı yoktur</a:t>
            </a:r>
            <a:r>
              <a:rPr lang="en-GB" dirty="0" smtClean="0"/>
              <a:t> </a:t>
            </a:r>
          </a:p>
          <a:p>
            <a:r>
              <a:rPr lang="en-GB" dirty="0" smtClean="0"/>
              <a:t>40 </a:t>
            </a:r>
            <a:r>
              <a:rPr lang="tr-TR" dirty="0" smtClean="0"/>
              <a:t>ülke</a:t>
            </a:r>
            <a:endParaRPr lang="en-GB" dirty="0" smtClean="0"/>
          </a:p>
          <a:p>
            <a:pPr lvl="1"/>
            <a:r>
              <a:rPr lang="tr-TR" dirty="0" smtClean="0"/>
              <a:t>Suç oranları ve kalkınma arasında net bir bağlantı yoktur</a:t>
            </a:r>
            <a:endParaRPr lang="en-GB" dirty="0" smtClean="0"/>
          </a:p>
          <a:p>
            <a:pPr lvl="1"/>
            <a:r>
              <a:rPr lang="tr-TR" dirty="0" smtClean="0"/>
              <a:t>Fakat zengin edüstrileşmiş ülkeler işlenen suçların büyük bir kısmını kayıt altına alırlar</a:t>
            </a:r>
            <a:r>
              <a:rPr lang="en-GB" dirty="0" smtClean="0"/>
              <a:t> </a:t>
            </a:r>
          </a:p>
          <a:p>
            <a:pPr lvl="1"/>
            <a:r>
              <a:rPr lang="tr-TR" dirty="0" smtClean="0"/>
              <a:t>Eski komunist blok ülkelerinde işlenen suçların kayıtlarını tutma oranı düşüktür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62659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0"/>
            <a:ext cx="6324600" cy="707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61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319981"/>
          </a:xfrm>
        </p:spPr>
        <p:txBody>
          <a:bodyPr>
            <a:normAutofit fontScale="90000"/>
          </a:bodyPr>
          <a:lstStyle/>
          <a:p>
            <a:pPr algn="l"/>
            <a:r>
              <a:rPr lang="en-GB" sz="5400" dirty="0" smtClean="0"/>
              <a:t>Graphic for ICVS</a:t>
            </a:r>
            <a:endParaRPr lang="en-GB" sz="54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276872"/>
            <a:ext cx="8229600" cy="4392488"/>
          </a:xfrm>
        </p:spPr>
        <p:txBody>
          <a:bodyPr/>
          <a:lstStyle/>
          <a:p>
            <a:pPr lvl="1">
              <a:buFontTx/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965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13770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-27384"/>
            <a:ext cx="6775421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5667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70438"/>
            <a:ext cx="885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Overall crime (ten offences) in city samples, 2005 ICVS/EU-ICS </a:t>
            </a:r>
            <a:endParaRPr lang="en-GB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4300" y="908719"/>
            <a:ext cx="6375400" cy="5882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9203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Mağduriyet Anketleri Nedir ve Nasıl Kullanılır</a:t>
            </a:r>
            <a:r>
              <a:rPr lang="en-US" dirty="0"/>
              <a:t>? 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9552" y="3212976"/>
            <a:ext cx="8229600" cy="3273227"/>
          </a:xfrm>
        </p:spPr>
        <p:txBody>
          <a:bodyPr/>
          <a:lstStyle/>
          <a:p>
            <a:pPr marL="0" indent="0" algn="ctr">
              <a:buNone/>
            </a:pPr>
            <a:endParaRPr lang="en-GB" sz="2800" b="1" dirty="0"/>
          </a:p>
          <a:p>
            <a:pPr marL="0" indent="0" algn="ctr">
              <a:buNone/>
            </a:pPr>
            <a:r>
              <a:rPr lang="en-GB" sz="2800" b="1" dirty="0" err="1" smtClean="0"/>
              <a:t>Profes</a:t>
            </a:r>
            <a:r>
              <a:rPr lang="tr-TR" sz="2800" b="1" dirty="0" smtClean="0"/>
              <a:t>ö</a:t>
            </a:r>
            <a:r>
              <a:rPr lang="en-GB" sz="2800" b="1" dirty="0" smtClean="0"/>
              <a:t>r Mike Hough</a:t>
            </a:r>
          </a:p>
          <a:p>
            <a:pPr marL="0" indent="0" algn="ctr">
              <a:buNone/>
            </a:pPr>
            <a:r>
              <a:rPr lang="en-GB" sz="2800" b="1" dirty="0" smtClean="0"/>
              <a:t>ICPR, Lon</a:t>
            </a:r>
            <a:r>
              <a:rPr lang="tr-TR" sz="2800" b="1" dirty="0" smtClean="0"/>
              <a:t>dra Üniversitesi</a:t>
            </a:r>
            <a:endParaRPr lang="en-GB" sz="2800" b="1" dirty="0" smtClean="0"/>
          </a:p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tr-TR" sz="2000" b="1" dirty="0"/>
              <a:t>İç Güvenlik Sektörünün Sivil Gözetiminin Geliştirilmesi Projesi- II. </a:t>
            </a:r>
            <a:r>
              <a:rPr lang="tr-TR" sz="2000" b="1" dirty="0" smtClean="0"/>
              <a:t>Aşama</a:t>
            </a:r>
            <a:r>
              <a:rPr lang="en-US" sz="2000" b="1" dirty="0" smtClean="0"/>
              <a:t> </a:t>
            </a:r>
            <a:r>
              <a:rPr lang="tr-TR" sz="2000" b="1" dirty="0" smtClean="0"/>
              <a:t>İ</a:t>
            </a:r>
            <a:r>
              <a:rPr lang="en-US" sz="2000" b="1" dirty="0" err="1" smtClean="0"/>
              <a:t>stanbul</a:t>
            </a:r>
            <a:r>
              <a:rPr lang="en-US" sz="2000" b="1" dirty="0" smtClean="0"/>
              <a:t> - </a:t>
            </a:r>
            <a:r>
              <a:rPr lang="en-US" sz="2000" b="1" dirty="0"/>
              <a:t>26-27 </a:t>
            </a:r>
            <a:r>
              <a:rPr lang="en-US" sz="2000" b="1" dirty="0" smtClean="0"/>
              <a:t>Mar</a:t>
            </a:r>
            <a:r>
              <a:rPr lang="tr-TR" sz="2000" b="1" dirty="0" smtClean="0"/>
              <a:t>t</a:t>
            </a:r>
            <a:r>
              <a:rPr lang="en-US" sz="2000" b="1" dirty="0" smtClean="0"/>
              <a:t> </a:t>
            </a:r>
            <a:r>
              <a:rPr lang="en-US" sz="2000" b="1" dirty="0"/>
              <a:t>2013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11045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dirty="0" smtClean="0"/>
              <a:t>Neleri Tartışacağız</a:t>
            </a:r>
            <a:endParaRPr lang="en-GB" sz="5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281339"/>
          </a:xfrm>
        </p:spPr>
        <p:txBody>
          <a:bodyPr>
            <a:normAutofit/>
          </a:bodyPr>
          <a:lstStyle/>
          <a:p>
            <a:r>
              <a:rPr lang="tr-TR" sz="3600" dirty="0" smtClean="0"/>
              <a:t>Sivil gözetimini geliştirmek için anket kullanımı </a:t>
            </a:r>
          </a:p>
          <a:p>
            <a:r>
              <a:rPr lang="tr-TR" sz="3600" dirty="0" smtClean="0"/>
              <a:t>Vatandaşların yaşadığı mağduriyeti ölçme </a:t>
            </a:r>
            <a:r>
              <a:rPr lang="en-GB" sz="2600" dirty="0"/>
              <a:t>(</a:t>
            </a:r>
            <a:r>
              <a:rPr lang="tr-TR" sz="2600" dirty="0"/>
              <a:t>örn.</a:t>
            </a:r>
            <a:r>
              <a:rPr lang="en-GB" sz="2600" dirty="0"/>
              <a:t> </a:t>
            </a:r>
            <a:r>
              <a:rPr lang="tr-TR" sz="2600" dirty="0"/>
              <a:t>Uluslararası Suç Mağdurları Anketi</a:t>
            </a:r>
            <a:r>
              <a:rPr lang="en-GB" sz="2600" dirty="0"/>
              <a:t>)</a:t>
            </a:r>
          </a:p>
          <a:p>
            <a:r>
              <a:rPr lang="tr-TR" sz="3600" dirty="0" smtClean="0"/>
              <a:t>Vatandaşların gözünden adalette güveni ölçme </a:t>
            </a:r>
            <a:r>
              <a:rPr lang="en-GB" sz="2600" dirty="0"/>
              <a:t>(</a:t>
            </a:r>
            <a:r>
              <a:rPr lang="tr-TR" sz="2600" dirty="0"/>
              <a:t>örn. Avrupa Sosyal Anketi</a:t>
            </a:r>
            <a:r>
              <a:rPr lang="en-GB" sz="2600" dirty="0"/>
              <a:t>) </a:t>
            </a:r>
            <a:r>
              <a:rPr lang="en-GB" sz="3600" dirty="0" smtClean="0"/>
              <a:t>–Dr</a:t>
            </a:r>
            <a:r>
              <a:rPr lang="tr-TR" sz="3600" dirty="0" smtClean="0"/>
              <a:t>.</a:t>
            </a:r>
            <a:r>
              <a:rPr lang="en-GB" sz="3600" dirty="0" smtClean="0"/>
              <a:t> Sato</a:t>
            </a:r>
            <a:r>
              <a:rPr lang="tr-TR" sz="3600" dirty="0" smtClean="0"/>
              <a:t> tarafından tartışılacaktır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xmlns="" val="35596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608013"/>
          </a:xfrm>
        </p:spPr>
        <p:txBody>
          <a:bodyPr>
            <a:normAutofit fontScale="90000"/>
          </a:bodyPr>
          <a:lstStyle/>
          <a:p>
            <a:pPr algn="l"/>
            <a:r>
              <a:rPr lang="tr-TR" sz="5400" dirty="0" smtClean="0"/>
              <a:t>Adalette Anket Örnekleri</a:t>
            </a:r>
            <a:endParaRPr lang="en-GB" sz="54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507288" cy="5517232"/>
          </a:xfrm>
        </p:spPr>
        <p:txBody>
          <a:bodyPr>
            <a:normAutofit/>
          </a:bodyPr>
          <a:lstStyle/>
          <a:p>
            <a:r>
              <a:rPr lang="tr-TR" dirty="0"/>
              <a:t>P</a:t>
            </a:r>
            <a:r>
              <a:rPr lang="tr-TR" dirty="0" smtClean="0"/>
              <a:t>olis </a:t>
            </a:r>
            <a:r>
              <a:rPr lang="tr-TR" dirty="0"/>
              <a:t>ve </a:t>
            </a:r>
            <a:r>
              <a:rPr lang="tr-TR" dirty="0" smtClean="0"/>
              <a:t>mahkemelerin etkin olabilmesi </a:t>
            </a:r>
            <a:r>
              <a:rPr lang="tr-TR" dirty="0"/>
              <a:t>için  </a:t>
            </a:r>
            <a:r>
              <a:rPr lang="tr-TR" dirty="0" smtClean="0"/>
              <a:t>meşruiyete ve kamu güvenine ihtiyaçları vardır</a:t>
            </a:r>
          </a:p>
          <a:p>
            <a:r>
              <a:rPr lang="tr-TR" dirty="0" smtClean="0"/>
              <a:t>Bu sebeple polis ve adalet sistemi halkın yaşadıklarını ve yaklaşımını anlamalıdır</a:t>
            </a:r>
            <a:endParaRPr lang="en-GB" dirty="0" smtClean="0"/>
          </a:p>
          <a:p>
            <a:r>
              <a:rPr lang="tr-TR" dirty="0" smtClean="0"/>
              <a:t>Anketler bunu direkt sağlayabilir </a:t>
            </a:r>
            <a:endParaRPr lang="en-GB" dirty="0" smtClean="0"/>
          </a:p>
          <a:p>
            <a:r>
              <a:rPr lang="tr-TR" dirty="0" smtClean="0"/>
              <a:t>Örneklem olarak seçilmiş temsilcilerle görüşmek</a:t>
            </a:r>
            <a:endParaRPr lang="en-GB" dirty="0" smtClean="0"/>
          </a:p>
          <a:p>
            <a:r>
              <a:rPr lang="tr-TR" dirty="0" smtClean="0"/>
              <a:t>Ulusal ya da yerel </a:t>
            </a:r>
            <a:endParaRPr lang="en-GB" dirty="0" smtClean="0"/>
          </a:p>
          <a:p>
            <a:r>
              <a:rPr lang="tr-TR" dirty="0" smtClean="0"/>
              <a:t>Pek çok Avrupa ülkesi günümüzde adalet politikalarını belirlerken anketlerden faydalanıyor</a:t>
            </a:r>
            <a:endParaRPr lang="en-GB" dirty="0" smtClean="0"/>
          </a:p>
          <a:p>
            <a:pPr lvl="1">
              <a:buFontTx/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32571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608013"/>
          </a:xfrm>
        </p:spPr>
        <p:txBody>
          <a:bodyPr>
            <a:normAutofit fontScale="90000"/>
          </a:bodyPr>
          <a:lstStyle/>
          <a:p>
            <a:pPr algn="l"/>
            <a:r>
              <a:rPr lang="tr-TR" sz="5400" dirty="0" smtClean="0"/>
              <a:t>Anketlerle İlgili Bazı Konular</a:t>
            </a:r>
            <a:endParaRPr lang="en-GB" sz="54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610424" y="1556792"/>
            <a:ext cx="8507288" cy="4785395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Farklı anket uygulamaları</a:t>
            </a:r>
            <a:endParaRPr lang="en-GB" dirty="0" smtClean="0"/>
          </a:p>
          <a:p>
            <a:pPr lvl="1"/>
            <a:r>
              <a:rPr lang="tr-TR" dirty="0" smtClean="0"/>
              <a:t>Yüz yüze </a:t>
            </a:r>
            <a:r>
              <a:rPr lang="en-GB" dirty="0" smtClean="0"/>
              <a:t>(</a:t>
            </a:r>
            <a:r>
              <a:rPr lang="tr-TR" dirty="0" smtClean="0"/>
              <a:t>evde</a:t>
            </a:r>
            <a:r>
              <a:rPr lang="en-GB" dirty="0" smtClean="0"/>
              <a:t>)</a:t>
            </a:r>
          </a:p>
          <a:p>
            <a:pPr lvl="1"/>
            <a:r>
              <a:rPr lang="tr-TR" dirty="0" smtClean="0"/>
              <a:t>Telefon anketleri</a:t>
            </a:r>
            <a:endParaRPr lang="en-GB" dirty="0" smtClean="0"/>
          </a:p>
          <a:p>
            <a:pPr lvl="1"/>
            <a:r>
              <a:rPr lang="en-GB" dirty="0" smtClean="0"/>
              <a:t>Internet</a:t>
            </a:r>
          </a:p>
          <a:p>
            <a:r>
              <a:rPr lang="tr-TR" dirty="0" smtClean="0"/>
              <a:t>Farklı örneklem alma yöntemleri</a:t>
            </a:r>
            <a:endParaRPr lang="en-GB" dirty="0" smtClean="0"/>
          </a:p>
          <a:p>
            <a:pPr lvl="1"/>
            <a:r>
              <a:rPr lang="tr-TR" dirty="0" smtClean="0"/>
              <a:t>Nüfus sayımlarından çekilmiş olasılıklı örnekleme</a:t>
            </a:r>
            <a:endParaRPr lang="en-GB" dirty="0" smtClean="0"/>
          </a:p>
          <a:p>
            <a:pPr lvl="1"/>
            <a:r>
              <a:rPr lang="tr-TR" dirty="0" smtClean="0"/>
              <a:t>Kota örnekleme</a:t>
            </a:r>
            <a:endParaRPr lang="en-GB" dirty="0" smtClean="0"/>
          </a:p>
          <a:p>
            <a:r>
              <a:rPr lang="tr-TR" dirty="0" smtClean="0"/>
              <a:t>Cevaplama oranları</a:t>
            </a:r>
            <a:endParaRPr lang="en-GB" dirty="0" smtClean="0"/>
          </a:p>
          <a:p>
            <a:r>
              <a:rPr lang="tr-TR" dirty="0" smtClean="0"/>
              <a:t>Örneklem büyüklüğü</a:t>
            </a:r>
            <a:r>
              <a:rPr lang="en-GB" dirty="0" smtClean="0"/>
              <a:t>, </a:t>
            </a:r>
            <a:r>
              <a:rPr lang="tr-TR" dirty="0" smtClean="0"/>
              <a:t>örnekleme hatası ve doğruluk derecesi</a:t>
            </a:r>
            <a:endParaRPr lang="en-GB" dirty="0" smtClean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>
              <a:buFontTx/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78057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608013"/>
          </a:xfrm>
        </p:spPr>
        <p:txBody>
          <a:bodyPr>
            <a:normAutofit fontScale="90000"/>
          </a:bodyPr>
          <a:lstStyle/>
          <a:p>
            <a:pPr algn="l"/>
            <a:r>
              <a:rPr lang="tr-TR" sz="5400" dirty="0" smtClean="0"/>
              <a:t>Mağduriyet anketleri örneği</a:t>
            </a:r>
            <a:endParaRPr lang="en-GB" sz="5400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507288" cy="4281339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Suçları anlama konusunda polis istatistikleri kötü bir rehber olabilir</a:t>
            </a:r>
            <a:endParaRPr lang="en-GB" dirty="0" smtClean="0"/>
          </a:p>
          <a:p>
            <a:r>
              <a:rPr lang="tr-TR" dirty="0" smtClean="0"/>
              <a:t>Bütün suçlar polise ihbar edilmez </a:t>
            </a:r>
            <a:endParaRPr lang="en-GB" dirty="0" smtClean="0"/>
          </a:p>
          <a:p>
            <a:r>
              <a:rPr lang="tr-TR" dirty="0" smtClean="0"/>
              <a:t>Bütün ihbar edilen suçlar kayıtlara geçmez</a:t>
            </a:r>
            <a:endParaRPr lang="en-GB" i="1" dirty="0" smtClean="0"/>
          </a:p>
          <a:p>
            <a:r>
              <a:rPr lang="tr-TR" dirty="0" smtClean="0"/>
              <a:t>Polis güven tesis ederse, insanlar şahit oldukları suçları ihbar ederler</a:t>
            </a:r>
            <a:endParaRPr lang="en-GB" dirty="0" smtClean="0"/>
          </a:p>
          <a:p>
            <a:r>
              <a:rPr lang="tr-TR" dirty="0" smtClean="0"/>
              <a:t>İnsanlar polise güvenmezse, suçları daha az ihbar ederler</a:t>
            </a:r>
            <a:endParaRPr lang="en-GB" dirty="0" smtClean="0"/>
          </a:p>
          <a:p>
            <a:r>
              <a:rPr lang="tr-TR" dirty="0" smtClean="0"/>
              <a:t>Ve polis kayıtları farklılık gösterir</a:t>
            </a:r>
            <a:endParaRPr lang="en-GB" dirty="0" smtClean="0"/>
          </a:p>
          <a:p>
            <a:r>
              <a:rPr lang="tr-TR" dirty="0" smtClean="0"/>
              <a:t>Yani düşük oranlı gibi görünen bir suç yanlış yönlendirebilir </a:t>
            </a:r>
            <a:endParaRPr lang="en-GB" dirty="0" smtClean="0"/>
          </a:p>
          <a:p>
            <a:endParaRPr lang="en-GB" dirty="0" smtClean="0"/>
          </a:p>
          <a:p>
            <a:pPr lvl="1">
              <a:buFontTx/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55147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712968" cy="608013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/>
              <a:t>Mağduriyet anketleri nasıl işler?</a:t>
            </a:r>
            <a:endParaRPr lang="en-GB" sz="4000" b="1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507288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“</a:t>
            </a:r>
            <a:r>
              <a:rPr lang="tr-TR" dirty="0" smtClean="0"/>
              <a:t>Son 12 ayda, birisi evinize girdive bir şeyleri çaldı mı</a:t>
            </a:r>
            <a:r>
              <a:rPr lang="en-GB" dirty="0" smtClean="0"/>
              <a:t>?”</a:t>
            </a:r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tr-TR" dirty="0"/>
              <a:t>Son 12 ayda</a:t>
            </a:r>
            <a:r>
              <a:rPr lang="en-GB" dirty="0" smtClean="0"/>
              <a:t>, </a:t>
            </a:r>
            <a:r>
              <a:rPr lang="tr-TR" dirty="0" smtClean="0"/>
              <a:t>biri size saldırdı mmı ya da bir şekilde vurdu mu</a:t>
            </a:r>
            <a:r>
              <a:rPr lang="en-GB" dirty="0" smtClean="0"/>
              <a:t>?”</a:t>
            </a:r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tr-TR" dirty="0" smtClean="0"/>
              <a:t>vs. Vs.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tr-TR" dirty="0" smtClean="0"/>
              <a:t>Bunu polise bildirdiniz mi</a:t>
            </a:r>
            <a:r>
              <a:rPr lang="en-GB" dirty="0" smtClean="0"/>
              <a:t>?”</a:t>
            </a:r>
          </a:p>
          <a:p>
            <a:r>
              <a:rPr lang="tr-TR" dirty="0" smtClean="0"/>
              <a:t>Bu sorular aşağıdakileri ölçebilmemizi sağlar:</a:t>
            </a:r>
            <a:endParaRPr lang="en-GB" dirty="0" smtClean="0"/>
          </a:p>
          <a:p>
            <a:pPr marL="857250" lvl="1" indent="-457200"/>
            <a:r>
              <a:rPr lang="tr-TR" dirty="0" smtClean="0"/>
              <a:t>İhbar edilmiş suç</a:t>
            </a:r>
            <a:endParaRPr lang="en-GB" dirty="0" smtClean="0"/>
          </a:p>
          <a:p>
            <a:pPr marL="857250" lvl="1" indent="-457200"/>
            <a:r>
              <a:rPr lang="tr-TR" dirty="0" smtClean="0"/>
              <a:t>İhbar edilmemiş suç</a:t>
            </a:r>
            <a:endParaRPr lang="en-GB" dirty="0" smtClean="0"/>
          </a:p>
          <a:p>
            <a:pPr marL="857250" lvl="1" indent="-457200"/>
            <a:r>
              <a:rPr lang="tr-TR" dirty="0" smtClean="0"/>
              <a:t>Tüm suçlar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95133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712968" cy="608013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/>
              <a:t>Mağduriyet anketleri</a:t>
            </a:r>
            <a:endParaRPr lang="en-GB" sz="4000" b="1" dirty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507288" cy="4857403"/>
          </a:xfrm>
        </p:spPr>
        <p:txBody>
          <a:bodyPr/>
          <a:lstStyle/>
          <a:p>
            <a:r>
              <a:rPr lang="tr-TR" dirty="0" smtClean="0"/>
              <a:t>ABD Ulusal Suç Mağduru Anketi</a:t>
            </a:r>
            <a:endParaRPr lang="en-GB" dirty="0" smtClean="0"/>
          </a:p>
          <a:p>
            <a:r>
              <a:rPr lang="tr-TR" dirty="0" smtClean="0"/>
              <a:t>Birleşik Krallık ve Galler suç anketi </a:t>
            </a:r>
            <a:endParaRPr lang="en-GB" dirty="0" smtClean="0"/>
          </a:p>
          <a:p>
            <a:r>
              <a:rPr lang="tr-TR" dirty="0" smtClean="0"/>
              <a:t>Hollanda Mağduriyet Anketi</a:t>
            </a:r>
            <a:endParaRPr lang="en-GB" dirty="0" smtClean="0"/>
          </a:p>
          <a:p>
            <a:r>
              <a:rPr lang="en-GB" dirty="0" smtClean="0"/>
              <a:t>Fran</a:t>
            </a:r>
            <a:r>
              <a:rPr lang="tr-TR" dirty="0" smtClean="0"/>
              <a:t>sa</a:t>
            </a:r>
            <a:r>
              <a:rPr lang="en-GB" dirty="0" smtClean="0"/>
              <a:t>, </a:t>
            </a:r>
            <a:r>
              <a:rPr lang="tr-TR" dirty="0" smtClean="0"/>
              <a:t>Almanya</a:t>
            </a:r>
            <a:r>
              <a:rPr lang="en-GB" dirty="0" smtClean="0"/>
              <a:t>, </a:t>
            </a:r>
            <a:r>
              <a:rPr lang="tr-TR" dirty="0" smtClean="0"/>
              <a:t>İsveç</a:t>
            </a:r>
            <a:r>
              <a:rPr lang="en-GB" dirty="0" smtClean="0"/>
              <a:t>…….</a:t>
            </a:r>
          </a:p>
          <a:p>
            <a:r>
              <a:rPr lang="tr-TR" dirty="0" smtClean="0"/>
              <a:t>Uluslararası Suç Mağdurları Anketi </a:t>
            </a:r>
            <a:r>
              <a:rPr lang="en-GB" dirty="0" smtClean="0"/>
              <a:t>(ICVS &amp; EU-ICS)</a:t>
            </a:r>
          </a:p>
        </p:txBody>
      </p:sp>
    </p:spTree>
    <p:extLst>
      <p:ext uri="{BB962C8B-B14F-4D97-AF65-F5344CB8AC3E}">
        <p14:creationId xmlns:p14="http://schemas.microsoft.com/office/powerpoint/2010/main" xmlns="" val="791784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1440"/>
            <a:ext cx="8229600" cy="1949078"/>
          </a:xfrm>
        </p:spPr>
        <p:txBody>
          <a:bodyPr/>
          <a:lstStyle/>
          <a:p>
            <a:pPr algn="l"/>
            <a:r>
              <a:rPr lang="tr-TR" dirty="0" smtClean="0"/>
              <a:t>Suç eğilimleri</a:t>
            </a:r>
            <a:r>
              <a:rPr lang="en-GB" dirty="0" smtClean="0"/>
              <a:t>, </a:t>
            </a:r>
            <a:r>
              <a:rPr lang="tr-TR" dirty="0" smtClean="0"/>
              <a:t>İngiltere ve</a:t>
            </a:r>
            <a:r>
              <a:rPr lang="en-GB" dirty="0" smtClean="0"/>
              <a:t> </a:t>
            </a:r>
            <a:r>
              <a:rPr lang="en-GB" dirty="0" err="1" smtClean="0"/>
              <a:t>Galler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048131"/>
            <a:ext cx="9252520" cy="580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796136" y="3566706"/>
            <a:ext cx="9150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200" dirty="0">
                <a:sym typeface="Wingdings"/>
              </a:rPr>
              <a:t></a:t>
            </a:r>
            <a:endParaRPr lang="en-GB" sz="7200" dirty="0"/>
          </a:p>
        </p:txBody>
      </p:sp>
      <p:sp>
        <p:nvSpPr>
          <p:cNvPr id="4" name="Rectangle 3"/>
          <p:cNvSpPr/>
          <p:nvPr/>
        </p:nvSpPr>
        <p:spPr>
          <a:xfrm>
            <a:off x="3779912" y="3536773"/>
            <a:ext cx="100700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dirty="0">
                <a:sym typeface="Wingdings"/>
              </a:rPr>
              <a:t>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xmlns="" val="8800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162925" cy="1431925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>İhbar oranları</a:t>
            </a:r>
            <a:r>
              <a:rPr lang="en-GB" dirty="0" smtClean="0"/>
              <a:t>– </a:t>
            </a:r>
            <a:r>
              <a:rPr lang="tr-TR" dirty="0" smtClean="0"/>
              <a:t>suçun türüne göre</a:t>
            </a:r>
            <a:r>
              <a:rPr lang="en-GB" dirty="0" smtClean="0"/>
              <a:t>, </a:t>
            </a:r>
            <a:r>
              <a:rPr lang="tr-TR" dirty="0" smtClean="0"/>
              <a:t>İngiltere ve </a:t>
            </a:r>
            <a:r>
              <a:rPr lang="en-GB" dirty="0" err="1"/>
              <a:t>Galler</a:t>
            </a:r>
            <a:r>
              <a:rPr lang="en-GB" dirty="0"/>
              <a:t>, </a:t>
            </a:r>
            <a:r>
              <a:rPr lang="en-GB" dirty="0" smtClean="0"/>
              <a:t>2010/11</a:t>
            </a:r>
            <a:endParaRPr lang="en-GB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2728597952"/>
              </p:ext>
            </p:extLst>
          </p:nvPr>
        </p:nvGraphicFramePr>
        <p:xfrm>
          <a:off x="827584" y="1340768"/>
          <a:ext cx="792088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17126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4820</TotalTime>
  <Words>472</Words>
  <Application>Microsoft Macintosh PowerPoint</Application>
  <PresentationFormat>Ekran Gösterisi (4:3)</PresentationFormat>
  <Paragraphs>98</Paragraphs>
  <Slides>17</Slides>
  <Notes>14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9" baseType="lpstr">
      <vt:lpstr>Office Theme</vt:lpstr>
      <vt:lpstr>Chart</vt:lpstr>
      <vt:lpstr>Mağduriyet Anketleri Nedir ve Nasıl Kullanılır? </vt:lpstr>
      <vt:lpstr>Neleri Tartışacağız</vt:lpstr>
      <vt:lpstr>Adalette Anket Örnekleri</vt:lpstr>
      <vt:lpstr>Anketlerle İlgili Bazı Konular</vt:lpstr>
      <vt:lpstr>Mağduriyet anketleri örneği</vt:lpstr>
      <vt:lpstr>Mağduriyet anketleri nasıl işler?</vt:lpstr>
      <vt:lpstr>Mağduriyet anketleri</vt:lpstr>
      <vt:lpstr>Suç eğilimleri, İngiltere ve Galler</vt:lpstr>
      <vt:lpstr>İhbar oranları– suçun türüne göre, İngiltere ve Galler, 2010/11</vt:lpstr>
      <vt:lpstr>İngiltere ve Galler’de ceza davası sürecinde pişmanlık</vt:lpstr>
      <vt:lpstr>Değişen suç algısı, 1996-2011</vt:lpstr>
      <vt:lpstr>Uluslararası Suç Mağdurları Anketi, 2005</vt:lpstr>
      <vt:lpstr>Slayt 13</vt:lpstr>
      <vt:lpstr>Graphic for ICVS</vt:lpstr>
      <vt:lpstr>Slayt 15</vt:lpstr>
      <vt:lpstr>Slayt 16</vt:lpstr>
      <vt:lpstr>Mağduriyet Anketleri Nedir ve Nasıl Kullanılır? </vt:lpstr>
    </vt:vector>
  </TitlesOfParts>
  <Company>School of Law, King's College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Analysing local drug problems and markets</dc:title>
  <dc:creator>Tiggey May</dc:creator>
  <cp:lastModifiedBy>hd2</cp:lastModifiedBy>
  <cp:revision>236</cp:revision>
  <cp:lastPrinted>2011-01-13T15:11:48Z</cp:lastPrinted>
  <dcterms:created xsi:type="dcterms:W3CDTF">2007-01-26T12:02:55Z</dcterms:created>
  <dcterms:modified xsi:type="dcterms:W3CDTF">2013-03-27T09:32:23Z</dcterms:modified>
</cp:coreProperties>
</file>