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71" r:id="rId2"/>
    <p:sldId id="272" r:id="rId3"/>
    <p:sldId id="261" r:id="rId4"/>
    <p:sldId id="263" r:id="rId5"/>
    <p:sldId id="264" r:id="rId6"/>
    <p:sldId id="265" r:id="rId7"/>
    <p:sldId id="262" r:id="rId8"/>
    <p:sldId id="267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1136-7E48-4C91-9129-D6631C2F3810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A7339-C937-4E09-ADB6-DF81B951327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95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4A7D-AF3F-4AE1-B00E-E802C85AB4AE}" type="datetimeFigureOut">
              <a:rPr lang="fr-FR" smtClean="0"/>
              <a:pPr/>
              <a:t>24.01.2013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E896F-8DEF-4AAA-AEB5-95F44725DC3B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xmlns:p14="http://schemas.microsoft.com/office/powerpoint/2010/main"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Yerel</a:t>
            </a:r>
            <a:r>
              <a:rPr lang="fr-FR" dirty="0" smtClean="0"/>
              <a:t>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Planları</a:t>
            </a:r>
            <a:r>
              <a:rPr lang="fr-FR" dirty="0" smtClean="0"/>
              <a:t> Paris </a:t>
            </a:r>
            <a:r>
              <a:rPr lang="fr-FR" dirty="0" err="1" smtClean="0"/>
              <a:t>Uygulaması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5736" y="3836640"/>
            <a:ext cx="7854696" cy="1752600"/>
          </a:xfrm>
        </p:spPr>
        <p:txBody>
          <a:bodyPr/>
          <a:lstStyle/>
          <a:p>
            <a:pPr algn="ctr"/>
            <a:r>
              <a:rPr lang="fr-FR" dirty="0" smtClean="0"/>
              <a:t>Mathieu </a:t>
            </a:r>
            <a:r>
              <a:rPr lang="fr-FR" dirty="0" err="1" smtClean="0"/>
              <a:t>Zagrodzki</a:t>
            </a:r>
            <a:endParaRPr lang="fr-FR" dirty="0" smtClean="0"/>
          </a:p>
          <a:p>
            <a:pPr algn="ctr"/>
            <a:r>
              <a:rPr lang="fr-FR" dirty="0" smtClean="0"/>
              <a:t>Université de Versailles/St-Quentin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Fransa’da</a:t>
            </a:r>
            <a:r>
              <a:rPr lang="fr-FR" dirty="0" smtClean="0"/>
              <a:t> </a:t>
            </a:r>
            <a:r>
              <a:rPr lang="fr-FR" dirty="0" err="1"/>
              <a:t>y</a:t>
            </a:r>
            <a:r>
              <a:rPr lang="fr-FR" dirty="0" err="1" smtClean="0"/>
              <a:t>erel</a:t>
            </a:r>
            <a:r>
              <a:rPr lang="fr-FR" dirty="0" smtClean="0"/>
              <a:t> </a:t>
            </a:r>
            <a:r>
              <a:rPr lang="fr-FR" dirty="0" err="1"/>
              <a:t>g</a:t>
            </a:r>
            <a:r>
              <a:rPr lang="fr-FR" dirty="0" err="1" smtClean="0"/>
              <a:t>üvenlik</a:t>
            </a:r>
            <a:r>
              <a:rPr lang="fr-FR" dirty="0" smtClean="0"/>
              <a:t> </a:t>
            </a:r>
            <a:r>
              <a:rPr lang="fr-FR" dirty="0" err="1" smtClean="0"/>
              <a:t>işbirlikleri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1983: 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/>
              <a:t>ö</a:t>
            </a:r>
            <a:r>
              <a:rPr lang="en-US" dirty="0" err="1" smtClean="0"/>
              <a:t>nlemeye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Belediye</a:t>
            </a:r>
            <a:r>
              <a:rPr lang="en-US" dirty="0" smtClean="0"/>
              <a:t> </a:t>
            </a:r>
            <a:r>
              <a:rPr lang="en-US" dirty="0" err="1" smtClean="0"/>
              <a:t>Meclisleri</a:t>
            </a:r>
            <a:r>
              <a:rPr lang="en-US" dirty="0" smtClean="0"/>
              <a:t> (</a:t>
            </a:r>
            <a:r>
              <a:rPr lang="en-US" dirty="0" err="1" smtClean="0"/>
              <a:t>Emniyet</a:t>
            </a:r>
            <a:r>
              <a:rPr lang="en-US" dirty="0" smtClean="0"/>
              <a:t> </a:t>
            </a:r>
            <a:r>
              <a:rPr lang="en-US" dirty="0" err="1" smtClean="0"/>
              <a:t>Müdürü</a:t>
            </a:r>
            <a:r>
              <a:rPr lang="en-US" dirty="0" smtClean="0"/>
              <a:t> </a:t>
            </a:r>
            <a:r>
              <a:rPr lang="en-US" dirty="0" err="1" smtClean="0"/>
              <a:t>başkanlığında</a:t>
            </a:r>
            <a:r>
              <a:rPr lang="en-US" dirty="0" smtClean="0"/>
              <a:t>)</a:t>
            </a:r>
          </a:p>
          <a:p>
            <a:r>
              <a:rPr lang="en-US" dirty="0" smtClean="0"/>
              <a:t>1997: 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Planları</a:t>
            </a:r>
            <a:r>
              <a:rPr lang="en-US" dirty="0" smtClean="0"/>
              <a:t> </a:t>
            </a:r>
            <a:r>
              <a:rPr lang="en-US" dirty="0" err="1" smtClean="0"/>
              <a:t>Uygulaması</a:t>
            </a:r>
            <a:endParaRPr lang="en-US" dirty="0" smtClean="0"/>
          </a:p>
          <a:p>
            <a:r>
              <a:rPr lang="fr-FR" dirty="0" smtClean="0"/>
              <a:t>2002: </a:t>
            </a:r>
            <a:r>
              <a:rPr lang="fr-FR" dirty="0" err="1" smtClean="0"/>
              <a:t>Yerel</a:t>
            </a:r>
            <a:r>
              <a:rPr lang="fr-FR" dirty="0" smtClean="0"/>
              <a:t>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Suç</a:t>
            </a:r>
            <a:r>
              <a:rPr lang="fr-FR" dirty="0" smtClean="0"/>
              <a:t> </a:t>
            </a:r>
            <a:r>
              <a:rPr lang="fr-FR" dirty="0" err="1" smtClean="0"/>
              <a:t>Önleme</a:t>
            </a:r>
            <a:r>
              <a:rPr lang="fr-FR" dirty="0" smtClean="0"/>
              <a:t> </a:t>
            </a:r>
            <a:r>
              <a:rPr lang="fr-FR" dirty="0" err="1" smtClean="0"/>
              <a:t>Komisyonları</a:t>
            </a:r>
            <a:r>
              <a:rPr lang="fr-FR" dirty="0" smtClean="0"/>
              <a:t> (</a:t>
            </a:r>
            <a:r>
              <a:rPr lang="fr-FR" dirty="0" err="1" smtClean="0"/>
              <a:t>belediye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belediyeler-arası</a:t>
            </a:r>
            <a:r>
              <a:rPr lang="fr-FR" dirty="0" smtClean="0"/>
              <a:t>) (</a:t>
            </a:r>
            <a:r>
              <a:rPr lang="fr-FR" dirty="0" err="1" smtClean="0"/>
              <a:t>Belediye</a:t>
            </a:r>
            <a:r>
              <a:rPr lang="fr-FR" dirty="0" smtClean="0"/>
              <a:t> </a:t>
            </a:r>
            <a:r>
              <a:rPr lang="fr-FR" dirty="0" err="1" smtClean="0"/>
              <a:t>Başkanı</a:t>
            </a:r>
            <a:r>
              <a:rPr lang="fr-FR" dirty="0" smtClean="0"/>
              <a:t> </a:t>
            </a:r>
            <a:r>
              <a:rPr lang="fr-FR" dirty="0" err="1" smtClean="0"/>
              <a:t>başkanlığında</a:t>
            </a:r>
            <a:r>
              <a:rPr lang="fr-FR" dirty="0" smtClean="0"/>
              <a:t>)</a:t>
            </a:r>
          </a:p>
          <a:p>
            <a:r>
              <a:rPr lang="fr-FR" dirty="0" smtClean="0"/>
              <a:t>2007: </a:t>
            </a:r>
            <a:r>
              <a:rPr lang="fr-FR" dirty="0" err="1" smtClean="0"/>
              <a:t>Yerel</a:t>
            </a:r>
            <a:r>
              <a:rPr lang="fr-FR" dirty="0" smtClean="0"/>
              <a:t> </a:t>
            </a:r>
            <a:r>
              <a:rPr lang="fr-FR" dirty="0" err="1" smtClean="0"/>
              <a:t>Komisyonlarının</a:t>
            </a:r>
            <a:r>
              <a:rPr lang="fr-FR" dirty="0" smtClean="0"/>
              <a:t> </a:t>
            </a:r>
            <a:r>
              <a:rPr lang="fr-FR" dirty="0" err="1" smtClean="0"/>
              <a:t>belediyeler</a:t>
            </a:r>
            <a:r>
              <a:rPr lang="fr-FR" dirty="0" smtClean="0"/>
              <a:t> </a:t>
            </a:r>
            <a:r>
              <a:rPr lang="fr-FR" dirty="0" err="1" smtClean="0"/>
              <a:t>için</a:t>
            </a:r>
            <a:r>
              <a:rPr lang="fr-FR" dirty="0" smtClean="0"/>
              <a:t> </a:t>
            </a:r>
            <a:r>
              <a:rPr lang="fr-FR" dirty="0" err="1" smtClean="0"/>
              <a:t>zorunlu</a:t>
            </a:r>
            <a:r>
              <a:rPr lang="fr-FR" dirty="0" smtClean="0"/>
              <a:t> hale </a:t>
            </a:r>
            <a:r>
              <a:rPr lang="fr-FR" dirty="0" err="1" smtClean="0"/>
              <a:t>getirilmesi</a:t>
            </a:r>
            <a:r>
              <a:rPr lang="fr-FR" dirty="0" smtClean="0"/>
              <a:t> (</a:t>
            </a:r>
            <a:r>
              <a:rPr lang="fr-FR" dirty="0" smtClean="0"/>
              <a:t>10.000</a:t>
            </a:r>
            <a:r>
              <a:rPr lang="fr-FR" dirty="0" smtClean="0"/>
              <a:t>’den </a:t>
            </a:r>
            <a:r>
              <a:rPr lang="fr-FR" dirty="0" err="1" smtClean="0"/>
              <a:t>fazla</a:t>
            </a:r>
            <a:r>
              <a:rPr lang="fr-FR" dirty="0" smtClean="0"/>
              <a:t> </a:t>
            </a:r>
            <a:r>
              <a:rPr lang="fr-FR" dirty="0" err="1" smtClean="0"/>
              <a:t>nüfusu</a:t>
            </a:r>
            <a:r>
              <a:rPr lang="fr-FR" dirty="0" smtClean="0"/>
              <a:t> </a:t>
            </a:r>
            <a:r>
              <a:rPr lang="fr-FR" dirty="0" err="1" smtClean="0"/>
              <a:t>olan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hassas</a:t>
            </a:r>
            <a:r>
              <a:rPr lang="fr-FR" dirty="0" smtClean="0"/>
              <a:t> </a:t>
            </a:r>
            <a:r>
              <a:rPr lang="fr-FR" dirty="0" err="1" smtClean="0"/>
              <a:t>bölgelerde</a:t>
            </a:r>
            <a:r>
              <a:rPr lang="fr-FR" dirty="0" smtClean="0"/>
              <a:t> </a:t>
            </a:r>
            <a:r>
              <a:rPr lang="fr-FR" dirty="0" err="1" smtClean="0"/>
              <a:t>konumlanmış</a:t>
            </a:r>
            <a:r>
              <a:rPr lang="fr-FR" dirty="0" smtClean="0"/>
              <a:t> </a:t>
            </a:r>
            <a:r>
              <a:rPr lang="fr-FR" dirty="0" err="1" smtClean="0"/>
              <a:t>belediyeler</a:t>
            </a:r>
            <a:r>
              <a:rPr lang="fr-FR" dirty="0" smtClean="0"/>
              <a:t> </a:t>
            </a:r>
            <a:r>
              <a:rPr lang="fr-FR" dirty="0" err="1" smtClean="0"/>
              <a:t>için</a:t>
            </a:r>
            <a:r>
              <a:rPr lang="fr-FR" dirty="0" smtClean="0"/>
              <a:t> </a:t>
            </a:r>
            <a:r>
              <a:rPr lang="fr-FR" dirty="0" err="1" smtClean="0"/>
              <a:t>geçerli</a:t>
            </a:r>
            <a:r>
              <a:rPr lang="fr-FR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72408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980728"/>
            <a:ext cx="7772400" cy="1362456"/>
          </a:xfrm>
        </p:spPr>
        <p:txBody>
          <a:bodyPr/>
          <a:lstStyle/>
          <a:p>
            <a:pPr algn="ctr"/>
            <a:r>
              <a:rPr lang="fr-FR" dirty="0" smtClean="0"/>
              <a:t>Paris </a:t>
            </a:r>
            <a:r>
              <a:rPr lang="fr-FR" dirty="0" err="1" smtClean="0"/>
              <a:t>Yerel</a:t>
            </a:r>
            <a:r>
              <a:rPr lang="fr-FR" dirty="0" smtClean="0"/>
              <a:t>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Planı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530352" y="2927400"/>
            <a:ext cx="7772400" cy="1509712"/>
          </a:xfrm>
        </p:spPr>
        <p:txBody>
          <a:bodyPr/>
          <a:lstStyle/>
          <a:p>
            <a:pPr algn="ctr"/>
            <a:r>
              <a:rPr lang="fr-FR" dirty="0" err="1" smtClean="0"/>
              <a:t>Parisin</a:t>
            </a:r>
            <a:r>
              <a:rPr lang="fr-FR" dirty="0" smtClean="0"/>
              <a:t> </a:t>
            </a:r>
            <a:r>
              <a:rPr lang="fr-FR" dirty="0" err="1" smtClean="0"/>
              <a:t>özel</a:t>
            </a:r>
            <a:r>
              <a:rPr lang="fr-FR" dirty="0"/>
              <a:t> </a:t>
            </a:r>
            <a:r>
              <a:rPr lang="fr-FR" dirty="0" err="1" smtClean="0"/>
              <a:t>yapılanmasına</a:t>
            </a:r>
            <a:r>
              <a:rPr lang="fr-FR" dirty="0" smtClean="0"/>
              <a:t> </a:t>
            </a:r>
            <a:r>
              <a:rPr lang="fr-FR" dirty="0" err="1" smtClean="0"/>
              <a:t>yönelik</a:t>
            </a:r>
            <a:r>
              <a:rPr lang="fr-FR" dirty="0" smtClean="0"/>
              <a:t> </a:t>
            </a:r>
            <a:r>
              <a:rPr lang="fr-FR" dirty="0" err="1" smtClean="0"/>
              <a:t>ikili</a:t>
            </a:r>
            <a:r>
              <a:rPr lang="fr-FR" dirty="0" smtClean="0"/>
              <a:t> </a:t>
            </a:r>
            <a:r>
              <a:rPr lang="fr-FR" dirty="0" err="1" smtClean="0"/>
              <a:t>bir</a:t>
            </a:r>
            <a:r>
              <a:rPr lang="fr-FR" dirty="0" smtClean="0"/>
              <a:t> </a:t>
            </a:r>
            <a:r>
              <a:rPr lang="fr-FR" dirty="0" err="1" smtClean="0"/>
              <a:t>yapı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48255570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Paris </a:t>
            </a:r>
            <a:r>
              <a:rPr lang="fr-FR" dirty="0" err="1" smtClean="0"/>
              <a:t>Yerel</a:t>
            </a:r>
            <a:r>
              <a:rPr lang="fr-FR" dirty="0" smtClean="0"/>
              <a:t>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Planına</a:t>
            </a:r>
            <a:r>
              <a:rPr lang="fr-FR" dirty="0" smtClean="0"/>
              <a:t> </a:t>
            </a:r>
            <a:r>
              <a:rPr lang="fr-FR" dirty="0" err="1" smtClean="0"/>
              <a:t>yönelik</a:t>
            </a:r>
            <a:r>
              <a:rPr lang="fr-FR" dirty="0" smtClean="0"/>
              <a:t> </a:t>
            </a:r>
            <a:r>
              <a:rPr lang="fr-FR" dirty="0" err="1" smtClean="0"/>
              <a:t>temel</a:t>
            </a:r>
            <a:r>
              <a:rPr lang="fr-FR" dirty="0" smtClean="0"/>
              <a:t> </a:t>
            </a:r>
            <a:r>
              <a:rPr lang="fr-FR" dirty="0" err="1" smtClean="0"/>
              <a:t>öğeler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İlk</a:t>
            </a:r>
            <a:r>
              <a:rPr lang="fr-FR" dirty="0" smtClean="0"/>
              <a:t>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planı</a:t>
            </a:r>
            <a:r>
              <a:rPr lang="fr-FR" dirty="0" smtClean="0"/>
              <a:t> 2000’de </a:t>
            </a:r>
            <a:r>
              <a:rPr lang="fr-FR" dirty="0" err="1" smtClean="0"/>
              <a:t>imzalandı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Güncel</a:t>
            </a:r>
            <a:r>
              <a:rPr lang="fr-FR" dirty="0" smtClean="0"/>
              <a:t> plan </a:t>
            </a:r>
            <a:r>
              <a:rPr lang="fr-FR" dirty="0" err="1" smtClean="0"/>
              <a:t>Mart</a:t>
            </a:r>
            <a:r>
              <a:rPr lang="fr-FR" dirty="0" smtClean="0"/>
              <a:t> 2009’da </a:t>
            </a:r>
            <a:r>
              <a:rPr lang="fr-FR" dirty="0" err="1" smtClean="0"/>
              <a:t>Belediye</a:t>
            </a:r>
            <a:r>
              <a:rPr lang="fr-FR" dirty="0" smtClean="0"/>
              <a:t> </a:t>
            </a:r>
            <a:r>
              <a:rPr lang="fr-FR" dirty="0" err="1" smtClean="0"/>
              <a:t>Başkanı</a:t>
            </a:r>
            <a:r>
              <a:rPr lang="fr-FR" dirty="0" smtClean="0"/>
              <a:t>, </a:t>
            </a:r>
            <a:r>
              <a:rPr lang="fr-FR" dirty="0" err="1" smtClean="0"/>
              <a:t>Emniyet</a:t>
            </a:r>
            <a:r>
              <a:rPr lang="fr-FR" dirty="0" smtClean="0"/>
              <a:t> </a:t>
            </a:r>
            <a:r>
              <a:rPr lang="fr-FR" dirty="0" err="1" smtClean="0"/>
              <a:t>Müdürü</a:t>
            </a:r>
            <a:r>
              <a:rPr lang="fr-FR" dirty="0" smtClean="0"/>
              <a:t>, Paris </a:t>
            </a:r>
            <a:r>
              <a:rPr lang="fr-FR" dirty="0" err="1" smtClean="0"/>
              <a:t>Eğitim</a:t>
            </a:r>
            <a:r>
              <a:rPr lang="fr-FR" dirty="0" smtClean="0"/>
              <a:t> </a:t>
            </a:r>
            <a:r>
              <a:rPr lang="fr-FR" dirty="0" err="1" smtClean="0"/>
              <a:t>Müdürü</a:t>
            </a:r>
            <a:r>
              <a:rPr lang="fr-FR" dirty="0" smtClean="0"/>
              <a:t> </a:t>
            </a:r>
            <a:r>
              <a:rPr lang="fr-FR" dirty="0" err="1" smtClean="0"/>
              <a:t>tarafından</a:t>
            </a:r>
            <a:r>
              <a:rPr lang="fr-FR" dirty="0" smtClean="0"/>
              <a:t> </a:t>
            </a:r>
            <a:r>
              <a:rPr lang="fr-FR" dirty="0" err="1" smtClean="0"/>
              <a:t>imzalanmıştır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 smtClean="0"/>
              <a:t>İl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Komisyonu</a:t>
            </a:r>
            <a:r>
              <a:rPr lang="fr-FR" dirty="0" smtClean="0"/>
              <a:t> </a:t>
            </a:r>
            <a:r>
              <a:rPr lang="fr-FR" dirty="0" err="1" smtClean="0"/>
              <a:t>Belediye</a:t>
            </a:r>
            <a:r>
              <a:rPr lang="fr-FR" dirty="0" smtClean="0"/>
              <a:t> </a:t>
            </a:r>
            <a:r>
              <a:rPr lang="fr-FR" dirty="0" err="1" smtClean="0"/>
              <a:t>Başkanı</a:t>
            </a:r>
            <a:r>
              <a:rPr lang="fr-FR" dirty="0" smtClean="0"/>
              <a:t>, </a:t>
            </a:r>
            <a:r>
              <a:rPr lang="fr-FR" dirty="0" err="1" smtClean="0"/>
              <a:t>Emniyet</a:t>
            </a:r>
            <a:r>
              <a:rPr lang="fr-FR" dirty="0" smtClean="0"/>
              <a:t> </a:t>
            </a:r>
            <a:r>
              <a:rPr lang="fr-FR" dirty="0" err="1" smtClean="0"/>
              <a:t>Müdürü</a:t>
            </a:r>
            <a:r>
              <a:rPr lang="fr-FR" dirty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Savcı</a:t>
            </a:r>
            <a:r>
              <a:rPr lang="fr-FR" dirty="0" smtClean="0"/>
              <a:t> </a:t>
            </a:r>
            <a:r>
              <a:rPr lang="fr-FR" dirty="0" err="1" smtClean="0"/>
              <a:t>eşbaşkanlığında</a:t>
            </a:r>
            <a:r>
              <a:rPr lang="fr-FR" dirty="0" smtClean="0"/>
              <a:t> </a:t>
            </a:r>
            <a:r>
              <a:rPr lang="fr-FR" dirty="0" err="1" smtClean="0"/>
              <a:t>yürütülmüştür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İkili</a:t>
            </a:r>
            <a:r>
              <a:rPr lang="fr-FR" dirty="0" smtClean="0"/>
              <a:t> </a:t>
            </a:r>
            <a:r>
              <a:rPr lang="fr-FR" dirty="0" err="1" smtClean="0"/>
              <a:t>bir</a:t>
            </a:r>
            <a:r>
              <a:rPr lang="fr-FR" dirty="0" smtClean="0"/>
              <a:t> </a:t>
            </a:r>
            <a:r>
              <a:rPr lang="fr-FR" dirty="0" err="1" smtClean="0"/>
              <a:t>yaklaşım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 smtClean="0"/>
              <a:t>1-İl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Komisyonu+İl</a:t>
            </a:r>
            <a:r>
              <a:rPr lang="fr-FR" dirty="0" smtClean="0"/>
              <a:t>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Planı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2-İlçe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Komisyonları+İlçe</a:t>
            </a:r>
            <a:r>
              <a:rPr lang="fr-FR" dirty="0" smtClean="0"/>
              <a:t>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Planları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0171177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İl </a:t>
            </a:r>
            <a:r>
              <a:rPr lang="fr-FR" dirty="0" err="1" smtClean="0"/>
              <a:t>seviyesi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err="1" smtClean="0"/>
              <a:t>Komisyon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Plan </a:t>
            </a:r>
            <a:r>
              <a:rPr lang="fr-FR" dirty="0" err="1" smtClean="0"/>
              <a:t>nasıl</a:t>
            </a:r>
            <a:r>
              <a:rPr lang="fr-FR" dirty="0" smtClean="0"/>
              <a:t> </a:t>
            </a:r>
            <a:r>
              <a:rPr lang="fr-FR" dirty="0" err="1" smtClean="0"/>
              <a:t>oluşuyor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4631440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Komisyon</a:t>
            </a:r>
            <a:r>
              <a:rPr lang="fr-FR" dirty="0" smtClean="0"/>
              <a:t> </a:t>
            </a:r>
            <a:r>
              <a:rPr lang="fr-FR" dirty="0" err="1" smtClean="0"/>
              <a:t>Üyeleri</a:t>
            </a:r>
            <a:r>
              <a:rPr lang="fr-FR" dirty="0" smtClean="0"/>
              <a:t> </a:t>
            </a:r>
            <a:r>
              <a:rPr lang="fr-FR" dirty="0" err="1" smtClean="0"/>
              <a:t>Kimlerden</a:t>
            </a:r>
            <a:r>
              <a:rPr lang="fr-FR" dirty="0" smtClean="0"/>
              <a:t> </a:t>
            </a:r>
            <a:r>
              <a:rPr lang="fr-FR" dirty="0" err="1" smtClean="0"/>
              <a:t>Oluşuyor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fr-FR" dirty="0" smtClean="0"/>
              <a:t>4 </a:t>
            </a:r>
            <a:r>
              <a:rPr lang="fr-FR" dirty="0" err="1" smtClean="0"/>
              <a:t>farklı</a:t>
            </a:r>
            <a:r>
              <a:rPr lang="fr-FR" dirty="0" smtClean="0"/>
              <a:t> </a:t>
            </a:r>
            <a:r>
              <a:rPr lang="fr-FR" dirty="0" err="1" smtClean="0"/>
              <a:t>temsiliyet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Üyeler</a:t>
            </a:r>
            <a:r>
              <a:rPr lang="fr-FR" dirty="0" smtClean="0"/>
              <a:t>, </a:t>
            </a:r>
            <a:r>
              <a:rPr lang="fr-FR" dirty="0" err="1" smtClean="0"/>
              <a:t>Emniyet</a:t>
            </a:r>
            <a:r>
              <a:rPr lang="fr-FR" dirty="0" smtClean="0"/>
              <a:t> </a:t>
            </a:r>
            <a:r>
              <a:rPr lang="fr-FR" dirty="0" err="1" smtClean="0"/>
              <a:t>Müdürü</a:t>
            </a:r>
            <a:r>
              <a:rPr lang="fr-FR" dirty="0" smtClean="0"/>
              <a:t> </a:t>
            </a:r>
            <a:r>
              <a:rPr lang="fr-FR" dirty="0" err="1" smtClean="0"/>
              <a:t>tarafından</a:t>
            </a:r>
            <a:r>
              <a:rPr lang="fr-FR" dirty="0" smtClean="0"/>
              <a:t> </a:t>
            </a:r>
            <a:r>
              <a:rPr lang="fr-FR" dirty="0" err="1" smtClean="0"/>
              <a:t>Belediye</a:t>
            </a:r>
            <a:r>
              <a:rPr lang="fr-FR" dirty="0" smtClean="0"/>
              <a:t> </a:t>
            </a:r>
            <a:r>
              <a:rPr lang="fr-FR" dirty="0" err="1" smtClean="0"/>
              <a:t>Başkanı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Başsavcıya</a:t>
            </a:r>
            <a:r>
              <a:rPr lang="fr-FR" dirty="0" smtClean="0"/>
              <a:t> </a:t>
            </a:r>
            <a:r>
              <a:rPr lang="fr-FR" dirty="0" err="1" smtClean="0"/>
              <a:t>danışarak</a:t>
            </a:r>
            <a:r>
              <a:rPr lang="fr-FR" dirty="0" smtClean="0"/>
              <a:t> </a:t>
            </a:r>
            <a:r>
              <a:rPr lang="fr-FR" dirty="0" err="1" smtClean="0"/>
              <a:t>atanır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Komisyon</a:t>
            </a:r>
            <a:r>
              <a:rPr lang="fr-FR" dirty="0" smtClean="0"/>
              <a:t> </a:t>
            </a:r>
            <a:r>
              <a:rPr lang="fr-FR" dirty="0" err="1" smtClean="0"/>
              <a:t>yılda</a:t>
            </a:r>
            <a:r>
              <a:rPr lang="fr-FR" dirty="0" smtClean="0"/>
              <a:t> en </a:t>
            </a:r>
            <a:r>
              <a:rPr lang="fr-FR" dirty="0" err="1" smtClean="0"/>
              <a:t>az</a:t>
            </a:r>
            <a:r>
              <a:rPr lang="fr-FR" dirty="0" smtClean="0"/>
              <a:t> 2 </a:t>
            </a:r>
            <a:r>
              <a:rPr lang="fr-FR" dirty="0" err="1" smtClean="0"/>
              <a:t>kez</a:t>
            </a:r>
            <a:r>
              <a:rPr lang="fr-FR" dirty="0" smtClean="0"/>
              <a:t> </a:t>
            </a:r>
            <a:r>
              <a:rPr lang="fr-FR" dirty="0" err="1" smtClean="0"/>
              <a:t>biraraya</a:t>
            </a:r>
            <a:r>
              <a:rPr lang="fr-FR" dirty="0" smtClean="0"/>
              <a:t> </a:t>
            </a:r>
            <a:r>
              <a:rPr lang="fr-FR" dirty="0" err="1" smtClean="0"/>
              <a:t>gelir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14" name="Rectangle à coins arrondis 13"/>
          <p:cNvSpPr/>
          <p:nvPr/>
        </p:nvSpPr>
        <p:spPr>
          <a:xfrm>
            <a:off x="251520" y="2636912"/>
            <a:ext cx="1850504" cy="2138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Kent </a:t>
            </a:r>
            <a:r>
              <a:rPr lang="fr-FR" dirty="0" err="1" smtClean="0"/>
              <a:t>konseyi</a:t>
            </a:r>
            <a:r>
              <a:rPr lang="fr-FR" dirty="0" smtClean="0"/>
              <a:t> </a:t>
            </a:r>
            <a:r>
              <a:rPr lang="fr-FR" dirty="0" err="1" smtClean="0"/>
              <a:t>üyeleri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2555776" y="2636912"/>
            <a:ext cx="1850504" cy="21385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Mahkeme</a:t>
            </a:r>
            <a:r>
              <a:rPr lang="fr-FR" dirty="0" smtClean="0"/>
              <a:t> </a:t>
            </a:r>
            <a:r>
              <a:rPr lang="fr-FR" dirty="0" err="1" smtClean="0"/>
              <a:t>başkanı</a:t>
            </a:r>
            <a:r>
              <a:rPr lang="fr-FR" dirty="0" smtClean="0"/>
              <a:t>, </a:t>
            </a:r>
            <a:r>
              <a:rPr lang="fr-FR" dirty="0" err="1" smtClean="0"/>
              <a:t>Ceza</a:t>
            </a:r>
            <a:r>
              <a:rPr lang="fr-FR" dirty="0" smtClean="0"/>
              <a:t> </a:t>
            </a:r>
            <a:r>
              <a:rPr lang="fr-FR" dirty="0" err="1" smtClean="0"/>
              <a:t>uygulama</a:t>
            </a:r>
            <a:r>
              <a:rPr lang="fr-FR" dirty="0" smtClean="0"/>
              <a:t> </a:t>
            </a:r>
            <a:r>
              <a:rPr lang="fr-FR" dirty="0" err="1" smtClean="0"/>
              <a:t>hakimi</a:t>
            </a:r>
            <a:r>
              <a:rPr lang="fr-FR" dirty="0" smtClean="0"/>
              <a:t>, </a:t>
            </a:r>
            <a:r>
              <a:rPr lang="fr-FR" dirty="0" err="1" smtClean="0"/>
              <a:t>Çocuk</a:t>
            </a:r>
            <a:r>
              <a:rPr lang="fr-FR" dirty="0" smtClean="0"/>
              <a:t> </a:t>
            </a:r>
            <a:r>
              <a:rPr lang="fr-FR" dirty="0" err="1" smtClean="0"/>
              <a:t>Suçları</a:t>
            </a:r>
            <a:r>
              <a:rPr lang="fr-FR" dirty="0" smtClean="0"/>
              <a:t> </a:t>
            </a:r>
            <a:r>
              <a:rPr lang="fr-FR" dirty="0" err="1" smtClean="0"/>
              <a:t>Mahkemesi</a:t>
            </a:r>
            <a:r>
              <a:rPr lang="fr-FR" dirty="0" smtClean="0"/>
              <a:t> </a:t>
            </a:r>
            <a:r>
              <a:rPr lang="fr-FR" dirty="0" err="1" smtClean="0"/>
              <a:t>hakimi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4932040" y="2636912"/>
            <a:ext cx="1850504" cy="21385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Devlet</a:t>
            </a:r>
            <a:r>
              <a:rPr lang="fr-FR" dirty="0" smtClean="0"/>
              <a:t> </a:t>
            </a:r>
            <a:r>
              <a:rPr lang="fr-FR" dirty="0" err="1" smtClean="0"/>
              <a:t>görevlileri</a:t>
            </a:r>
            <a:r>
              <a:rPr lang="fr-FR" dirty="0" smtClean="0"/>
              <a:t>, </a:t>
            </a:r>
            <a:r>
              <a:rPr lang="fr-FR" dirty="0" err="1" smtClean="0"/>
              <a:t>Eğitim</a:t>
            </a:r>
            <a:r>
              <a:rPr lang="fr-FR" dirty="0" smtClean="0"/>
              <a:t> </a:t>
            </a:r>
            <a:r>
              <a:rPr lang="fr-FR" dirty="0" err="1" smtClean="0"/>
              <a:t>müdürleri</a:t>
            </a:r>
            <a:r>
              <a:rPr lang="fr-FR" dirty="0" smtClean="0"/>
              <a:t>, </a:t>
            </a:r>
            <a:r>
              <a:rPr lang="fr-FR" dirty="0" err="1" smtClean="0"/>
              <a:t>Hapishane</a:t>
            </a:r>
            <a:r>
              <a:rPr lang="fr-FR" dirty="0" smtClean="0"/>
              <a:t> </a:t>
            </a:r>
            <a:r>
              <a:rPr lang="fr-FR" dirty="0" err="1" smtClean="0"/>
              <a:t>temsilcisi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7092280" y="2636912"/>
            <a:ext cx="1850504" cy="213853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Ulaşım</a:t>
            </a:r>
            <a:r>
              <a:rPr lang="fr-FR" dirty="0" smtClean="0"/>
              <a:t>, </a:t>
            </a:r>
            <a:r>
              <a:rPr lang="fr-FR" dirty="0" err="1" smtClean="0"/>
              <a:t>toplu</a:t>
            </a:r>
            <a:r>
              <a:rPr lang="fr-FR" dirty="0" smtClean="0"/>
              <a:t> </a:t>
            </a:r>
            <a:r>
              <a:rPr lang="fr-FR" dirty="0" err="1" smtClean="0"/>
              <a:t>konut</a:t>
            </a:r>
            <a:r>
              <a:rPr lang="fr-FR" dirty="0" smtClean="0"/>
              <a:t>, </a:t>
            </a:r>
            <a:r>
              <a:rPr lang="fr-FR" dirty="0" err="1" smtClean="0"/>
              <a:t>suç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uyuşturucu</a:t>
            </a:r>
            <a:r>
              <a:rPr lang="fr-FR" dirty="0"/>
              <a:t> </a:t>
            </a:r>
            <a:r>
              <a:rPr lang="fr-FR" dirty="0" err="1" smtClean="0"/>
              <a:t>bağlımlık</a:t>
            </a:r>
            <a:r>
              <a:rPr lang="fr-FR" dirty="0" smtClean="0"/>
              <a:t> </a:t>
            </a:r>
            <a:r>
              <a:rPr lang="fr-FR" dirty="0" err="1" smtClean="0"/>
              <a:t>konularında</a:t>
            </a:r>
            <a:r>
              <a:rPr lang="fr-FR" dirty="0" smtClean="0"/>
              <a:t> </a:t>
            </a:r>
            <a:r>
              <a:rPr lang="fr-FR" dirty="0" err="1" smtClean="0"/>
              <a:t>çalışan</a:t>
            </a:r>
            <a:r>
              <a:rPr lang="fr-FR" dirty="0" smtClean="0"/>
              <a:t> </a:t>
            </a:r>
            <a:r>
              <a:rPr lang="fr-FR" dirty="0" err="1" smtClean="0"/>
              <a:t>sivil</a:t>
            </a:r>
            <a:r>
              <a:rPr lang="fr-FR" dirty="0" smtClean="0"/>
              <a:t> </a:t>
            </a:r>
            <a:r>
              <a:rPr lang="fr-FR" dirty="0" err="1" smtClean="0"/>
              <a:t>toplum</a:t>
            </a:r>
            <a:r>
              <a:rPr lang="fr-FR" dirty="0" smtClean="0"/>
              <a:t> </a:t>
            </a:r>
            <a:r>
              <a:rPr lang="fr-FR" dirty="0" err="1" smtClean="0"/>
              <a:t>örgütleri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8180595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dirty="0" err="1" smtClean="0"/>
              <a:t>Planın</a:t>
            </a:r>
            <a:r>
              <a:rPr lang="fr-FR" dirty="0" smtClean="0"/>
              <a:t> </a:t>
            </a:r>
            <a:r>
              <a:rPr lang="fr-FR" dirty="0" err="1" smtClean="0"/>
              <a:t>Rolü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Komisyon</a:t>
            </a:r>
            <a:r>
              <a:rPr lang="fr-FR" dirty="0" smtClean="0"/>
              <a:t> </a:t>
            </a:r>
            <a:r>
              <a:rPr lang="fr-FR" dirty="0" err="1" smtClean="0"/>
              <a:t>planın</a:t>
            </a:r>
            <a:r>
              <a:rPr lang="fr-FR" dirty="0" smtClean="0"/>
              <a:t> </a:t>
            </a:r>
            <a:r>
              <a:rPr lang="fr-FR" dirty="0" err="1" smtClean="0"/>
              <a:t>uygulamaya</a:t>
            </a:r>
            <a:r>
              <a:rPr lang="fr-FR" dirty="0" smtClean="0"/>
              <a:t> </a:t>
            </a:r>
            <a:r>
              <a:rPr lang="fr-FR" dirty="0" err="1" smtClean="0"/>
              <a:t>geçmesini</a:t>
            </a:r>
            <a:r>
              <a:rPr lang="fr-FR" dirty="0" smtClean="0"/>
              <a:t> </a:t>
            </a:r>
            <a:r>
              <a:rPr lang="fr-FR" dirty="0" err="1" smtClean="0"/>
              <a:t>izler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denetler</a:t>
            </a:r>
            <a:endParaRPr lang="fr-FR" dirty="0" smtClean="0"/>
          </a:p>
          <a:p>
            <a:r>
              <a:rPr lang="fr-FR" dirty="0" smtClean="0"/>
              <a:t>İl </a:t>
            </a:r>
            <a:r>
              <a:rPr lang="fr-FR" dirty="0" err="1" smtClean="0"/>
              <a:t>bazında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ilçeler-arası</a:t>
            </a:r>
            <a:r>
              <a:rPr lang="fr-FR" dirty="0" smtClean="0"/>
              <a:t> </a:t>
            </a:r>
            <a:r>
              <a:rPr lang="fr-FR" dirty="0" err="1" smtClean="0"/>
              <a:t>sorunlarla</a:t>
            </a:r>
            <a:r>
              <a:rPr lang="fr-FR" dirty="0" smtClean="0"/>
              <a:t> </a:t>
            </a:r>
            <a:r>
              <a:rPr lang="fr-FR" dirty="0" err="1" smtClean="0"/>
              <a:t>ilgilenir</a:t>
            </a:r>
            <a:endParaRPr lang="fr-FR" dirty="0" smtClean="0"/>
          </a:p>
          <a:p>
            <a:r>
              <a:rPr lang="fr-FR" dirty="0" err="1" smtClean="0"/>
              <a:t>İlçe</a:t>
            </a:r>
            <a:r>
              <a:rPr lang="fr-FR" dirty="0" smtClean="0"/>
              <a:t> </a:t>
            </a:r>
            <a:r>
              <a:rPr lang="fr-FR" dirty="0" err="1" smtClean="0"/>
              <a:t>planlarına</a:t>
            </a:r>
            <a:r>
              <a:rPr lang="fr-FR" dirty="0" smtClean="0"/>
              <a:t> </a:t>
            </a:r>
            <a:r>
              <a:rPr lang="fr-FR" dirty="0" err="1" smtClean="0"/>
              <a:t>genel</a:t>
            </a:r>
            <a:r>
              <a:rPr lang="fr-FR" dirty="0" smtClean="0"/>
              <a:t> </a:t>
            </a:r>
            <a:r>
              <a:rPr lang="fr-FR" dirty="0" err="1" smtClean="0"/>
              <a:t>bir</a:t>
            </a:r>
            <a:r>
              <a:rPr lang="fr-FR" dirty="0" smtClean="0"/>
              <a:t> </a:t>
            </a:r>
            <a:r>
              <a:rPr lang="fr-FR" dirty="0" err="1" smtClean="0"/>
              <a:t>çerçeve</a:t>
            </a:r>
            <a:r>
              <a:rPr lang="fr-FR" dirty="0" smtClean="0"/>
              <a:t> </a:t>
            </a:r>
            <a:r>
              <a:rPr lang="fr-FR" dirty="0" err="1" smtClean="0"/>
              <a:t>oluşturur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Tavsiye</a:t>
            </a:r>
            <a:r>
              <a:rPr lang="fr-FR" dirty="0" smtClean="0"/>
              <a:t>, </a:t>
            </a:r>
            <a:r>
              <a:rPr lang="fr-FR" dirty="0" err="1" smtClean="0"/>
              <a:t>analiz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aksiyon</a:t>
            </a:r>
            <a:r>
              <a:rPr lang="fr-FR" dirty="0" smtClean="0"/>
              <a:t> </a:t>
            </a:r>
            <a:r>
              <a:rPr lang="fr-FR" dirty="0" err="1" smtClean="0"/>
              <a:t>planı</a:t>
            </a:r>
            <a:r>
              <a:rPr lang="fr-FR" dirty="0" smtClean="0"/>
              <a:t> </a:t>
            </a:r>
            <a:r>
              <a:rPr lang="fr-FR" dirty="0" err="1" smtClean="0"/>
              <a:t>niteliği</a:t>
            </a:r>
            <a:r>
              <a:rPr lang="fr-FR" dirty="0" smtClean="0"/>
              <a:t> </a:t>
            </a:r>
            <a:r>
              <a:rPr lang="fr-FR" dirty="0" err="1" smtClean="0"/>
              <a:t>taşır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403924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Planın içeriği</a:t>
            </a:r>
            <a:r>
              <a:rPr lang="fr-FR" dirty="0" smtClean="0"/>
              <a:t>: </a:t>
            </a:r>
            <a:r>
              <a:rPr lang="tr-TR" dirty="0" smtClean="0"/>
              <a:t>Ortak Analiz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Bulgular üç bileşenden oluşmaktadır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67544" y="2564904"/>
            <a:ext cx="2520280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Güvenlik analizi</a:t>
            </a:r>
            <a:r>
              <a:rPr lang="en-US" dirty="0" smtClean="0"/>
              <a:t>:</a:t>
            </a:r>
          </a:p>
          <a:p>
            <a:pPr algn="ctr"/>
            <a:endParaRPr lang="en-US" dirty="0" smtClean="0"/>
          </a:p>
          <a:p>
            <a:pPr algn="ctr">
              <a:buFontTx/>
              <a:buChar char="-"/>
            </a:pPr>
            <a:r>
              <a:rPr lang="tr-TR" dirty="0" smtClean="0"/>
              <a:t>Resmi suç istatistikleri (Polis ve yargı)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>
              <a:buFontTx/>
              <a:buChar char="-"/>
            </a:pPr>
            <a:r>
              <a:rPr lang="tr-TR" dirty="0" smtClean="0"/>
              <a:t>Ulaşım ve toplu konut şirketleri  tarafından kayıt altına alınan vakalar ve Paris Belediyesi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>
              <a:buFontTx/>
              <a:buChar char="-"/>
            </a:pPr>
            <a:r>
              <a:rPr lang="tr-TR" dirty="0" smtClean="0"/>
              <a:t>Mağdur anketi</a:t>
            </a:r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203848" y="2564904"/>
            <a:ext cx="2520280" cy="39604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Polis </a:t>
            </a:r>
            <a:r>
              <a:rPr lang="tr-TR" dirty="0" smtClean="0"/>
              <a:t>eylemlerinin 2002 yılından itibaren analiz edilmesi, adalet sistemi ve Paris (uyuşturucu, çocuk suçları, mağdur yardımları yol güvenliği)</a:t>
            </a:r>
            <a:endParaRPr lang="en-US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012160" y="2564904"/>
            <a:ext cx="2520280" cy="39604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2002 yılından itibaren İlçe planlarının değerlendirilmesi ve ilerlemeleri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098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Planın içeriği</a:t>
            </a:r>
            <a:r>
              <a:rPr lang="fr-FR" dirty="0" smtClean="0"/>
              <a:t>: </a:t>
            </a:r>
            <a:r>
              <a:rPr lang="tr-TR" dirty="0"/>
              <a:t>O</a:t>
            </a:r>
            <a:r>
              <a:rPr lang="tr-TR" dirty="0" smtClean="0"/>
              <a:t>rtak eylem planı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5 </a:t>
            </a:r>
            <a:r>
              <a:rPr lang="tr-TR" dirty="0" smtClean="0"/>
              <a:t>öncelik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tr-TR" dirty="0" smtClean="0"/>
              <a:t>Genel hedefler</a:t>
            </a:r>
            <a:r>
              <a:rPr lang="fr-FR" dirty="0" smtClean="0"/>
              <a:t>, </a:t>
            </a:r>
            <a:r>
              <a:rPr lang="tr-TR" dirty="0" smtClean="0"/>
              <a:t>faydalanıcılar</a:t>
            </a:r>
            <a:r>
              <a:rPr lang="fr-FR" dirty="0" smtClean="0"/>
              <a:t>, </a:t>
            </a:r>
            <a:r>
              <a:rPr lang="tr-TR" dirty="0" smtClean="0"/>
              <a:t>metodoloji, ilgili kurumlar</a:t>
            </a:r>
            <a:r>
              <a:rPr lang="fr-FR" dirty="0" smtClean="0"/>
              <a:t>, </a:t>
            </a:r>
            <a:r>
              <a:rPr lang="tr-TR" dirty="0" smtClean="0"/>
              <a:t>takvim</a:t>
            </a:r>
            <a:r>
              <a:rPr lang="fr-FR" dirty="0" smtClean="0"/>
              <a:t>, </a:t>
            </a:r>
            <a:r>
              <a:rPr lang="tr-TR" dirty="0" smtClean="0"/>
              <a:t>tutar</a:t>
            </a:r>
            <a:r>
              <a:rPr lang="fr-FR" dirty="0" smtClean="0"/>
              <a:t>, </a:t>
            </a:r>
            <a:r>
              <a:rPr lang="tr-TR" dirty="0" smtClean="0"/>
              <a:t>beklenen sonuçlar ve kullanılan göstergeler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910089"/>
              </p:ext>
            </p:extLst>
          </p:nvPr>
        </p:nvGraphicFramePr>
        <p:xfrm>
          <a:off x="683568" y="2636912"/>
          <a:ext cx="7848870" cy="29260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Kamu</a:t>
                      </a:r>
                      <a:r>
                        <a:rPr lang="tr-TR" baseline="0" dirty="0" smtClean="0"/>
                        <a:t> Güvenliği ve suçun önlenmesi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Mağdurlara Destek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Uyuşturucu ve Alkol Bağımlıları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Ayrılıkçı</a:t>
                      </a:r>
                      <a:r>
                        <a:rPr lang="tr-TR" baseline="0" dirty="0" smtClean="0"/>
                        <a:t> Gruplar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Aile İçi</a:t>
                      </a:r>
                      <a:r>
                        <a:rPr lang="tr-TR" baseline="0" dirty="0" smtClean="0"/>
                        <a:t> Şidder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0" dirty="0" smtClean="0"/>
                        <a:t>Çocuk</a:t>
                      </a:r>
                      <a:r>
                        <a:rPr lang="tr-TR" b="0" baseline="0" dirty="0" smtClean="0"/>
                        <a:t> suçları</a:t>
                      </a:r>
                      <a:r>
                        <a:rPr lang="fr-FR" b="0" baseline="0" dirty="0" smtClean="0"/>
                        <a:t>, </a:t>
                      </a:r>
                      <a:r>
                        <a:rPr lang="fr-FR" b="0" baseline="0" dirty="0" err="1" smtClean="0"/>
                        <a:t>güvenlik</a:t>
                      </a:r>
                      <a:r>
                        <a:rPr lang="fr-FR" b="0" baseline="0" dirty="0" smtClean="0"/>
                        <a:t> </a:t>
                      </a:r>
                      <a:r>
                        <a:rPr lang="fr-FR" b="0" baseline="0" dirty="0" err="1" smtClean="0"/>
                        <a:t>kameraları</a:t>
                      </a:r>
                      <a:r>
                        <a:rPr lang="fr-FR" b="0" baseline="0" dirty="0" smtClean="0"/>
                        <a:t>, </a:t>
                      </a:r>
                      <a:r>
                        <a:rPr lang="fr-FR" b="0" baseline="0" dirty="0" err="1" smtClean="0"/>
                        <a:t>yol</a:t>
                      </a:r>
                      <a:r>
                        <a:rPr lang="fr-FR" b="0" baseline="0" dirty="0" smtClean="0"/>
                        <a:t> </a:t>
                      </a:r>
                      <a:r>
                        <a:rPr lang="fr-FR" b="0" baseline="0" dirty="0" err="1" smtClean="0"/>
                        <a:t>güvenliği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Karakollarda yasal</a:t>
                      </a:r>
                      <a:r>
                        <a:rPr lang="tr-TR" baseline="0" dirty="0" smtClean="0"/>
                        <a:t> ve psikolojik destek sağlanması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Genç bağımlılar</a:t>
                      </a:r>
                      <a:r>
                        <a:rPr lang="fr-FR" dirty="0" smtClean="0"/>
                        <a:t>, </a:t>
                      </a:r>
                      <a:r>
                        <a:rPr lang="tr-TR" dirty="0" smtClean="0"/>
                        <a:t>uyuşturucu</a:t>
                      </a:r>
                      <a:r>
                        <a:rPr lang="tr-TR" baseline="0" dirty="0" smtClean="0"/>
                        <a:t> kaçakçılığı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Önleme </a:t>
                      </a:r>
                      <a:r>
                        <a:rPr lang="tr-TR" baseline="0" dirty="0" smtClean="0"/>
                        <a:t>kampanyaları,  ayrılıkçı grup </a:t>
                      </a:r>
                      <a:r>
                        <a:rPr lang="tr-TR" baseline="0" dirty="0" smtClean="0"/>
                        <a:t>üyelerine destek verme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Şiddeti önleme, kanuni ve psikolojik destek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3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İlçe Seviyesi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30352" y="2855392"/>
            <a:ext cx="7772400" cy="1509712"/>
          </a:xfrm>
        </p:spPr>
        <p:txBody>
          <a:bodyPr/>
          <a:lstStyle/>
          <a:p>
            <a:pPr algn="ctr"/>
            <a:r>
              <a:rPr lang="tr-TR" dirty="0" smtClean="0"/>
              <a:t>Yerel düzeyde kamu güvenliği </a:t>
            </a:r>
            <a:r>
              <a:rPr lang="tr-TR" dirty="0" smtClean="0"/>
              <a:t>ortaklıkları ve yetki devri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2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İlçe Planları ve Komisyonları:</a:t>
            </a:r>
            <a:br>
              <a:rPr lang="tr-TR" dirty="0" smtClean="0"/>
            </a:br>
            <a:r>
              <a:rPr lang="tr-TR" dirty="0" smtClean="0"/>
              <a:t>temel durumlar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Esnek </a:t>
            </a:r>
            <a:r>
              <a:rPr lang="tr-TR" dirty="0"/>
              <a:t>ve zorunlu </a:t>
            </a:r>
            <a:r>
              <a:rPr lang="tr-TR" dirty="0" smtClean="0"/>
              <a:t>olmayan, şehir eylem planının uzantısı olan bir araç</a:t>
            </a:r>
          </a:p>
          <a:p>
            <a:r>
              <a:rPr lang="tr-TR" dirty="0" smtClean="0"/>
              <a:t>20 </a:t>
            </a:r>
            <a:r>
              <a:rPr lang="en-US" dirty="0"/>
              <a:t>“</a:t>
            </a:r>
            <a:r>
              <a:rPr lang="tr-TR" dirty="0" smtClean="0"/>
              <a:t>ilçe</a:t>
            </a:r>
            <a:r>
              <a:rPr lang="en-US" dirty="0" smtClean="0"/>
              <a:t>”</a:t>
            </a:r>
            <a:r>
              <a:rPr lang="tr-TR" dirty="0" smtClean="0"/>
              <a:t>den</a:t>
            </a:r>
            <a:r>
              <a:rPr lang="en-US" dirty="0" smtClean="0"/>
              <a:t> </a:t>
            </a:r>
            <a:r>
              <a:rPr lang="fr-FR" dirty="0" smtClean="0"/>
              <a:t>19</a:t>
            </a:r>
            <a:r>
              <a:rPr lang="tr-TR" dirty="0" smtClean="0"/>
              <a:t>’u </a:t>
            </a:r>
            <a:r>
              <a:rPr lang="en-US" dirty="0" smtClean="0"/>
              <a:t>“</a:t>
            </a:r>
            <a:r>
              <a:rPr lang="tr-TR" dirty="0" smtClean="0"/>
              <a:t>Yerel Güvenlik Planı</a:t>
            </a:r>
            <a:r>
              <a:rPr lang="en-US" dirty="0" smtClean="0"/>
              <a:t>”</a:t>
            </a:r>
            <a:r>
              <a:rPr lang="tr-TR" dirty="0" smtClean="0"/>
              <a:t>nı imzaladı.</a:t>
            </a:r>
            <a:endParaRPr lang="en-US" dirty="0" smtClean="0"/>
          </a:p>
          <a:p>
            <a:r>
              <a:rPr lang="tr-TR" dirty="0"/>
              <a:t>20 </a:t>
            </a:r>
            <a:r>
              <a:rPr lang="en-US" dirty="0"/>
              <a:t>“</a:t>
            </a:r>
            <a:r>
              <a:rPr lang="tr-TR" dirty="0"/>
              <a:t>ilçe</a:t>
            </a:r>
            <a:r>
              <a:rPr lang="en-US" dirty="0"/>
              <a:t>”</a:t>
            </a:r>
            <a:r>
              <a:rPr lang="tr-TR" dirty="0"/>
              <a:t>den</a:t>
            </a:r>
            <a:r>
              <a:rPr lang="en-US" dirty="0"/>
              <a:t> </a:t>
            </a:r>
            <a:r>
              <a:rPr lang="fr-FR" dirty="0"/>
              <a:t>19</a:t>
            </a:r>
            <a:r>
              <a:rPr lang="tr-TR" dirty="0" smtClean="0"/>
              <a:t>’unda Güvenlik Komisyonu bulunmaktadır.</a:t>
            </a:r>
          </a:p>
          <a:p>
            <a:r>
              <a:rPr lang="tr-TR" dirty="0" smtClean="0"/>
              <a:t>İlçeler, Şehir Planı tarafından saptanan yönergelere uymak durumundadır; fakat eylem planını yerel ihtiyaçlara göre düzenleyebilir (Paris eylem planında bulunmayan bir öncelik ekleyebilir)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92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Giriş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530352" y="2927400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Paris: </a:t>
            </a:r>
            <a:r>
              <a:rPr lang="en-US" sz="2800" dirty="0" err="1" smtClean="0"/>
              <a:t>yasal</a:t>
            </a:r>
            <a:r>
              <a:rPr lang="en-US" sz="2800" dirty="0" smtClean="0"/>
              <a:t> </a:t>
            </a:r>
            <a:r>
              <a:rPr lang="en-US" sz="2800" dirty="0" err="1" smtClean="0"/>
              <a:t>çerçeve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siyasi</a:t>
            </a:r>
            <a:r>
              <a:rPr lang="en-US" sz="2800" dirty="0" smtClean="0"/>
              <a:t> </a:t>
            </a:r>
            <a:r>
              <a:rPr lang="en-US" sz="2800" dirty="0" err="1" smtClean="0"/>
              <a:t>kurumlar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İlçe Planları</a:t>
            </a:r>
            <a:r>
              <a:rPr lang="fr-FR" dirty="0" smtClean="0"/>
              <a:t>: </a:t>
            </a:r>
            <a:r>
              <a:rPr lang="tr-TR" dirty="0" smtClean="0"/>
              <a:t>nasıl işliyor?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Şehir Planına benzer bir yapı</a:t>
            </a:r>
            <a:r>
              <a:rPr lang="fr-FR" dirty="0" smtClean="0"/>
              <a:t>: </a:t>
            </a:r>
            <a:r>
              <a:rPr lang="tr-TR" dirty="0" smtClean="0"/>
              <a:t>güvenlik ile ilgili durum analizi</a:t>
            </a:r>
            <a:r>
              <a:rPr lang="fr-FR" dirty="0" smtClean="0"/>
              <a:t>, </a:t>
            </a:r>
            <a:r>
              <a:rPr lang="tr-TR" dirty="0" smtClean="0"/>
              <a:t>önceki eylemlerin, planın değerlendirilmesi</a:t>
            </a:r>
          </a:p>
          <a:p>
            <a:r>
              <a:rPr lang="tr-TR" smtClean="0"/>
              <a:t>Sınır ötesi </a:t>
            </a:r>
            <a:r>
              <a:rPr lang="tr-TR" dirty="0" smtClean="0"/>
              <a:t>sorunlar durumunda komşu belediyeler veya ilçeler ile ortaklık yaratılması ihtimali</a:t>
            </a:r>
          </a:p>
          <a:p>
            <a:r>
              <a:rPr lang="tr-TR" dirty="0" smtClean="0"/>
              <a:t>Her ilçe için Yerel Güvenlik Planları ve Ortaklık Koordinatörleri </a:t>
            </a:r>
            <a:r>
              <a:rPr lang="tr-TR" dirty="0"/>
              <a:t>atayan Şehir tarafından </a:t>
            </a:r>
            <a:r>
              <a:rPr lang="tr-TR" dirty="0" smtClean="0"/>
              <a:t>yerel planları izler ve denetler. </a:t>
            </a:r>
          </a:p>
          <a:p>
            <a:r>
              <a:rPr lang="tr-TR" dirty="0" smtClean="0"/>
              <a:t>Her İlçe Planı yürütme kuruluna sahiptir: İlçe Belediye Başkanı, Polis, Yargı temsilcileri ve yukarıda belirtilen koordinator</a:t>
            </a:r>
          </a:p>
          <a:p>
            <a:r>
              <a:rPr lang="tr-TR" dirty="0" smtClean="0"/>
              <a:t>Her ilçe özelleşmiş çalışma grupları oluşturabilir.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33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İlçe Komisyonları</a:t>
            </a:r>
            <a:r>
              <a:rPr lang="fr-FR" dirty="0" smtClean="0"/>
              <a:t>: </a:t>
            </a:r>
            <a:r>
              <a:rPr lang="tr-TR" dirty="0" smtClean="0"/>
              <a:t>nasıl çalışıyor?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İlçe Belediye Başkanı, İlçe Emniyet Müdürü ve Savcı eş başkanlığında yönetilir.</a:t>
            </a:r>
          </a:p>
          <a:p>
            <a:r>
              <a:rPr lang="tr-TR" dirty="0" smtClean="0"/>
              <a:t>Diğer üyeler: İlçe Komisyonu üyeleri, Şehir ve Okul görevlileri</a:t>
            </a:r>
            <a:r>
              <a:rPr lang="fr-FR" dirty="0" smtClean="0"/>
              <a:t>, </a:t>
            </a:r>
            <a:r>
              <a:rPr lang="tr-TR" dirty="0" smtClean="0"/>
              <a:t>ulaşım şirketleri</a:t>
            </a:r>
            <a:r>
              <a:rPr lang="fr-FR" dirty="0" smtClean="0"/>
              <a:t>, </a:t>
            </a:r>
            <a:r>
              <a:rPr lang="tr-TR" dirty="0" smtClean="0"/>
              <a:t>toplu konut şirketleri</a:t>
            </a:r>
            <a:r>
              <a:rPr lang="fr-FR" dirty="0" smtClean="0"/>
              <a:t>, </a:t>
            </a:r>
            <a:r>
              <a:rPr lang="tr-TR" dirty="0" smtClean="0"/>
              <a:t>komşu komisyon üyeleri</a:t>
            </a:r>
            <a:endParaRPr lang="fr-FR" dirty="0" smtClean="0"/>
          </a:p>
          <a:p>
            <a:r>
              <a:rPr lang="tr-TR" dirty="0" smtClean="0"/>
              <a:t>İlçe Komisyonları diğer kişileri daimi veya kısa süreli davet edebilir (örn. komşu ilçenin Belediye Başkanı)</a:t>
            </a:r>
          </a:p>
          <a:p>
            <a:r>
              <a:rPr lang="tr-TR" dirty="0" smtClean="0"/>
              <a:t>Komisyon yılda iki kez toplanır.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457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SONUÇ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 smtClean="0"/>
              <a:t>Kamu güvenliği politikalarının yerelleşmesine doğru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26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1143000"/>
          </a:xfrm>
        </p:spPr>
        <p:txBody>
          <a:bodyPr/>
          <a:lstStyle/>
          <a:p>
            <a:pPr algn="ctr"/>
            <a:r>
              <a:rPr lang="fr-FR" dirty="0" err="1" smtClean="0"/>
              <a:t>Sonuç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43608" y="1844824"/>
            <a:ext cx="705678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İl Güvenlik Planı </a:t>
            </a:r>
            <a:r>
              <a:rPr lang="fr-FR" dirty="0" smtClean="0"/>
              <a:t>+</a:t>
            </a:r>
            <a:r>
              <a:rPr lang="tr-TR" dirty="0" smtClean="0"/>
              <a:t> İl Güvenlik Komisyonu</a:t>
            </a:r>
            <a:endParaRPr lang="fr-FR" dirty="0" smtClean="0"/>
          </a:p>
          <a:p>
            <a:pPr algn="ctr"/>
            <a:r>
              <a:rPr lang="fr-FR" dirty="0" smtClean="0"/>
              <a:t> </a:t>
            </a:r>
          </a:p>
          <a:p>
            <a:pPr algn="ctr"/>
            <a:r>
              <a:rPr lang="tr-TR" dirty="0" smtClean="0"/>
              <a:t>Baş aktörler</a:t>
            </a:r>
            <a:r>
              <a:rPr lang="fr-FR" sz="1400" dirty="0" smtClean="0"/>
              <a:t>: </a:t>
            </a:r>
            <a:r>
              <a:rPr lang="tr-TR" sz="1400" dirty="0" smtClean="0"/>
              <a:t>Emniyet Müdürü</a:t>
            </a:r>
            <a:r>
              <a:rPr lang="fr-FR" sz="1400" dirty="0" smtClean="0"/>
              <a:t>, </a:t>
            </a:r>
            <a:r>
              <a:rPr lang="tr-TR" sz="1400" dirty="0" smtClean="0"/>
              <a:t>Belediye Başkanı, Savcı</a:t>
            </a:r>
            <a:endParaRPr lang="fr-FR" sz="1400" dirty="0" smtClean="0"/>
          </a:p>
          <a:p>
            <a:pPr algn="ctr"/>
            <a:r>
              <a:rPr lang="tr-TR" dirty="0" smtClean="0"/>
              <a:t>Plan</a:t>
            </a:r>
            <a:r>
              <a:rPr lang="fr-FR" sz="1400" dirty="0" smtClean="0"/>
              <a:t>: </a:t>
            </a:r>
            <a:r>
              <a:rPr lang="tr-TR" sz="1400" dirty="0" smtClean="0"/>
              <a:t>il çapındaki konular ve yerel planlar için yönergelere  küresel eylem planının belirlenmesi</a:t>
            </a:r>
          </a:p>
          <a:p>
            <a:pPr algn="ctr"/>
            <a:r>
              <a:rPr lang="tr-TR" sz="1400" dirty="0" smtClean="0"/>
              <a:t>Komisyon</a:t>
            </a:r>
            <a:r>
              <a:rPr lang="fr-FR" sz="1400" dirty="0" smtClean="0"/>
              <a:t>: </a:t>
            </a:r>
            <a:r>
              <a:rPr lang="tr-TR" sz="1400" dirty="0" smtClean="0"/>
              <a:t>eylem planının uygulanmasını gözetir</a:t>
            </a:r>
            <a:endParaRPr lang="fr-FR" sz="1400" dirty="0"/>
          </a:p>
        </p:txBody>
      </p:sp>
      <p:sp>
        <p:nvSpPr>
          <p:cNvPr id="5" name="Flèche vers le bas 4"/>
          <p:cNvSpPr/>
          <p:nvPr/>
        </p:nvSpPr>
        <p:spPr>
          <a:xfrm flipH="1">
            <a:off x="4211960" y="3717032"/>
            <a:ext cx="648072" cy="10081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4797152"/>
            <a:ext cx="7056784" cy="18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İlçe Güvenlik Planları</a:t>
            </a:r>
            <a:r>
              <a:rPr lang="fr-FR" dirty="0" smtClean="0"/>
              <a:t> + </a:t>
            </a:r>
            <a:r>
              <a:rPr lang="tr-TR" dirty="0" smtClean="0"/>
              <a:t>İlçe Güvenlik Komisyonları</a:t>
            </a:r>
            <a:endParaRPr lang="fr-FR" dirty="0" smtClean="0"/>
          </a:p>
          <a:p>
            <a:pPr algn="ctr"/>
            <a:r>
              <a:rPr lang="fr-FR" dirty="0" smtClean="0"/>
              <a:t> </a:t>
            </a:r>
          </a:p>
          <a:p>
            <a:pPr algn="ctr"/>
            <a:r>
              <a:rPr lang="tr-TR" dirty="0" smtClean="0"/>
              <a:t>Baş aktörler</a:t>
            </a:r>
            <a:r>
              <a:rPr lang="fr-FR" sz="1400" dirty="0" smtClean="0"/>
              <a:t>: </a:t>
            </a:r>
            <a:r>
              <a:rPr lang="tr-TR" sz="1400" dirty="0" smtClean="0"/>
              <a:t>İlçe Belediye Başkanı</a:t>
            </a:r>
            <a:r>
              <a:rPr lang="fr-FR" sz="1400" dirty="0" smtClean="0"/>
              <a:t>, </a:t>
            </a:r>
            <a:r>
              <a:rPr lang="tr-TR" sz="1400" dirty="0" smtClean="0"/>
              <a:t>İlçe Emniyet Müdürü, Savcı, </a:t>
            </a:r>
            <a:r>
              <a:rPr lang="tr-TR" sz="1400" dirty="0" smtClean="0"/>
              <a:t>Ortaklık </a:t>
            </a:r>
            <a:r>
              <a:rPr lang="tr-TR" sz="1400" dirty="0" smtClean="0"/>
              <a:t>Koordinatörü</a:t>
            </a:r>
          </a:p>
          <a:p>
            <a:pPr algn="ctr"/>
            <a:r>
              <a:rPr lang="tr-TR" dirty="0" smtClean="0"/>
              <a:t>Planlar</a:t>
            </a:r>
            <a:r>
              <a:rPr lang="fr-FR" sz="1400" dirty="0" smtClean="0"/>
              <a:t>: </a:t>
            </a:r>
            <a:r>
              <a:rPr lang="tr-TR" sz="1400" dirty="0" smtClean="0"/>
              <a:t>Şehir Planı tarafından oluşturulan çerçeve kapsamında  yerel eylem planları</a:t>
            </a:r>
          </a:p>
          <a:p>
            <a:pPr algn="ctr"/>
            <a:r>
              <a:rPr lang="tr-TR" dirty="0" smtClean="0"/>
              <a:t>Komisyonlar</a:t>
            </a:r>
            <a:r>
              <a:rPr lang="fr-FR" sz="1400" dirty="0" smtClean="0"/>
              <a:t>: </a:t>
            </a:r>
            <a:r>
              <a:rPr lang="tr-TR" sz="1400" dirty="0" smtClean="0"/>
              <a:t>eylem planının uygulanmasını gözetir ve yürütme kurulu aracılığıyla gündelik konular la ilgilenir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2153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zagro\Pictures\plan paris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920880" cy="4969964"/>
          </a:xfrm>
          <a:prstGeom prst="rect">
            <a:avLst/>
          </a:prstGeom>
          <a:noFill/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Paris </a:t>
            </a:r>
            <a:r>
              <a:rPr lang="fr-FR" dirty="0" err="1" smtClean="0"/>
              <a:t>ve</a:t>
            </a:r>
            <a:r>
              <a:rPr lang="fr-FR" dirty="0" smtClean="0"/>
              <a:t> 20 </a:t>
            </a:r>
            <a:r>
              <a:rPr lang="fr-FR" dirty="0" err="1" smtClean="0"/>
              <a:t>İlçesi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endre-son-appartement.fr/wp-content/uploads/2009/04/plan_arrondissements_pari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334284" cy="501089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fr-FR" dirty="0" smtClean="0"/>
              <a:t>Paris </a:t>
            </a:r>
            <a:r>
              <a:rPr lang="fr-FR" dirty="0" err="1" smtClean="0"/>
              <a:t>nasıl</a:t>
            </a:r>
            <a:r>
              <a:rPr lang="fr-FR" dirty="0" smtClean="0"/>
              <a:t> </a:t>
            </a:r>
            <a:r>
              <a:rPr lang="fr-FR" dirty="0" err="1" smtClean="0"/>
              <a:t>yönetiliyor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4762872" cy="458986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Vatandaş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6 </a:t>
            </a:r>
            <a:r>
              <a:rPr lang="en-US" dirty="0" err="1" smtClean="0"/>
              <a:t>yıllığına</a:t>
            </a:r>
            <a:r>
              <a:rPr lang="en-US" dirty="0" smtClean="0"/>
              <a:t> </a:t>
            </a:r>
            <a:r>
              <a:rPr lang="en-US" dirty="0" err="1" smtClean="0"/>
              <a:t>seçilen</a:t>
            </a:r>
            <a:r>
              <a:rPr lang="en-US" dirty="0" smtClean="0"/>
              <a:t> </a:t>
            </a:r>
            <a:r>
              <a:rPr lang="en-US" dirty="0" err="1" smtClean="0"/>
              <a:t>Belediye</a:t>
            </a:r>
            <a:r>
              <a:rPr lang="en-US" dirty="0" smtClean="0"/>
              <a:t> </a:t>
            </a:r>
            <a:r>
              <a:rPr lang="en-US" dirty="0" err="1" smtClean="0"/>
              <a:t>Başkanı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Meclisi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Bütçe</a:t>
            </a:r>
            <a:r>
              <a:rPr lang="en-US" dirty="0" smtClean="0"/>
              <a:t>, 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vergiler</a:t>
            </a:r>
            <a:r>
              <a:rPr lang="en-US" dirty="0" smtClean="0"/>
              <a:t>,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planlaması</a:t>
            </a:r>
            <a:r>
              <a:rPr lang="en-US" dirty="0" smtClean="0"/>
              <a:t>, </a:t>
            </a:r>
            <a:r>
              <a:rPr lang="en-US" dirty="0" err="1" smtClean="0"/>
              <a:t>ulaşım</a:t>
            </a:r>
            <a:r>
              <a:rPr lang="en-US" dirty="0" smtClean="0"/>
              <a:t>, </a:t>
            </a:r>
            <a:r>
              <a:rPr lang="en-US" dirty="0" err="1" smtClean="0"/>
              <a:t>toplu</a:t>
            </a:r>
            <a:r>
              <a:rPr lang="en-US" dirty="0" smtClean="0"/>
              <a:t> </a:t>
            </a:r>
            <a:r>
              <a:rPr lang="en-US" dirty="0" err="1" smtClean="0"/>
              <a:t>konut</a:t>
            </a:r>
            <a:r>
              <a:rPr lang="en-US" dirty="0" smtClean="0"/>
              <a:t>,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alanların</a:t>
            </a:r>
            <a:r>
              <a:rPr lang="en-US" dirty="0" smtClean="0"/>
              <a:t> </a:t>
            </a:r>
            <a:r>
              <a:rPr lang="en-US" dirty="0" err="1" smtClean="0"/>
              <a:t>tanziminden</a:t>
            </a:r>
            <a:r>
              <a:rPr lang="en-US" dirty="0" smtClean="0"/>
              <a:t> </a:t>
            </a:r>
            <a:r>
              <a:rPr lang="en-US" dirty="0" err="1" smtClean="0"/>
              <a:t>sorumlu</a:t>
            </a:r>
            <a:endParaRPr lang="en-US" dirty="0" smtClean="0"/>
          </a:p>
          <a:p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(</a:t>
            </a:r>
            <a:r>
              <a:rPr lang="en-US" dirty="0" err="1" smtClean="0"/>
              <a:t>Paris’e</a:t>
            </a:r>
            <a:r>
              <a:rPr lang="en-US" dirty="0" smtClean="0"/>
              <a:t> has </a:t>
            </a:r>
            <a:r>
              <a:rPr lang="en-US" dirty="0" err="1" smtClean="0"/>
              <a:t>bir</a:t>
            </a:r>
            <a:r>
              <a:rPr lang="en-US" dirty="0" smtClean="0"/>
              <a:t> durum): </a:t>
            </a:r>
            <a:r>
              <a:rPr lang="en-US" dirty="0" err="1" smtClean="0"/>
              <a:t>belediyeye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alanların</a:t>
            </a:r>
            <a:r>
              <a:rPr lang="en-US" dirty="0" smtClean="0"/>
              <a:t> </a:t>
            </a:r>
            <a:r>
              <a:rPr lang="en-US" dirty="0" err="1" smtClean="0"/>
              <a:t>gözetimi</a:t>
            </a:r>
            <a:r>
              <a:rPr lang="en-US" dirty="0" smtClean="0"/>
              <a:t>, </a:t>
            </a:r>
            <a:r>
              <a:rPr lang="en-US" dirty="0" err="1" smtClean="0"/>
              <a:t>temizlik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,  </a:t>
            </a:r>
            <a:r>
              <a:rPr lang="en-US" dirty="0" err="1" smtClean="0"/>
              <a:t>pazarlar</a:t>
            </a:r>
            <a:r>
              <a:rPr lang="en-US" dirty="0" smtClean="0"/>
              <a:t>, park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bahçeler</a:t>
            </a:r>
            <a:r>
              <a:rPr lang="en-US" dirty="0" smtClean="0"/>
              <a:t>, </a:t>
            </a:r>
            <a:r>
              <a:rPr lang="en-US" dirty="0" err="1" smtClean="0"/>
              <a:t>seyyar</a:t>
            </a:r>
            <a:r>
              <a:rPr lang="en-US" dirty="0" smtClean="0"/>
              <a:t> </a:t>
            </a:r>
            <a:r>
              <a:rPr lang="en-US" dirty="0" err="1" smtClean="0"/>
              <a:t>satıcılar</a:t>
            </a:r>
            <a:r>
              <a:rPr lang="en-US" dirty="0" smtClean="0"/>
              <a:t>…</a:t>
            </a:r>
          </a:p>
        </p:txBody>
      </p:sp>
      <p:pic>
        <p:nvPicPr>
          <p:cNvPr id="4" name="Image 3" descr="bertrand_delanoe_personnalite_u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060848"/>
            <a:ext cx="3333750" cy="42862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084168" y="63813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Bertrand Delanoë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20 </a:t>
            </a:r>
            <a:r>
              <a:rPr lang="fr-FR" dirty="0" err="1" smtClean="0"/>
              <a:t>İlçe</a:t>
            </a:r>
            <a:r>
              <a:rPr lang="fr-FR" dirty="0" smtClean="0"/>
              <a:t> </a:t>
            </a:r>
            <a:r>
              <a:rPr lang="fr-FR" dirty="0" err="1" smtClean="0"/>
              <a:t>Belediyesi</a:t>
            </a:r>
            <a:r>
              <a:rPr lang="fr-FR" dirty="0" smtClean="0"/>
              <a:t> and </a:t>
            </a:r>
            <a:r>
              <a:rPr lang="fr-FR" dirty="0" err="1" smtClean="0"/>
              <a:t>Meclisleri</a:t>
            </a:r>
            <a:endParaRPr lang="fr-FR" dirty="0" smtClean="0"/>
          </a:p>
          <a:p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yetkileri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: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bakım</a:t>
            </a:r>
            <a:r>
              <a:rPr lang="en-US" dirty="0" smtClean="0"/>
              <a:t> </a:t>
            </a:r>
            <a:r>
              <a:rPr lang="en-US" dirty="0" err="1" smtClean="0"/>
              <a:t>merkezleri</a:t>
            </a:r>
            <a:r>
              <a:rPr lang="en-US" dirty="0" smtClean="0"/>
              <a:t>, </a:t>
            </a:r>
            <a:r>
              <a:rPr lang="en-US" dirty="0" err="1" smtClean="0"/>
              <a:t>parklar</a:t>
            </a:r>
            <a:r>
              <a:rPr lang="en-US" dirty="0" smtClean="0"/>
              <a:t>, </a:t>
            </a:r>
            <a:r>
              <a:rPr lang="en-US" dirty="0" err="1" smtClean="0"/>
              <a:t>kütüphaneler</a:t>
            </a:r>
            <a:r>
              <a:rPr lang="en-US" dirty="0" smtClean="0"/>
              <a:t>, </a:t>
            </a:r>
            <a:r>
              <a:rPr lang="en-US" dirty="0" err="1" smtClean="0"/>
              <a:t>spor</a:t>
            </a:r>
            <a:r>
              <a:rPr lang="en-US" dirty="0" smtClean="0"/>
              <a:t> </a:t>
            </a:r>
            <a:r>
              <a:rPr lang="en-US" dirty="0" err="1" smtClean="0"/>
              <a:t>salonları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err="1" smtClean="0"/>
              <a:t>İlçeler</a:t>
            </a:r>
            <a:r>
              <a:rPr lang="en-US" dirty="0" smtClean="0"/>
              <a:t> </a:t>
            </a:r>
            <a:r>
              <a:rPr lang="en-US" dirty="0" err="1" smtClean="0"/>
              <a:t>şehire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edilmiyor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ilçe</a:t>
            </a:r>
            <a:r>
              <a:rPr lang="en-US" dirty="0" smtClean="0"/>
              <a:t> </a:t>
            </a:r>
            <a:r>
              <a:rPr lang="en-US" dirty="0" err="1" smtClean="0"/>
              <a:t>Belediye</a:t>
            </a:r>
            <a:r>
              <a:rPr lang="en-US" dirty="0" smtClean="0"/>
              <a:t> </a:t>
            </a:r>
            <a:r>
              <a:rPr lang="en-US" dirty="0" err="1" smtClean="0"/>
              <a:t>Başkanlarının</a:t>
            </a:r>
            <a:r>
              <a:rPr lang="en-US" dirty="0" smtClean="0"/>
              <a:t> </a:t>
            </a:r>
            <a:r>
              <a:rPr lang="en-US" dirty="0" err="1" smtClean="0"/>
              <a:t>yetki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r>
              <a:rPr lang="en-US" dirty="0" smtClean="0"/>
              <a:t> </a:t>
            </a:r>
            <a:r>
              <a:rPr lang="en-US" dirty="0" err="1" smtClean="0"/>
              <a:t>kısıtlı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Kararları</a:t>
            </a:r>
            <a:r>
              <a:rPr lang="en-US" dirty="0" smtClean="0"/>
              <a:t> </a:t>
            </a:r>
            <a:r>
              <a:rPr lang="en-US" dirty="0" err="1"/>
              <a:t>ç</a:t>
            </a:r>
            <a:r>
              <a:rPr lang="en-US" dirty="0" err="1" smtClean="0"/>
              <a:t>oğunlukla</a:t>
            </a:r>
            <a:r>
              <a:rPr lang="en-US" dirty="0" smtClean="0"/>
              <a:t> </a:t>
            </a:r>
            <a:r>
              <a:rPr lang="en-US" dirty="0" err="1" smtClean="0"/>
              <a:t>tavsiye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r>
              <a:rPr lang="en-US" dirty="0" smtClean="0"/>
              <a:t> </a:t>
            </a:r>
            <a:r>
              <a:rPr lang="en-US" dirty="0" err="1" smtClean="0"/>
              <a:t>taşıyor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Paris </a:t>
            </a:r>
            <a:r>
              <a:rPr lang="fr-FR" dirty="0" err="1" smtClean="0"/>
              <a:t>nasıl</a:t>
            </a:r>
            <a:r>
              <a:rPr lang="fr-FR" dirty="0" smtClean="0"/>
              <a:t> </a:t>
            </a:r>
            <a:r>
              <a:rPr lang="fr-FR" dirty="0" err="1" smtClean="0"/>
              <a:t>yönetiliyor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500" dirty="0" err="1" smtClean="0"/>
              <a:t>Emniyet</a:t>
            </a:r>
            <a:r>
              <a:rPr lang="en-US" sz="4500" dirty="0" smtClean="0"/>
              <a:t> </a:t>
            </a:r>
            <a:r>
              <a:rPr lang="en-US" sz="4500" dirty="0" err="1" smtClean="0"/>
              <a:t>Müdürü</a:t>
            </a:r>
            <a:endParaRPr lang="en-US" sz="45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4474840" cy="4968552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 err="1" smtClean="0"/>
              <a:t>Emniyet</a:t>
            </a:r>
            <a:r>
              <a:rPr lang="fr-FR" sz="2800" dirty="0" smtClean="0"/>
              <a:t> </a:t>
            </a:r>
            <a:r>
              <a:rPr lang="fr-FR" sz="2800" dirty="0" err="1" smtClean="0"/>
              <a:t>Müdürü</a:t>
            </a:r>
            <a:r>
              <a:rPr lang="fr-FR" sz="2800" dirty="0" smtClean="0"/>
              <a:t>, </a:t>
            </a:r>
            <a:r>
              <a:rPr lang="fr-FR" sz="2800" dirty="0" err="1" smtClean="0"/>
              <a:t>Cumhurbaşkanı</a:t>
            </a:r>
            <a:r>
              <a:rPr lang="fr-FR" sz="2800" dirty="0" smtClean="0"/>
              <a:t> </a:t>
            </a:r>
            <a:r>
              <a:rPr lang="fr-FR" sz="2800" dirty="0" err="1" smtClean="0"/>
              <a:t>tarafından</a:t>
            </a:r>
            <a:r>
              <a:rPr lang="fr-FR" sz="2800" dirty="0" smtClean="0"/>
              <a:t> </a:t>
            </a:r>
            <a:r>
              <a:rPr lang="fr-FR" sz="2800" dirty="0" err="1" smtClean="0"/>
              <a:t>atanan</a:t>
            </a:r>
            <a:r>
              <a:rPr lang="fr-FR" sz="2800" dirty="0" smtClean="0"/>
              <a:t> </a:t>
            </a:r>
            <a:r>
              <a:rPr lang="fr-FR" sz="2800" dirty="0" err="1" smtClean="0"/>
              <a:t>bir</a:t>
            </a:r>
            <a:r>
              <a:rPr lang="fr-FR" sz="2800" dirty="0" smtClean="0"/>
              <a:t> </a:t>
            </a:r>
            <a:r>
              <a:rPr lang="fr-FR" sz="2800" dirty="0" err="1" smtClean="0"/>
              <a:t>devlet</a:t>
            </a:r>
            <a:r>
              <a:rPr lang="fr-FR" sz="2800" dirty="0" smtClean="0"/>
              <a:t> </a:t>
            </a:r>
            <a:r>
              <a:rPr lang="fr-FR" sz="2800" dirty="0" err="1" smtClean="0"/>
              <a:t>memurudur</a:t>
            </a:r>
            <a:r>
              <a:rPr lang="fr-FR" sz="2800" dirty="0" smtClean="0"/>
              <a:t> </a:t>
            </a:r>
            <a:r>
              <a:rPr lang="fr-FR" sz="2800" dirty="0" err="1" smtClean="0"/>
              <a:t>ve</a:t>
            </a:r>
            <a:r>
              <a:rPr lang="fr-FR" sz="2800" dirty="0" smtClean="0"/>
              <a:t> </a:t>
            </a:r>
            <a:r>
              <a:rPr lang="fr-FR" sz="2800" dirty="0" err="1" smtClean="0"/>
              <a:t>Paris’in</a:t>
            </a:r>
            <a:r>
              <a:rPr lang="fr-FR" sz="2800" dirty="0" smtClean="0"/>
              <a:t> </a:t>
            </a:r>
            <a:r>
              <a:rPr lang="fr-FR" sz="2800" dirty="0" err="1" smtClean="0"/>
              <a:t>kamusal</a:t>
            </a:r>
            <a:r>
              <a:rPr lang="fr-FR" sz="2800" dirty="0" smtClean="0"/>
              <a:t> </a:t>
            </a:r>
            <a:r>
              <a:rPr lang="fr-FR" sz="2800" dirty="0" err="1" smtClean="0"/>
              <a:t>güvenliğinden</a:t>
            </a:r>
            <a:r>
              <a:rPr lang="fr-FR" sz="2800" dirty="0" smtClean="0"/>
              <a:t> </a:t>
            </a:r>
            <a:r>
              <a:rPr lang="fr-FR" sz="2800" dirty="0" err="1" smtClean="0"/>
              <a:t>sorumludur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46000 </a:t>
            </a:r>
            <a:r>
              <a:rPr lang="fr-FR" sz="2800" dirty="0" err="1" smtClean="0"/>
              <a:t>teknik</a:t>
            </a:r>
            <a:r>
              <a:rPr lang="fr-FR" sz="2800" dirty="0" smtClean="0"/>
              <a:t> </a:t>
            </a:r>
            <a:r>
              <a:rPr lang="fr-FR" sz="2800" dirty="0" err="1" smtClean="0"/>
              <a:t>ve</a:t>
            </a:r>
            <a:r>
              <a:rPr lang="fr-FR" sz="2800" dirty="0" smtClean="0"/>
              <a:t> </a:t>
            </a:r>
            <a:r>
              <a:rPr lang="fr-FR" sz="2800" dirty="0" err="1" smtClean="0"/>
              <a:t>idari</a:t>
            </a:r>
            <a:r>
              <a:rPr lang="fr-FR" sz="2800" dirty="0" smtClean="0"/>
              <a:t> </a:t>
            </a:r>
            <a:r>
              <a:rPr lang="fr-FR" sz="2800" dirty="0" err="1" smtClean="0"/>
              <a:t>personelden</a:t>
            </a:r>
            <a:r>
              <a:rPr lang="fr-FR" sz="2800" dirty="0" smtClean="0"/>
              <a:t> </a:t>
            </a:r>
            <a:r>
              <a:rPr lang="fr-FR" sz="2800" dirty="0" err="1" smtClean="0"/>
              <a:t>sorumludur</a:t>
            </a:r>
            <a:r>
              <a:rPr lang="fr-FR" sz="2800" dirty="0" smtClean="0"/>
              <a:t> (30000 polis </a:t>
            </a:r>
            <a:r>
              <a:rPr lang="fr-FR" sz="2800" dirty="0" err="1" smtClean="0"/>
              <a:t>memuru</a:t>
            </a:r>
            <a:r>
              <a:rPr lang="fr-FR" sz="2800" dirty="0" smtClean="0"/>
              <a:t> </a:t>
            </a:r>
            <a:r>
              <a:rPr lang="fr-FR" sz="2800" dirty="0" err="1" smtClean="0"/>
              <a:t>dahil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Paris </a:t>
            </a:r>
            <a:r>
              <a:rPr lang="fr-FR" sz="2800" dirty="0" err="1" smtClean="0"/>
              <a:t>ve</a:t>
            </a:r>
            <a:r>
              <a:rPr lang="fr-FR" sz="2800" dirty="0" smtClean="0"/>
              <a:t> </a:t>
            </a:r>
            <a:r>
              <a:rPr lang="fr-FR" sz="2800" dirty="0" err="1" smtClean="0"/>
              <a:t>banliyösü</a:t>
            </a:r>
            <a:r>
              <a:rPr lang="fr-FR" sz="2800" dirty="0" smtClean="0"/>
              <a:t> </a:t>
            </a:r>
            <a:r>
              <a:rPr lang="fr-FR" sz="2800" dirty="0" err="1" smtClean="0"/>
              <a:t>üzerinde</a:t>
            </a:r>
            <a:r>
              <a:rPr lang="fr-FR" sz="2800" dirty="0" smtClean="0"/>
              <a:t> </a:t>
            </a:r>
            <a:r>
              <a:rPr lang="fr-FR" sz="2800" dirty="0" err="1" smtClean="0"/>
              <a:t>yetkisi</a:t>
            </a:r>
            <a:r>
              <a:rPr lang="fr-FR" sz="2800" dirty="0" smtClean="0"/>
              <a:t> </a:t>
            </a:r>
            <a:r>
              <a:rPr lang="fr-FR" sz="2800" dirty="0" err="1" smtClean="0"/>
              <a:t>bulunmaktadır</a:t>
            </a:r>
            <a:r>
              <a:rPr lang="fr-FR" sz="2800" dirty="0" smtClean="0"/>
              <a:t>.</a:t>
            </a:r>
          </a:p>
          <a:p>
            <a:r>
              <a:rPr lang="fr-FR" sz="2800" dirty="0" err="1"/>
              <a:t>Kolluk</a:t>
            </a:r>
            <a:r>
              <a:rPr lang="fr-FR" sz="2800" dirty="0"/>
              <a:t> </a:t>
            </a:r>
            <a:r>
              <a:rPr lang="fr-FR" sz="2800" dirty="0" err="1"/>
              <a:t>yetkisi</a:t>
            </a:r>
            <a:r>
              <a:rPr lang="fr-FR" sz="2800" dirty="0"/>
              <a:t> </a:t>
            </a:r>
            <a:r>
              <a:rPr lang="fr-FR" sz="2800" dirty="0" err="1"/>
              <a:t>bulunmaktadır</a:t>
            </a:r>
            <a:r>
              <a:rPr lang="fr-FR" sz="2800" dirty="0"/>
              <a:t>; </a:t>
            </a:r>
            <a:r>
              <a:rPr lang="fr-FR" sz="2800" dirty="0" err="1"/>
              <a:t>ayrıca</a:t>
            </a:r>
            <a:r>
              <a:rPr lang="fr-FR" sz="2800" dirty="0"/>
              <a:t> </a:t>
            </a:r>
            <a:r>
              <a:rPr lang="fr-FR" sz="2800" dirty="0" err="1" smtClean="0"/>
              <a:t>stratejik</a:t>
            </a:r>
            <a:r>
              <a:rPr lang="fr-FR" sz="2800" dirty="0" smtClean="0"/>
              <a:t> </a:t>
            </a:r>
            <a:r>
              <a:rPr lang="fr-FR" sz="2800" dirty="0" err="1" smtClean="0"/>
              <a:t>noktalarda</a:t>
            </a:r>
            <a:r>
              <a:rPr lang="fr-FR" sz="2800" dirty="0" smtClean="0"/>
              <a:t> </a:t>
            </a:r>
            <a:r>
              <a:rPr lang="fr-FR" sz="2800" dirty="0" err="1" smtClean="0"/>
              <a:t>trafik</a:t>
            </a:r>
            <a:r>
              <a:rPr lang="fr-FR" sz="2800" dirty="0" smtClean="0"/>
              <a:t> </a:t>
            </a:r>
            <a:r>
              <a:rPr lang="fr-FR" sz="2800" dirty="0" err="1"/>
              <a:t>ve</a:t>
            </a:r>
            <a:r>
              <a:rPr lang="fr-FR" sz="2800" dirty="0"/>
              <a:t> </a:t>
            </a:r>
            <a:r>
              <a:rPr lang="fr-FR" sz="2800" dirty="0" err="1"/>
              <a:t>park</a:t>
            </a:r>
            <a:r>
              <a:rPr lang="fr-FR" sz="2800" dirty="0"/>
              <a:t> </a:t>
            </a:r>
            <a:r>
              <a:rPr lang="fr-FR" sz="2800" dirty="0" err="1"/>
              <a:t>düzenlemesinde</a:t>
            </a:r>
            <a:r>
              <a:rPr lang="fr-FR" sz="2800" dirty="0"/>
              <a:t> </a:t>
            </a:r>
            <a:r>
              <a:rPr lang="fr-FR" sz="2800" dirty="0" err="1"/>
              <a:t>yetkilidir</a:t>
            </a:r>
            <a:r>
              <a:rPr lang="fr-FR" sz="2800" dirty="0"/>
              <a:t>. (</a:t>
            </a:r>
            <a:r>
              <a:rPr lang="fr-FR" sz="2800" dirty="0" err="1"/>
              <a:t>Champs-Elysees</a:t>
            </a:r>
            <a:r>
              <a:rPr lang="fr-FR" sz="2800" dirty="0"/>
              <a:t>, </a:t>
            </a:r>
            <a:r>
              <a:rPr lang="fr-FR" sz="2800" dirty="0" err="1"/>
              <a:t>büyükelçilikler</a:t>
            </a:r>
            <a:r>
              <a:rPr lang="fr-FR" sz="2800" dirty="0"/>
              <a:t> </a:t>
            </a:r>
            <a:r>
              <a:rPr lang="fr-FR" sz="2800" dirty="0" err="1"/>
              <a:t>gibi</a:t>
            </a:r>
            <a:r>
              <a:rPr lang="fr-FR" sz="2800" dirty="0"/>
              <a:t>)</a:t>
            </a:r>
          </a:p>
          <a:p>
            <a:pPr marL="0" indent="0">
              <a:buNone/>
            </a:pPr>
            <a:endParaRPr lang="fr-FR" sz="2800" dirty="0" smtClean="0"/>
          </a:p>
        </p:txBody>
      </p:sp>
      <p:pic>
        <p:nvPicPr>
          <p:cNvPr id="2050" name="Picture 2" descr="http://26.img.v4.skyrock.net/2742/64872742/pics/2890390339_smal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132856"/>
            <a:ext cx="3800475" cy="347662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836712"/>
            <a:ext cx="4624110" cy="590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698464"/>
          </a:xfrm>
        </p:spPr>
        <p:txBody>
          <a:bodyPr/>
          <a:lstStyle/>
          <a:p>
            <a:pPr algn="ctr"/>
            <a:r>
              <a:rPr lang="fr-FR" dirty="0" err="1" smtClean="0"/>
              <a:t>Fransa’da</a:t>
            </a:r>
            <a:r>
              <a:rPr lang="fr-FR" dirty="0" smtClean="0"/>
              <a:t> </a:t>
            </a:r>
            <a:r>
              <a:rPr lang="fr-FR" dirty="0" err="1" smtClean="0"/>
              <a:t>Yerel</a:t>
            </a:r>
            <a:r>
              <a:rPr lang="fr-FR" dirty="0" smtClean="0"/>
              <a:t> </a:t>
            </a:r>
            <a:r>
              <a:rPr lang="fr-FR" dirty="0" err="1" smtClean="0"/>
              <a:t>Güvenlik</a:t>
            </a:r>
            <a:r>
              <a:rPr lang="fr-FR" dirty="0" smtClean="0"/>
              <a:t> </a:t>
            </a:r>
            <a:r>
              <a:rPr lang="fr-FR" dirty="0" err="1" smtClean="0"/>
              <a:t>İşbirlikleri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539552" y="3212976"/>
            <a:ext cx="7772400" cy="1509712"/>
          </a:xfrm>
        </p:spPr>
        <p:txBody>
          <a:bodyPr/>
          <a:lstStyle/>
          <a:p>
            <a:pPr algn="ctr"/>
            <a:r>
              <a:rPr lang="fr-FR" dirty="0" err="1" smtClean="0"/>
              <a:t>Arkaplan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yasal</a:t>
            </a:r>
            <a:r>
              <a:rPr lang="fr-FR" dirty="0" smtClean="0"/>
              <a:t> </a:t>
            </a:r>
            <a:r>
              <a:rPr lang="fr-FR" dirty="0" err="1" smtClean="0"/>
              <a:t>çerçeve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615347"/>
      </p:ext>
    </p:extLst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1121</TotalTime>
  <Words>915</Words>
  <Application>Microsoft Macintosh PowerPoint</Application>
  <PresentationFormat>On-screen Show (4:3)</PresentationFormat>
  <Paragraphs>134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Débit</vt:lpstr>
      <vt:lpstr>Yerel Güvenlik Planları Paris Uygulaması</vt:lpstr>
      <vt:lpstr>Giriş</vt:lpstr>
      <vt:lpstr>Paris ve 20 İlçesi</vt:lpstr>
      <vt:lpstr>PowerPoint Presentation</vt:lpstr>
      <vt:lpstr>Paris nasıl yönetiliyor?</vt:lpstr>
      <vt:lpstr>PowerPoint Presentation</vt:lpstr>
      <vt:lpstr>Emniyet Müdürü</vt:lpstr>
      <vt:lpstr>PowerPoint Presentation</vt:lpstr>
      <vt:lpstr>Fransa’da Yerel Güvenlik İşbirlikleri</vt:lpstr>
      <vt:lpstr>Fransa’da yerel güvenlik işbirlikleri</vt:lpstr>
      <vt:lpstr>Paris Yerel Güvenlik Planı</vt:lpstr>
      <vt:lpstr>Paris Yerel Güvenlik Planına yönelik temel öğeler</vt:lpstr>
      <vt:lpstr>İl seviyesi</vt:lpstr>
      <vt:lpstr>Komisyon Üyeleri Kimlerden Oluşuyor?</vt:lpstr>
      <vt:lpstr>Planın Rolü</vt:lpstr>
      <vt:lpstr>Planın içeriği: Ortak Analiz</vt:lpstr>
      <vt:lpstr>Planın içeriği: Ortak eylem planı</vt:lpstr>
      <vt:lpstr>İlçe Seviyesi</vt:lpstr>
      <vt:lpstr>İlçe Planları ve Komisyonları: temel durumlar</vt:lpstr>
      <vt:lpstr>İlçe Planları: nasıl işliyor?</vt:lpstr>
      <vt:lpstr>İlçe Komisyonları: nasıl çalışıyor?</vt:lpstr>
      <vt:lpstr>SONUÇ</vt:lpstr>
      <vt:lpstr>Sonuç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and territorial authorities in France</dc:title>
  <dc:creator>zagro</dc:creator>
  <cp:lastModifiedBy>Sevcan AKINCI</cp:lastModifiedBy>
  <cp:revision>102</cp:revision>
  <dcterms:created xsi:type="dcterms:W3CDTF">2013-01-16T19:37:41Z</dcterms:created>
  <dcterms:modified xsi:type="dcterms:W3CDTF">2013-01-24T06:34:45Z</dcterms:modified>
</cp:coreProperties>
</file>