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slideLayouts/slideLayout10.xml" ContentType="application/vnd.openxmlformats-officedocument.presentationml.slideLayout+xml"/>
  <Default Extension="gif" ContentType="image/gif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26"/>
  </p:notesMasterIdLst>
  <p:sldIdLst>
    <p:sldId id="271" r:id="rId2"/>
    <p:sldId id="272" r:id="rId3"/>
    <p:sldId id="290" r:id="rId4"/>
    <p:sldId id="291" r:id="rId5"/>
    <p:sldId id="261" r:id="rId6"/>
    <p:sldId id="263" r:id="rId7"/>
    <p:sldId id="262" r:id="rId8"/>
    <p:sldId id="267" r:id="rId9"/>
    <p:sldId id="273" r:id="rId10"/>
    <p:sldId id="274" r:id="rId11"/>
    <p:sldId id="276" r:id="rId12"/>
    <p:sldId id="277" r:id="rId13"/>
    <p:sldId id="278" r:id="rId14"/>
    <p:sldId id="279" r:id="rId15"/>
    <p:sldId id="280" r:id="rId16"/>
    <p:sldId id="281" r:id="rId17"/>
    <p:sldId id="283" r:id="rId18"/>
    <p:sldId id="282" r:id="rId19"/>
    <p:sldId id="284" r:id="rId20"/>
    <p:sldId id="285" r:id="rId21"/>
    <p:sldId id="286" r:id="rId22"/>
    <p:sldId id="287" r:id="rId23"/>
    <p:sldId id="289" r:id="rId24"/>
    <p:sldId id="288" r:id="rId25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A107856-5554-42FB-B03E-39F5DBC370BA}" styleName="Style moyen 4 - Accentuation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69CF1AB2-1976-4502-BF36-3FF5EA218861}" styleName="Style moyen 4 - Accentuation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660B408-B3CF-4A94-85FC-2B1E0A45F4A2}" styleName="Style foncé 2 - Accentuation 1/Accentuation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E71136-7E48-4C91-9129-D6631C2F3810}" type="datetimeFigureOut">
              <a:rPr lang="fr-FR" smtClean="0"/>
              <a:pPr/>
              <a:t>23/01/2013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1A7339-C937-4E09-ADB6-DF81B951327E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22</a:t>
            </a:fld>
            <a:endParaRPr lang="fr-FR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23</a:t>
            </a:fld>
            <a:endParaRPr lang="fr-FR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24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F1A7339-C937-4E09-ADB6-DF81B951327E}" type="slidenum">
              <a:rPr lang="fr-FR" smtClean="0"/>
              <a:pPr/>
              <a:t>9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r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7" name="Sous-titr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30" name="Espace réservé de la date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A7D-AF3F-4AE1-B00E-E802C85AB4AE}" type="datetimeFigureOut">
              <a:rPr lang="fr-FR" smtClean="0"/>
              <a:pPr/>
              <a:t>23/01/2013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27" name="Espace réservé du numéro de diapositiv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896F-8DEF-4AAA-AEB5-95F44725DC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A7D-AF3F-4AE1-B00E-E802C85AB4AE}" type="datetimeFigureOut">
              <a:rPr lang="fr-FR" smtClean="0"/>
              <a:pPr/>
              <a:t>23/01/2013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896F-8DEF-4AAA-AEB5-95F44725DC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wipe dir="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A7D-AF3F-4AE1-B00E-E802C85AB4AE}" type="datetimeFigureOut">
              <a:rPr lang="fr-FR" smtClean="0"/>
              <a:pPr/>
              <a:t>23/01/2013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896F-8DEF-4AAA-AEB5-95F44725DC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wipe dir="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A7D-AF3F-4AE1-B00E-E802C85AB4AE}" type="datetimeFigureOut">
              <a:rPr lang="fr-FR" smtClean="0"/>
              <a:pPr/>
              <a:t>23/01/2013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896F-8DEF-4AAA-AEB5-95F44725DC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wipe dir="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A7D-AF3F-4AE1-B00E-E802C85AB4AE}" type="datetimeFigureOut">
              <a:rPr lang="fr-FR" smtClean="0"/>
              <a:pPr/>
              <a:t>23/01/2013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896F-8DEF-4AAA-AEB5-95F44725DC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wipe dir="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A7D-AF3F-4AE1-B00E-E802C85AB4AE}" type="datetimeFigureOut">
              <a:rPr lang="fr-FR" smtClean="0"/>
              <a:pPr/>
              <a:t>23/01/2013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896F-8DEF-4AAA-AEB5-95F44725DC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wipe dir="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A7D-AF3F-4AE1-B00E-E802C85AB4AE}" type="datetimeFigureOut">
              <a:rPr lang="fr-FR" smtClean="0"/>
              <a:pPr/>
              <a:t>23/01/2013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896F-8DEF-4AAA-AEB5-95F44725DC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A7D-AF3F-4AE1-B00E-E802C85AB4AE}" type="datetimeFigureOut">
              <a:rPr lang="fr-FR" smtClean="0"/>
              <a:pPr/>
              <a:t>23/01/2013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896F-8DEF-4AAA-AEB5-95F44725DC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wipe dir="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A7D-AF3F-4AE1-B00E-E802C85AB4AE}" type="datetimeFigureOut">
              <a:rPr lang="fr-FR" smtClean="0"/>
              <a:pPr/>
              <a:t>23/01/2013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896F-8DEF-4AAA-AEB5-95F44725DC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A7D-AF3F-4AE1-B00E-E802C85AB4AE}" type="datetimeFigureOut">
              <a:rPr lang="fr-FR" smtClean="0"/>
              <a:pPr/>
              <a:t>23/01/2013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9E896F-8DEF-4AAA-AEB5-95F44725DC3B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  <p:transition spd="med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gner et arrondir un rectangle à un seul coin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Triangle rect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F14A7D-AF3F-4AE1-B00E-E802C85AB4AE}" type="datetimeFigureOut">
              <a:rPr lang="fr-FR" smtClean="0"/>
              <a:pPr/>
              <a:t>23/01/2013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39E896F-8DEF-4AAA-AEB5-95F44725DC3B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10" name="Forme libre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orme libre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e libre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orme libre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Espace réservé du titre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0" name="Espace réservé du texte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F14A7D-AF3F-4AE1-B00E-E802C85AB4AE}" type="datetimeFigureOut">
              <a:rPr lang="fr-FR" smtClean="0"/>
              <a:pPr/>
              <a:t>23/01/2013</a:t>
            </a:fld>
            <a:endParaRPr lang="fr-FR"/>
          </a:p>
        </p:txBody>
      </p:sp>
      <p:sp>
        <p:nvSpPr>
          <p:cNvPr id="22" name="Espace réservé du pied de pag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39E896F-8DEF-4AAA-AEB5-95F44725DC3B}" type="slidenum">
              <a:rPr lang="fr-FR" smtClean="0"/>
              <a:pPr/>
              <a:t>‹N°›</a:t>
            </a:fld>
            <a:endParaRPr lang="fr-FR"/>
          </a:p>
        </p:txBody>
      </p:sp>
      <p:grpSp>
        <p:nvGrpSpPr>
          <p:cNvPr id="2" name="Groupe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orme libre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orme libre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 spd="med">
    <p:wipe dir="d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fr-FR" dirty="0" smtClean="0"/>
              <a:t>Local Security </a:t>
            </a:r>
            <a:r>
              <a:rPr lang="fr-FR" dirty="0" err="1" smtClean="0"/>
              <a:t>Agreements</a:t>
            </a:r>
            <a:r>
              <a:rPr lang="fr-FR" dirty="0" smtClean="0"/>
              <a:t> in </a:t>
            </a:r>
            <a:r>
              <a:rPr lang="fr-FR" dirty="0" smtClean="0"/>
              <a:t>Paris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fr-FR" dirty="0" smtClean="0"/>
              <a:t>Mathieu </a:t>
            </a:r>
            <a:r>
              <a:rPr lang="fr-FR" dirty="0" err="1" smtClean="0"/>
              <a:t>Zagrodzki</a:t>
            </a:r>
            <a:endParaRPr lang="fr-FR" dirty="0" smtClean="0"/>
          </a:p>
          <a:p>
            <a:pPr algn="ctr"/>
            <a:r>
              <a:rPr lang="fr-FR" dirty="0" smtClean="0"/>
              <a:t>Université de Versailles/St-Quentin</a:t>
            </a:r>
            <a:endParaRPr lang="fr-F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Local </a:t>
            </a:r>
            <a:r>
              <a:rPr lang="fr-FR" dirty="0" err="1" smtClean="0"/>
              <a:t>security</a:t>
            </a:r>
            <a:r>
              <a:rPr lang="fr-FR" dirty="0" smtClean="0"/>
              <a:t> </a:t>
            </a:r>
            <a:r>
              <a:rPr lang="fr-FR" dirty="0" err="1" smtClean="0"/>
              <a:t>partnerships</a:t>
            </a:r>
            <a:r>
              <a:rPr lang="fr-FR" dirty="0" smtClean="0"/>
              <a:t> in France</a:t>
            </a: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1983: Municipal Councils for Crime Prevention (“</a:t>
            </a:r>
            <a:r>
              <a:rPr lang="en-US" dirty="0" err="1" smtClean="0"/>
              <a:t>Conseils</a:t>
            </a:r>
            <a:r>
              <a:rPr lang="en-US" dirty="0" smtClean="0"/>
              <a:t> </a:t>
            </a:r>
            <a:r>
              <a:rPr lang="en-US" dirty="0" err="1" smtClean="0"/>
              <a:t>Communaux</a:t>
            </a:r>
            <a:r>
              <a:rPr lang="en-US" dirty="0" smtClean="0"/>
              <a:t> de </a:t>
            </a:r>
            <a:r>
              <a:rPr lang="en-US" dirty="0" err="1" smtClean="0"/>
              <a:t>Prévention</a:t>
            </a:r>
            <a:r>
              <a:rPr lang="en-US" dirty="0" smtClean="0"/>
              <a:t> de la </a:t>
            </a:r>
            <a:r>
              <a:rPr lang="en-US" dirty="0" err="1" smtClean="0"/>
              <a:t>Délinquance</a:t>
            </a:r>
            <a:r>
              <a:rPr lang="en-US" dirty="0" smtClean="0"/>
              <a:t>”) chaired by the </a:t>
            </a:r>
            <a:r>
              <a:rPr lang="en-US" dirty="0" err="1" smtClean="0"/>
              <a:t>Préfet</a:t>
            </a:r>
            <a:endParaRPr lang="en-US" dirty="0" smtClean="0"/>
          </a:p>
          <a:p>
            <a:r>
              <a:rPr lang="en-US" dirty="0" smtClean="0"/>
              <a:t>1997</a:t>
            </a:r>
            <a:r>
              <a:rPr lang="en-US" dirty="0" smtClean="0"/>
              <a:t>: Local Security </a:t>
            </a:r>
            <a:r>
              <a:rPr lang="en-US" dirty="0" smtClean="0"/>
              <a:t>Agreements (“</a:t>
            </a:r>
            <a:r>
              <a:rPr lang="en-US" dirty="0" err="1" smtClean="0"/>
              <a:t>Contrats</a:t>
            </a:r>
            <a:r>
              <a:rPr lang="en-US" dirty="0" smtClean="0"/>
              <a:t> </a:t>
            </a:r>
            <a:r>
              <a:rPr lang="en-US" dirty="0" err="1" smtClean="0"/>
              <a:t>Locaux</a:t>
            </a:r>
            <a:r>
              <a:rPr lang="en-US" dirty="0" smtClean="0"/>
              <a:t> de </a:t>
            </a:r>
            <a:r>
              <a:rPr lang="en-US" dirty="0" err="1" smtClean="0"/>
              <a:t>Sécurité</a:t>
            </a:r>
            <a:r>
              <a:rPr lang="en-US" dirty="0" smtClean="0"/>
              <a:t>”)</a:t>
            </a:r>
            <a:endParaRPr lang="en-US" dirty="0" smtClean="0"/>
          </a:p>
          <a:p>
            <a:r>
              <a:rPr lang="fr-FR" dirty="0" smtClean="0"/>
              <a:t>2002: Local </a:t>
            </a:r>
            <a:r>
              <a:rPr lang="fr-FR" dirty="0" err="1" smtClean="0"/>
              <a:t>Councils</a:t>
            </a:r>
            <a:r>
              <a:rPr lang="fr-FR" dirty="0" smtClean="0"/>
              <a:t> for Security and Crime </a:t>
            </a:r>
            <a:r>
              <a:rPr lang="fr-FR" dirty="0" err="1" smtClean="0"/>
              <a:t>Prevention</a:t>
            </a:r>
            <a:r>
              <a:rPr lang="fr-FR" dirty="0" smtClean="0"/>
              <a:t> (municipal or inter-municipal </a:t>
            </a:r>
            <a:r>
              <a:rPr lang="fr-FR" dirty="0" err="1" smtClean="0"/>
              <a:t>level</a:t>
            </a:r>
            <a:r>
              <a:rPr lang="fr-FR" dirty="0" smtClean="0"/>
              <a:t>), </a:t>
            </a:r>
            <a:r>
              <a:rPr lang="fr-FR" dirty="0" err="1" smtClean="0"/>
              <a:t>chaired</a:t>
            </a:r>
            <a:r>
              <a:rPr lang="fr-FR" dirty="0" smtClean="0"/>
              <a:t> by the </a:t>
            </a:r>
            <a:r>
              <a:rPr lang="fr-FR" dirty="0" err="1" smtClean="0"/>
              <a:t>Mayor</a:t>
            </a:r>
            <a:endParaRPr lang="fr-FR" dirty="0" smtClean="0"/>
          </a:p>
          <a:p>
            <a:r>
              <a:rPr lang="fr-FR" dirty="0" smtClean="0"/>
              <a:t>2007: Local </a:t>
            </a:r>
            <a:r>
              <a:rPr lang="fr-FR" dirty="0" err="1" smtClean="0"/>
              <a:t>Councils</a:t>
            </a:r>
            <a:r>
              <a:rPr lang="fr-FR" dirty="0" smtClean="0"/>
              <a:t> are made </a:t>
            </a:r>
            <a:r>
              <a:rPr lang="fr-FR" dirty="0" err="1" smtClean="0"/>
              <a:t>mandatory</a:t>
            </a:r>
            <a:r>
              <a:rPr lang="fr-FR" dirty="0" smtClean="0"/>
              <a:t> for all </a:t>
            </a:r>
            <a:r>
              <a:rPr lang="fr-FR" dirty="0" err="1" smtClean="0"/>
              <a:t>municipalities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a population of 10 000 or more and for </a:t>
            </a:r>
            <a:r>
              <a:rPr lang="fr-FR" dirty="0" err="1" smtClean="0"/>
              <a:t>municipalities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a sensitive area</a:t>
            </a:r>
          </a:p>
          <a:p>
            <a:endParaRPr lang="fr-FR" dirty="0" smtClean="0"/>
          </a:p>
          <a:p>
            <a:endParaRPr lang="en-US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The </a:t>
            </a:r>
            <a:r>
              <a:rPr lang="fr-FR" dirty="0" err="1" smtClean="0"/>
              <a:t>Parisian</a:t>
            </a:r>
            <a:r>
              <a:rPr lang="fr-FR" dirty="0" smtClean="0"/>
              <a:t> Security </a:t>
            </a:r>
            <a:r>
              <a:rPr lang="fr-FR" dirty="0" smtClean="0"/>
              <a:t>Agreement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dirty="0" smtClean="0"/>
              <a:t>A dual system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replicates</a:t>
            </a:r>
            <a:r>
              <a:rPr lang="fr-FR" dirty="0" smtClean="0"/>
              <a:t> </a:t>
            </a:r>
            <a:r>
              <a:rPr lang="fr-FR" dirty="0" err="1" smtClean="0"/>
              <a:t>Paris’s</a:t>
            </a:r>
            <a:r>
              <a:rPr lang="fr-FR" dirty="0" smtClean="0"/>
              <a:t> </a:t>
            </a:r>
            <a:r>
              <a:rPr lang="fr-FR" dirty="0" err="1" smtClean="0"/>
              <a:t>specific</a:t>
            </a:r>
            <a:r>
              <a:rPr lang="fr-FR" dirty="0" smtClean="0"/>
              <a:t> administrative structure</a:t>
            </a:r>
            <a:endParaRPr lang="fr-F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err="1" smtClean="0"/>
              <a:t>Some</a:t>
            </a:r>
            <a:r>
              <a:rPr lang="fr-FR" dirty="0" smtClean="0"/>
              <a:t> </a:t>
            </a:r>
            <a:r>
              <a:rPr lang="fr-FR" dirty="0" err="1" smtClean="0"/>
              <a:t>key</a:t>
            </a:r>
            <a:r>
              <a:rPr lang="fr-FR" dirty="0" smtClean="0"/>
              <a:t> </a:t>
            </a:r>
            <a:r>
              <a:rPr lang="fr-FR" dirty="0" err="1" smtClean="0"/>
              <a:t>facts</a:t>
            </a:r>
            <a:r>
              <a:rPr lang="fr-FR" dirty="0" smtClean="0"/>
              <a:t> about the </a:t>
            </a:r>
            <a:r>
              <a:rPr lang="fr-FR" dirty="0" err="1" smtClean="0"/>
              <a:t>Parisian</a:t>
            </a:r>
            <a:r>
              <a:rPr lang="fr-FR" dirty="0" smtClean="0"/>
              <a:t> Security </a:t>
            </a:r>
            <a:r>
              <a:rPr lang="fr-FR" dirty="0" smtClean="0"/>
              <a:t>Agreement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The first Security </a:t>
            </a:r>
            <a:r>
              <a:rPr lang="fr-FR" dirty="0" smtClean="0"/>
              <a:t>Agreement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signed</a:t>
            </a:r>
            <a:r>
              <a:rPr lang="fr-FR" dirty="0" smtClean="0"/>
              <a:t> in 2000</a:t>
            </a:r>
          </a:p>
          <a:p>
            <a:r>
              <a:rPr lang="fr-FR" dirty="0" smtClean="0"/>
              <a:t>The </a:t>
            </a:r>
            <a:r>
              <a:rPr lang="fr-FR" dirty="0" err="1" smtClean="0"/>
              <a:t>current</a:t>
            </a:r>
            <a:r>
              <a:rPr lang="fr-FR" dirty="0" smtClean="0"/>
              <a:t> one </a:t>
            </a:r>
            <a:r>
              <a:rPr lang="fr-FR" dirty="0" err="1" smtClean="0"/>
              <a:t>was</a:t>
            </a:r>
            <a:r>
              <a:rPr lang="fr-FR" dirty="0" smtClean="0"/>
              <a:t> </a:t>
            </a:r>
            <a:r>
              <a:rPr lang="fr-FR" dirty="0" err="1" smtClean="0"/>
              <a:t>signed</a:t>
            </a:r>
            <a:r>
              <a:rPr lang="fr-FR" dirty="0" smtClean="0"/>
              <a:t> in March 2009 by the </a:t>
            </a:r>
            <a:r>
              <a:rPr lang="fr-FR" dirty="0" err="1" smtClean="0"/>
              <a:t>Mayor</a:t>
            </a:r>
            <a:r>
              <a:rPr lang="fr-FR" dirty="0" smtClean="0"/>
              <a:t>, the Préfet de Police, the </a:t>
            </a:r>
            <a:r>
              <a:rPr lang="fr-FR" dirty="0" err="1" smtClean="0"/>
              <a:t>Chief</a:t>
            </a:r>
            <a:r>
              <a:rPr lang="fr-FR" dirty="0" smtClean="0"/>
              <a:t> </a:t>
            </a:r>
            <a:r>
              <a:rPr lang="fr-FR" dirty="0" err="1" smtClean="0"/>
              <a:t>Prosecutor</a:t>
            </a:r>
            <a:r>
              <a:rPr lang="fr-FR" dirty="0" smtClean="0"/>
              <a:t> of Paris, the </a:t>
            </a:r>
            <a:r>
              <a:rPr lang="fr-FR" dirty="0" err="1" smtClean="0"/>
              <a:t>Director</a:t>
            </a:r>
            <a:r>
              <a:rPr lang="fr-FR" dirty="0" smtClean="0"/>
              <a:t> of the Paris </a:t>
            </a:r>
            <a:r>
              <a:rPr lang="fr-FR" dirty="0" err="1" smtClean="0"/>
              <a:t>School</a:t>
            </a:r>
            <a:r>
              <a:rPr lang="fr-FR" dirty="0" smtClean="0"/>
              <a:t> System and the Préfet of the Paris </a:t>
            </a:r>
            <a:r>
              <a:rPr lang="fr-FR" dirty="0" err="1" smtClean="0"/>
              <a:t>Region</a:t>
            </a:r>
            <a:endParaRPr lang="fr-FR" dirty="0" smtClean="0"/>
          </a:p>
          <a:p>
            <a:r>
              <a:rPr lang="fr-FR" dirty="0" err="1" smtClean="0"/>
              <a:t>Co-presided</a:t>
            </a:r>
            <a:r>
              <a:rPr lang="fr-FR" dirty="0" smtClean="0"/>
              <a:t> by the Préfet de Police, the </a:t>
            </a:r>
            <a:r>
              <a:rPr lang="fr-FR" dirty="0" err="1" smtClean="0"/>
              <a:t>Mayor</a:t>
            </a:r>
            <a:r>
              <a:rPr lang="fr-FR" dirty="0" smtClean="0"/>
              <a:t> and the </a:t>
            </a:r>
            <a:r>
              <a:rPr lang="fr-FR" dirty="0" err="1" smtClean="0"/>
              <a:t>Chief</a:t>
            </a:r>
            <a:r>
              <a:rPr lang="fr-FR" dirty="0" smtClean="0"/>
              <a:t> </a:t>
            </a:r>
            <a:r>
              <a:rPr lang="fr-FR" dirty="0" err="1" smtClean="0"/>
              <a:t>Prosecutor</a:t>
            </a:r>
            <a:r>
              <a:rPr lang="fr-FR" dirty="0" smtClean="0"/>
              <a:t>, </a:t>
            </a:r>
            <a:r>
              <a:rPr lang="fr-FR" dirty="0" err="1" smtClean="0"/>
              <a:t>chaired</a:t>
            </a:r>
            <a:r>
              <a:rPr lang="fr-FR" dirty="0" smtClean="0"/>
              <a:t> by the </a:t>
            </a:r>
            <a:r>
              <a:rPr lang="fr-FR" dirty="0" err="1" smtClean="0"/>
              <a:t>Mayor</a:t>
            </a:r>
            <a:endParaRPr lang="fr-FR" dirty="0" smtClean="0"/>
          </a:p>
          <a:p>
            <a:r>
              <a:rPr lang="fr-FR" dirty="0" smtClean="0"/>
              <a:t>A </a:t>
            </a:r>
            <a:r>
              <a:rPr lang="fr-FR" dirty="0" err="1" smtClean="0"/>
              <a:t>two</a:t>
            </a:r>
            <a:r>
              <a:rPr lang="fr-FR" dirty="0" smtClean="0"/>
              <a:t>-</a:t>
            </a:r>
            <a:r>
              <a:rPr lang="fr-FR" dirty="0" err="1" smtClean="0"/>
              <a:t>level</a:t>
            </a:r>
            <a:r>
              <a:rPr lang="fr-FR" dirty="0" smtClean="0"/>
              <a:t> </a:t>
            </a:r>
            <a:r>
              <a:rPr lang="fr-FR" dirty="0" err="1" smtClean="0"/>
              <a:t>approach</a:t>
            </a:r>
            <a:r>
              <a:rPr lang="fr-FR" dirty="0" smtClean="0"/>
              <a:t>: the City </a:t>
            </a:r>
            <a:r>
              <a:rPr lang="fr-FR" dirty="0" smtClean="0"/>
              <a:t>agreement+ </a:t>
            </a:r>
            <a:r>
              <a:rPr lang="fr-FR" dirty="0" smtClean="0"/>
              <a:t>City Security Council and the District </a:t>
            </a:r>
            <a:r>
              <a:rPr lang="fr-FR" dirty="0" err="1" smtClean="0"/>
              <a:t>agreements</a:t>
            </a:r>
            <a:r>
              <a:rPr lang="fr-FR" dirty="0" smtClean="0"/>
              <a:t> + </a:t>
            </a:r>
            <a:r>
              <a:rPr lang="fr-FR" dirty="0" smtClean="0"/>
              <a:t>District Security </a:t>
            </a:r>
            <a:r>
              <a:rPr lang="fr-FR" dirty="0" err="1" smtClean="0"/>
              <a:t>Councils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The City </a:t>
            </a:r>
            <a:r>
              <a:rPr lang="fr-FR" dirty="0" err="1" smtClean="0"/>
              <a:t>level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dirty="0" smtClean="0"/>
              <a:t>How do the </a:t>
            </a:r>
            <a:r>
              <a:rPr lang="fr-FR" dirty="0" smtClean="0"/>
              <a:t>Agreement and </a:t>
            </a:r>
            <a:r>
              <a:rPr lang="fr-FR" dirty="0" smtClean="0"/>
              <a:t>the Council </a:t>
            </a:r>
            <a:r>
              <a:rPr lang="fr-FR" dirty="0" err="1" smtClean="0"/>
              <a:t>work</a:t>
            </a:r>
            <a:r>
              <a:rPr lang="fr-FR" dirty="0" smtClean="0"/>
              <a:t>?</a:t>
            </a:r>
            <a:endParaRPr lang="fr-F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err="1" smtClean="0"/>
              <a:t>Who</a:t>
            </a:r>
            <a:r>
              <a:rPr lang="fr-FR" dirty="0" smtClean="0"/>
              <a:t> are the </a:t>
            </a:r>
            <a:r>
              <a:rPr lang="fr-FR" dirty="0" err="1" smtClean="0"/>
              <a:t>members</a:t>
            </a:r>
            <a:r>
              <a:rPr lang="fr-FR" dirty="0" smtClean="0"/>
              <a:t> of the Council?</a:t>
            </a:r>
            <a:endParaRPr lang="fr-FR" dirty="0"/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Four types of </a:t>
            </a:r>
            <a:r>
              <a:rPr lang="fr-FR" dirty="0" err="1" smtClean="0"/>
              <a:t>actors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err="1" smtClean="0"/>
              <a:t>Those</a:t>
            </a:r>
            <a:r>
              <a:rPr lang="fr-FR" dirty="0" smtClean="0"/>
              <a:t> </a:t>
            </a:r>
            <a:r>
              <a:rPr lang="fr-FR" dirty="0" err="1" smtClean="0"/>
              <a:t>members</a:t>
            </a:r>
            <a:r>
              <a:rPr lang="fr-FR" dirty="0" smtClean="0"/>
              <a:t> are </a:t>
            </a:r>
            <a:r>
              <a:rPr lang="fr-FR" dirty="0" err="1" smtClean="0"/>
              <a:t>appointed</a:t>
            </a:r>
            <a:r>
              <a:rPr lang="fr-FR" dirty="0" smtClean="0"/>
              <a:t> by the Préfet de Police, </a:t>
            </a:r>
            <a:r>
              <a:rPr lang="fr-FR" dirty="0" err="1" smtClean="0"/>
              <a:t>after</a:t>
            </a:r>
            <a:r>
              <a:rPr lang="fr-FR" dirty="0" smtClean="0"/>
              <a:t> consulting the </a:t>
            </a:r>
            <a:r>
              <a:rPr lang="fr-FR" dirty="0" err="1" smtClean="0"/>
              <a:t>Mayor</a:t>
            </a:r>
            <a:r>
              <a:rPr lang="fr-FR" dirty="0" smtClean="0"/>
              <a:t> and the </a:t>
            </a:r>
            <a:r>
              <a:rPr lang="fr-FR" dirty="0" err="1" smtClean="0"/>
              <a:t>Chief</a:t>
            </a:r>
            <a:r>
              <a:rPr lang="fr-FR" dirty="0" smtClean="0"/>
              <a:t> </a:t>
            </a:r>
            <a:r>
              <a:rPr lang="fr-FR" dirty="0" err="1" smtClean="0"/>
              <a:t>Prosecutor</a:t>
            </a:r>
            <a:endParaRPr lang="fr-FR" dirty="0" smtClean="0"/>
          </a:p>
          <a:p>
            <a:r>
              <a:rPr lang="fr-FR" dirty="0" smtClean="0"/>
              <a:t>The Council </a:t>
            </a:r>
            <a:r>
              <a:rPr lang="fr-FR" dirty="0" err="1" smtClean="0"/>
              <a:t>meets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least </a:t>
            </a:r>
            <a:r>
              <a:rPr lang="fr-FR" dirty="0" err="1" smtClean="0"/>
              <a:t>twice</a:t>
            </a:r>
            <a:r>
              <a:rPr lang="fr-FR" dirty="0" smtClean="0"/>
              <a:t> a </a:t>
            </a:r>
            <a:r>
              <a:rPr lang="fr-FR" dirty="0" err="1" smtClean="0"/>
              <a:t>year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 smtClean="0"/>
          </a:p>
        </p:txBody>
      </p:sp>
      <p:sp>
        <p:nvSpPr>
          <p:cNvPr id="14" name="Rectangle à coins arrondis 13"/>
          <p:cNvSpPr/>
          <p:nvPr/>
        </p:nvSpPr>
        <p:spPr>
          <a:xfrm>
            <a:off x="251520" y="2636912"/>
            <a:ext cx="1850504" cy="2138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Members</a:t>
            </a:r>
            <a:r>
              <a:rPr lang="fr-FR" dirty="0" smtClean="0"/>
              <a:t> of the City Council</a:t>
            </a:r>
            <a:endParaRPr lang="fr-FR" dirty="0"/>
          </a:p>
        </p:txBody>
      </p:sp>
      <p:sp>
        <p:nvSpPr>
          <p:cNvPr id="16" name="Rectangle à coins arrondis 15"/>
          <p:cNvSpPr/>
          <p:nvPr/>
        </p:nvSpPr>
        <p:spPr>
          <a:xfrm>
            <a:off x="2555776" y="2636912"/>
            <a:ext cx="1850504" cy="2138536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President</a:t>
            </a:r>
            <a:r>
              <a:rPr lang="fr-FR" dirty="0" smtClean="0"/>
              <a:t> of the Court, Sentence </a:t>
            </a:r>
            <a:r>
              <a:rPr lang="fr-FR" dirty="0" err="1" smtClean="0"/>
              <a:t>Enforcement</a:t>
            </a:r>
            <a:r>
              <a:rPr lang="fr-FR" dirty="0" smtClean="0"/>
              <a:t> Judge, Judge </a:t>
            </a:r>
            <a:r>
              <a:rPr lang="fr-FR" dirty="0" err="1" smtClean="0"/>
              <a:t>from</a:t>
            </a:r>
            <a:r>
              <a:rPr lang="fr-FR" dirty="0" smtClean="0"/>
              <a:t> the </a:t>
            </a:r>
            <a:r>
              <a:rPr lang="fr-FR" dirty="0" err="1" smtClean="0"/>
              <a:t>Juvenile</a:t>
            </a:r>
            <a:r>
              <a:rPr lang="fr-FR" dirty="0" smtClean="0"/>
              <a:t> Court</a:t>
            </a:r>
          </a:p>
          <a:p>
            <a:pPr algn="ctr"/>
            <a:endParaRPr lang="fr-FR" dirty="0"/>
          </a:p>
        </p:txBody>
      </p:sp>
      <p:sp>
        <p:nvSpPr>
          <p:cNvPr id="17" name="Rectangle à coins arrondis 16"/>
          <p:cNvSpPr/>
          <p:nvPr/>
        </p:nvSpPr>
        <p:spPr>
          <a:xfrm>
            <a:off x="4932040" y="2636912"/>
            <a:ext cx="1850504" cy="2138536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err="1" smtClean="0"/>
              <a:t>Officials</a:t>
            </a:r>
            <a:r>
              <a:rPr lang="fr-FR" dirty="0" smtClean="0"/>
              <a:t> of the State, </a:t>
            </a:r>
            <a:r>
              <a:rPr lang="fr-FR" dirty="0" err="1" smtClean="0"/>
              <a:t>school</a:t>
            </a:r>
            <a:r>
              <a:rPr lang="fr-FR" dirty="0" smtClean="0"/>
              <a:t> system, prison system and City of Paris</a:t>
            </a:r>
            <a:endParaRPr lang="fr-FR" dirty="0"/>
          </a:p>
        </p:txBody>
      </p:sp>
      <p:sp>
        <p:nvSpPr>
          <p:cNvPr id="18" name="Rectangle à coins arrondis 17"/>
          <p:cNvSpPr/>
          <p:nvPr/>
        </p:nvSpPr>
        <p:spPr>
          <a:xfrm>
            <a:off x="7092280" y="2636912"/>
            <a:ext cx="1850504" cy="2138536"/>
          </a:xfrm>
          <a:prstGeom prst="round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Transportation</a:t>
            </a:r>
          </a:p>
          <a:p>
            <a:pPr algn="ctr"/>
            <a:r>
              <a:rPr lang="fr-FR" dirty="0" smtClean="0"/>
              <a:t>Social </a:t>
            </a:r>
            <a:r>
              <a:rPr lang="fr-FR" dirty="0" err="1" smtClean="0"/>
              <a:t>Housing</a:t>
            </a:r>
            <a:endParaRPr lang="fr-FR" dirty="0" smtClean="0"/>
          </a:p>
          <a:p>
            <a:pPr algn="ctr"/>
            <a:r>
              <a:rPr lang="fr-FR" dirty="0" err="1" smtClean="0"/>
              <a:t>NGOs</a:t>
            </a:r>
            <a:r>
              <a:rPr lang="fr-FR" dirty="0" smtClean="0"/>
              <a:t> </a:t>
            </a:r>
            <a:r>
              <a:rPr lang="fr-FR" dirty="0" err="1" smtClean="0"/>
              <a:t>specialized</a:t>
            </a:r>
            <a:r>
              <a:rPr lang="fr-FR" dirty="0" smtClean="0"/>
              <a:t> in Crime and Drug </a:t>
            </a:r>
            <a:r>
              <a:rPr lang="fr-FR" dirty="0" err="1" smtClean="0"/>
              <a:t>Prevention</a:t>
            </a:r>
            <a:endParaRPr lang="fr-F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/>
              <a:t>The </a:t>
            </a:r>
            <a:r>
              <a:rPr lang="fr-FR" dirty="0" err="1" smtClean="0"/>
              <a:t>role</a:t>
            </a:r>
            <a:r>
              <a:rPr lang="fr-FR" dirty="0" smtClean="0"/>
              <a:t> of the </a:t>
            </a:r>
            <a:r>
              <a:rPr lang="fr-FR" dirty="0" smtClean="0"/>
              <a:t>Agreement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The Council monitors the </a:t>
            </a:r>
            <a:r>
              <a:rPr lang="fr-FR" dirty="0" err="1" smtClean="0"/>
              <a:t>enforcement</a:t>
            </a:r>
            <a:r>
              <a:rPr lang="fr-FR" dirty="0" smtClean="0"/>
              <a:t> of the </a:t>
            </a:r>
            <a:r>
              <a:rPr lang="fr-FR" dirty="0" smtClean="0"/>
              <a:t>Agreement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Deals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citywide</a:t>
            </a:r>
            <a:r>
              <a:rPr lang="fr-FR" dirty="0" smtClean="0"/>
              <a:t> or cross-district </a:t>
            </a:r>
            <a:r>
              <a:rPr lang="fr-FR" dirty="0" err="1" smtClean="0"/>
              <a:t>problems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A </a:t>
            </a:r>
            <a:r>
              <a:rPr lang="fr-FR" dirty="0" err="1" smtClean="0"/>
              <a:t>general</a:t>
            </a:r>
            <a:r>
              <a:rPr lang="fr-FR" dirty="0" smtClean="0"/>
              <a:t> </a:t>
            </a:r>
            <a:r>
              <a:rPr lang="fr-FR" dirty="0" err="1" smtClean="0"/>
              <a:t>framework</a:t>
            </a:r>
            <a:r>
              <a:rPr lang="fr-FR" dirty="0" smtClean="0"/>
              <a:t> for District </a:t>
            </a:r>
            <a:r>
              <a:rPr lang="fr-FR" dirty="0" err="1" smtClean="0"/>
              <a:t>Agreements</a:t>
            </a:r>
            <a:endParaRPr lang="fr-FR" dirty="0" smtClean="0"/>
          </a:p>
          <a:p>
            <a:pPr>
              <a:buNone/>
            </a:pPr>
            <a:endParaRPr lang="fr-FR" dirty="0" smtClean="0"/>
          </a:p>
          <a:p>
            <a:r>
              <a:rPr lang="fr-FR" dirty="0" smtClean="0"/>
              <a:t>A consultation, a </a:t>
            </a:r>
            <a:r>
              <a:rPr lang="fr-FR" dirty="0" err="1" smtClean="0"/>
              <a:t>diagnosis</a:t>
            </a:r>
            <a:r>
              <a:rPr lang="fr-FR" dirty="0" smtClean="0"/>
              <a:t> and an action plan</a:t>
            </a:r>
            <a:endParaRPr lang="fr-F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The content of the </a:t>
            </a:r>
            <a:r>
              <a:rPr lang="fr-FR" dirty="0" smtClean="0"/>
              <a:t>Agreement: </a:t>
            </a:r>
            <a:r>
              <a:rPr lang="fr-FR" dirty="0" smtClean="0"/>
              <a:t>the </a:t>
            </a:r>
            <a:r>
              <a:rPr lang="fr-FR" dirty="0" err="1" smtClean="0"/>
              <a:t>shared</a:t>
            </a:r>
            <a:r>
              <a:rPr lang="fr-FR" dirty="0" smtClean="0"/>
              <a:t> </a:t>
            </a:r>
            <a:r>
              <a:rPr lang="fr-FR" dirty="0" err="1" smtClean="0"/>
              <a:t>diagnosis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The </a:t>
            </a:r>
            <a:r>
              <a:rPr lang="fr-FR" dirty="0" err="1" smtClean="0"/>
              <a:t>diagnosis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made of </a:t>
            </a:r>
            <a:r>
              <a:rPr lang="fr-FR" dirty="0" err="1" smtClean="0"/>
              <a:t>three</a:t>
            </a:r>
            <a:r>
              <a:rPr lang="fr-FR" dirty="0" smtClean="0"/>
              <a:t> components:</a:t>
            </a:r>
            <a:endParaRPr lang="fr-FR" dirty="0"/>
          </a:p>
        </p:txBody>
      </p:sp>
      <p:sp>
        <p:nvSpPr>
          <p:cNvPr id="5" name="Rectangle à coins arrondis 4"/>
          <p:cNvSpPr/>
          <p:nvPr/>
        </p:nvSpPr>
        <p:spPr>
          <a:xfrm>
            <a:off x="467544" y="2564904"/>
            <a:ext cx="2520280" cy="39604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Safety diagnosis:</a:t>
            </a:r>
          </a:p>
          <a:p>
            <a:pPr algn="ctr"/>
            <a:endParaRPr lang="en-US" dirty="0" smtClean="0"/>
          </a:p>
          <a:p>
            <a:pPr algn="ctr">
              <a:buFontTx/>
              <a:buChar char="-"/>
            </a:pPr>
            <a:r>
              <a:rPr lang="en-US" dirty="0" smtClean="0"/>
              <a:t> Official Crime statistics (Police and Justice)</a:t>
            </a:r>
          </a:p>
          <a:p>
            <a:pPr algn="ctr"/>
            <a:endParaRPr lang="en-US" dirty="0" smtClean="0"/>
          </a:p>
          <a:p>
            <a:pPr algn="ctr">
              <a:buFontTx/>
              <a:buChar char="-"/>
            </a:pPr>
            <a:r>
              <a:rPr lang="en-US" dirty="0" smtClean="0"/>
              <a:t> Incidents recorded by transportation or social housing companies and City of Paris personnel</a:t>
            </a:r>
          </a:p>
          <a:p>
            <a:pPr algn="ctr"/>
            <a:endParaRPr lang="en-US" dirty="0" smtClean="0"/>
          </a:p>
          <a:p>
            <a:pPr algn="ctr">
              <a:buFontTx/>
              <a:buChar char="-"/>
            </a:pPr>
            <a:r>
              <a:rPr lang="en-US" dirty="0" smtClean="0"/>
              <a:t>Victimization survey</a:t>
            </a:r>
            <a:endParaRPr lang="en-US" dirty="0"/>
          </a:p>
        </p:txBody>
      </p:sp>
      <p:sp>
        <p:nvSpPr>
          <p:cNvPr id="6" name="Rectangle à coins arrondis 5"/>
          <p:cNvSpPr/>
          <p:nvPr/>
        </p:nvSpPr>
        <p:spPr>
          <a:xfrm>
            <a:off x="3203848" y="2564904"/>
            <a:ext cx="2520280" cy="396044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An  analysis of the actions undertaken since 2002 by the Police, the Justice system and the City of Paris (drugs, juvenile crime, victims assistance, road safety…)</a:t>
            </a:r>
            <a:endParaRPr lang="en-US" dirty="0"/>
          </a:p>
        </p:txBody>
      </p:sp>
      <p:sp>
        <p:nvSpPr>
          <p:cNvPr id="9" name="Rectangle à coins arrondis 8"/>
          <p:cNvSpPr/>
          <p:nvPr/>
        </p:nvSpPr>
        <p:spPr>
          <a:xfrm>
            <a:off x="6012160" y="2564904"/>
            <a:ext cx="2520280" cy="3960440"/>
          </a:xfrm>
          <a:prstGeom prst="round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An </a:t>
            </a:r>
            <a:r>
              <a:rPr lang="fr-FR" dirty="0" err="1" smtClean="0"/>
              <a:t>assessment</a:t>
            </a:r>
            <a:r>
              <a:rPr lang="fr-FR" dirty="0" smtClean="0"/>
              <a:t> of District </a:t>
            </a:r>
            <a:r>
              <a:rPr lang="fr-FR" dirty="0" err="1" smtClean="0"/>
              <a:t>Agreements</a:t>
            </a:r>
            <a:r>
              <a:rPr lang="fr-FR" smtClean="0"/>
              <a:t> since</a:t>
            </a:r>
            <a:r>
              <a:rPr lang="fr-FR" dirty="0" smtClean="0"/>
              <a:t> </a:t>
            </a:r>
            <a:r>
              <a:rPr lang="fr-FR" dirty="0" smtClean="0"/>
              <a:t>2002 and guidelines for </a:t>
            </a:r>
            <a:r>
              <a:rPr lang="fr-FR" dirty="0" err="1" smtClean="0"/>
              <a:t>their</a:t>
            </a:r>
            <a:r>
              <a:rPr lang="fr-FR" dirty="0" smtClean="0"/>
              <a:t> </a:t>
            </a:r>
            <a:r>
              <a:rPr lang="fr-FR" dirty="0" err="1" smtClean="0"/>
              <a:t>improvement</a:t>
            </a:r>
            <a:endParaRPr lang="fr-F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The content of the </a:t>
            </a:r>
            <a:r>
              <a:rPr lang="fr-FR" dirty="0" smtClean="0"/>
              <a:t>Agreement: </a:t>
            </a:r>
            <a:r>
              <a:rPr lang="fr-FR" dirty="0" smtClean="0"/>
              <a:t>the </a:t>
            </a:r>
            <a:r>
              <a:rPr lang="fr-FR" dirty="0" err="1" smtClean="0"/>
              <a:t>common</a:t>
            </a:r>
            <a:r>
              <a:rPr lang="fr-FR" dirty="0" smtClean="0"/>
              <a:t> action </a:t>
            </a:r>
            <a:r>
              <a:rPr lang="fr-FR" dirty="0" smtClean="0"/>
              <a:t>plan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fr-FR" dirty="0" smtClean="0"/>
              <a:t>5 </a:t>
            </a:r>
            <a:r>
              <a:rPr lang="fr-FR" dirty="0" err="1" smtClean="0"/>
              <a:t>priorities</a:t>
            </a:r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General objectives, </a:t>
            </a:r>
            <a:r>
              <a:rPr lang="fr-FR" dirty="0" err="1" smtClean="0"/>
              <a:t>beneficiaries</a:t>
            </a:r>
            <a:r>
              <a:rPr lang="fr-FR" dirty="0" smtClean="0"/>
              <a:t>, </a:t>
            </a:r>
            <a:r>
              <a:rPr lang="fr-FR" dirty="0" err="1" smtClean="0"/>
              <a:t>methodology</a:t>
            </a:r>
            <a:r>
              <a:rPr lang="fr-FR" dirty="0" smtClean="0"/>
              <a:t>, institution(s) in charge, </a:t>
            </a:r>
            <a:r>
              <a:rPr lang="fr-FR" dirty="0" err="1" smtClean="0"/>
              <a:t>calendar</a:t>
            </a:r>
            <a:r>
              <a:rPr lang="fr-FR" dirty="0" smtClean="0"/>
              <a:t>, </a:t>
            </a:r>
            <a:r>
              <a:rPr lang="fr-FR" dirty="0" err="1" smtClean="0"/>
              <a:t>cost</a:t>
            </a:r>
            <a:r>
              <a:rPr lang="fr-FR" dirty="0" smtClean="0"/>
              <a:t>, </a:t>
            </a:r>
            <a:r>
              <a:rPr lang="fr-FR" dirty="0" err="1" smtClean="0"/>
              <a:t>expected</a:t>
            </a:r>
            <a:r>
              <a:rPr lang="fr-FR" dirty="0" smtClean="0"/>
              <a:t> </a:t>
            </a:r>
            <a:r>
              <a:rPr lang="fr-FR" dirty="0" err="1" smtClean="0"/>
              <a:t>results</a:t>
            </a:r>
            <a:r>
              <a:rPr lang="fr-FR" dirty="0" smtClean="0"/>
              <a:t> and </a:t>
            </a:r>
            <a:r>
              <a:rPr lang="fr-FR" dirty="0" err="1" smtClean="0"/>
              <a:t>indicators</a:t>
            </a:r>
            <a:r>
              <a:rPr lang="fr-FR" dirty="0" smtClean="0"/>
              <a:t> </a:t>
            </a:r>
            <a:r>
              <a:rPr lang="fr-FR" dirty="0" err="1" smtClean="0"/>
              <a:t>used</a:t>
            </a:r>
            <a:endParaRPr lang="fr-FR" dirty="0"/>
          </a:p>
        </p:txBody>
      </p:sp>
      <p:graphicFrame>
        <p:nvGraphicFramePr>
          <p:cNvPr id="9" name="Tableau 8"/>
          <p:cNvGraphicFramePr>
            <a:graphicFrameLocks noGrp="1"/>
          </p:cNvGraphicFramePr>
          <p:nvPr/>
        </p:nvGraphicFramePr>
        <p:xfrm>
          <a:off x="683568" y="2636912"/>
          <a:ext cx="7848870" cy="265176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569774"/>
                <a:gridCol w="1569774"/>
                <a:gridCol w="1569774"/>
                <a:gridCol w="1569774"/>
                <a:gridCol w="156977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Public</a:t>
                      </a:r>
                      <a:r>
                        <a:rPr lang="fr-FR" baseline="0" dirty="0" smtClean="0"/>
                        <a:t> </a:t>
                      </a:r>
                      <a:r>
                        <a:rPr lang="fr-FR" baseline="0" dirty="0" err="1" smtClean="0"/>
                        <a:t>Safety</a:t>
                      </a:r>
                      <a:r>
                        <a:rPr lang="fr-FR" baseline="0" dirty="0" smtClean="0"/>
                        <a:t> and </a:t>
                      </a:r>
                      <a:r>
                        <a:rPr lang="fr-FR" dirty="0" smtClean="0"/>
                        <a:t>Crime </a:t>
                      </a:r>
                      <a:r>
                        <a:rPr lang="fr-FR" dirty="0" err="1" smtClean="0"/>
                        <a:t>Prevention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Assisting</a:t>
                      </a:r>
                      <a:r>
                        <a:rPr lang="fr-FR" dirty="0" smtClean="0"/>
                        <a:t> the </a:t>
                      </a:r>
                      <a:r>
                        <a:rPr lang="fr-FR" dirty="0" err="1" smtClean="0"/>
                        <a:t>victims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Drug</a:t>
                      </a:r>
                      <a:r>
                        <a:rPr lang="fr-FR" baseline="0" dirty="0" smtClean="0"/>
                        <a:t> and </a:t>
                      </a:r>
                      <a:r>
                        <a:rPr lang="fr-FR" baseline="0" dirty="0" err="1" smtClean="0"/>
                        <a:t>alcohol</a:t>
                      </a:r>
                      <a:r>
                        <a:rPr lang="fr-FR" baseline="0" dirty="0" smtClean="0"/>
                        <a:t> addictions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Sectarian</a:t>
                      </a:r>
                      <a:r>
                        <a:rPr lang="fr-FR" dirty="0" smtClean="0"/>
                        <a:t> groups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Domestic</a:t>
                      </a:r>
                      <a:r>
                        <a:rPr lang="fr-FR" dirty="0" smtClean="0"/>
                        <a:t> violence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fr-FR" b="0" dirty="0" err="1" smtClean="0"/>
                        <a:t>Juvenile</a:t>
                      </a:r>
                      <a:r>
                        <a:rPr lang="fr-FR" b="0" baseline="0" dirty="0" smtClean="0"/>
                        <a:t> crime, </a:t>
                      </a:r>
                      <a:r>
                        <a:rPr lang="fr-FR" b="0" baseline="0" dirty="0" err="1" smtClean="0"/>
                        <a:t>assaults</a:t>
                      </a:r>
                      <a:r>
                        <a:rPr lang="fr-FR" b="0" baseline="0" dirty="0" smtClean="0"/>
                        <a:t>, CCTV, road </a:t>
                      </a:r>
                      <a:r>
                        <a:rPr lang="fr-FR" b="0" baseline="0" dirty="0" err="1" smtClean="0"/>
                        <a:t>safety</a:t>
                      </a:r>
                      <a:endParaRPr lang="fr-FR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Legal</a:t>
                      </a:r>
                      <a:r>
                        <a:rPr lang="fr-FR" dirty="0" smtClean="0"/>
                        <a:t> and </a:t>
                      </a:r>
                      <a:r>
                        <a:rPr lang="fr-FR" dirty="0" err="1" smtClean="0"/>
                        <a:t>psychological</a:t>
                      </a:r>
                      <a:r>
                        <a:rPr lang="fr-FR" dirty="0" smtClean="0"/>
                        <a:t> assistance in police stations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Youth</a:t>
                      </a:r>
                      <a:r>
                        <a:rPr lang="fr-FR" dirty="0" smtClean="0"/>
                        <a:t> addiction, </a:t>
                      </a:r>
                      <a:r>
                        <a:rPr lang="fr-FR" dirty="0" err="1" smtClean="0"/>
                        <a:t>drug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trafficking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Prevention</a:t>
                      </a:r>
                      <a:r>
                        <a:rPr lang="fr-FR" dirty="0" smtClean="0"/>
                        <a:t> </a:t>
                      </a:r>
                      <a:r>
                        <a:rPr lang="fr-FR" dirty="0" err="1" smtClean="0"/>
                        <a:t>campaigns</a:t>
                      </a:r>
                      <a:r>
                        <a:rPr lang="fr-FR" dirty="0" smtClean="0"/>
                        <a:t>, </a:t>
                      </a:r>
                      <a:r>
                        <a:rPr lang="fr-FR" dirty="0" err="1" smtClean="0"/>
                        <a:t>assisting</a:t>
                      </a:r>
                      <a:r>
                        <a:rPr lang="fr-FR" baseline="0" dirty="0" smtClean="0"/>
                        <a:t> former </a:t>
                      </a:r>
                      <a:r>
                        <a:rPr lang="fr-FR" baseline="0" dirty="0" err="1" smtClean="0"/>
                        <a:t>members</a:t>
                      </a:r>
                      <a:r>
                        <a:rPr lang="fr-FR" baseline="0" dirty="0" smtClean="0"/>
                        <a:t> of </a:t>
                      </a:r>
                      <a:r>
                        <a:rPr lang="fr-FR" baseline="0" dirty="0" err="1" smtClean="0"/>
                        <a:t>those</a:t>
                      </a:r>
                      <a:r>
                        <a:rPr lang="fr-FR" baseline="0" dirty="0" smtClean="0"/>
                        <a:t> groups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err="1" smtClean="0"/>
                        <a:t>Prevention</a:t>
                      </a:r>
                      <a:r>
                        <a:rPr lang="fr-FR" dirty="0" smtClean="0"/>
                        <a:t>, </a:t>
                      </a:r>
                      <a:r>
                        <a:rPr lang="fr-FR" dirty="0" err="1" smtClean="0"/>
                        <a:t>enforcement</a:t>
                      </a:r>
                      <a:r>
                        <a:rPr lang="fr-FR" dirty="0" smtClean="0"/>
                        <a:t>, </a:t>
                      </a:r>
                      <a:r>
                        <a:rPr lang="fr-FR" dirty="0" err="1" smtClean="0"/>
                        <a:t>legal</a:t>
                      </a:r>
                      <a:r>
                        <a:rPr lang="fr-FR" dirty="0" smtClean="0"/>
                        <a:t> and </a:t>
                      </a:r>
                      <a:r>
                        <a:rPr lang="fr-FR" dirty="0" err="1" smtClean="0"/>
                        <a:t>psychological</a:t>
                      </a:r>
                      <a:r>
                        <a:rPr lang="fr-FR" dirty="0" smtClean="0"/>
                        <a:t> assistance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dirty="0" smtClean="0"/>
              <a:t>The District </a:t>
            </a:r>
            <a:r>
              <a:rPr lang="fr-FR" dirty="0" err="1" smtClean="0"/>
              <a:t>level</a:t>
            </a:r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dirty="0" smtClean="0"/>
              <a:t>A </a:t>
            </a:r>
            <a:r>
              <a:rPr lang="fr-FR" dirty="0" err="1" smtClean="0"/>
              <a:t>deconcentration</a:t>
            </a:r>
            <a:r>
              <a:rPr lang="fr-FR" dirty="0" smtClean="0"/>
              <a:t> of public </a:t>
            </a:r>
            <a:r>
              <a:rPr lang="fr-FR" dirty="0" err="1" smtClean="0"/>
              <a:t>safety</a:t>
            </a:r>
            <a:r>
              <a:rPr lang="fr-FR" dirty="0" smtClean="0"/>
              <a:t> </a:t>
            </a:r>
            <a:r>
              <a:rPr lang="fr-FR" dirty="0" err="1" smtClean="0"/>
              <a:t>partnerships</a:t>
            </a:r>
            <a:r>
              <a:rPr lang="fr-FR" dirty="0" smtClean="0"/>
              <a:t> </a:t>
            </a:r>
            <a:r>
              <a:rPr lang="fr-FR" dirty="0" err="1" smtClean="0"/>
              <a:t>at</a:t>
            </a:r>
            <a:r>
              <a:rPr lang="fr-FR" dirty="0" smtClean="0"/>
              <a:t> the local </a:t>
            </a:r>
            <a:r>
              <a:rPr lang="fr-FR" dirty="0" err="1" smtClean="0"/>
              <a:t>level</a:t>
            </a:r>
            <a:endParaRPr lang="fr-F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District </a:t>
            </a:r>
            <a:r>
              <a:rPr lang="fr-FR" dirty="0" err="1" smtClean="0"/>
              <a:t>Agreements</a:t>
            </a:r>
            <a:r>
              <a:rPr lang="fr-FR" dirty="0" smtClean="0"/>
              <a:t> and </a:t>
            </a:r>
            <a:r>
              <a:rPr lang="fr-FR" dirty="0" err="1" smtClean="0"/>
              <a:t>Councils</a:t>
            </a:r>
            <a:r>
              <a:rPr lang="fr-FR" dirty="0" smtClean="0"/>
              <a:t>: </a:t>
            </a:r>
            <a:r>
              <a:rPr lang="fr-FR" dirty="0" err="1" smtClean="0"/>
              <a:t>key</a:t>
            </a:r>
            <a:r>
              <a:rPr lang="fr-FR" dirty="0" smtClean="0"/>
              <a:t> </a:t>
            </a:r>
            <a:r>
              <a:rPr lang="fr-FR" dirty="0" err="1" smtClean="0"/>
              <a:t>facts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A flexible and non-</a:t>
            </a:r>
            <a:r>
              <a:rPr lang="fr-FR" dirty="0" err="1" smtClean="0"/>
              <a:t>mandatory</a:t>
            </a:r>
            <a:r>
              <a:rPr lang="fr-FR" dirty="0" smtClean="0"/>
              <a:t> </a:t>
            </a:r>
            <a:r>
              <a:rPr lang="fr-FR" dirty="0" err="1" smtClean="0"/>
              <a:t>tool</a:t>
            </a:r>
            <a:r>
              <a:rPr lang="fr-FR" dirty="0" smtClean="0"/>
              <a:t> </a:t>
            </a:r>
            <a:r>
              <a:rPr lang="fr-FR" dirty="0" err="1" smtClean="0"/>
              <a:t>that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an extension of the City plan of action</a:t>
            </a:r>
          </a:p>
          <a:p>
            <a:r>
              <a:rPr lang="fr-FR" dirty="0" smtClean="0"/>
              <a:t>19 out of 20 </a:t>
            </a:r>
            <a:r>
              <a:rPr lang="en-US" dirty="0" smtClean="0"/>
              <a:t>“</a:t>
            </a:r>
            <a:r>
              <a:rPr lang="en-US" dirty="0" err="1" smtClean="0"/>
              <a:t>arrondissements</a:t>
            </a:r>
            <a:r>
              <a:rPr lang="en-US" dirty="0" smtClean="0"/>
              <a:t>” have signed a “</a:t>
            </a:r>
            <a:r>
              <a:rPr lang="en-US" dirty="0" err="1" smtClean="0"/>
              <a:t>Contrat</a:t>
            </a:r>
            <a:r>
              <a:rPr lang="en-US" dirty="0" smtClean="0"/>
              <a:t> de </a:t>
            </a:r>
            <a:r>
              <a:rPr lang="en-US" dirty="0" err="1" smtClean="0"/>
              <a:t>Sécurité</a:t>
            </a:r>
            <a:r>
              <a:rPr lang="en-US" dirty="0" smtClean="0"/>
              <a:t> </a:t>
            </a:r>
            <a:r>
              <a:rPr lang="en-US" dirty="0" err="1" smtClean="0"/>
              <a:t>d’Arrondissement</a:t>
            </a:r>
            <a:r>
              <a:rPr lang="en-US" dirty="0" smtClean="0"/>
              <a:t>” </a:t>
            </a:r>
          </a:p>
          <a:p>
            <a:r>
              <a:rPr lang="en-US" dirty="0" smtClean="0"/>
              <a:t>19 out of 20 “</a:t>
            </a:r>
            <a:r>
              <a:rPr lang="en-US" dirty="0" err="1" smtClean="0"/>
              <a:t>arrondissements</a:t>
            </a:r>
            <a:r>
              <a:rPr lang="en-US" dirty="0" smtClean="0"/>
              <a:t>” have a “</a:t>
            </a:r>
            <a:r>
              <a:rPr lang="en-US" dirty="0" err="1" smtClean="0"/>
              <a:t>Conseil</a:t>
            </a:r>
            <a:r>
              <a:rPr lang="en-US" dirty="0" smtClean="0"/>
              <a:t> de </a:t>
            </a:r>
            <a:r>
              <a:rPr lang="en-US" dirty="0" err="1" smtClean="0"/>
              <a:t>Sécurité</a:t>
            </a:r>
            <a:r>
              <a:rPr lang="en-US" dirty="0" smtClean="0"/>
              <a:t> et de </a:t>
            </a:r>
            <a:r>
              <a:rPr lang="en-US" dirty="0" err="1" smtClean="0"/>
              <a:t>Prévention</a:t>
            </a:r>
            <a:r>
              <a:rPr lang="en-US" dirty="0" smtClean="0"/>
              <a:t> de la </a:t>
            </a:r>
            <a:r>
              <a:rPr lang="en-US" dirty="0" err="1" smtClean="0"/>
              <a:t>Délinquance</a:t>
            </a:r>
            <a:r>
              <a:rPr lang="en-US" dirty="0" smtClean="0"/>
              <a:t> </a:t>
            </a:r>
            <a:r>
              <a:rPr lang="en-US" dirty="0" err="1" smtClean="0"/>
              <a:t>d’Arrondissement</a:t>
            </a:r>
            <a:r>
              <a:rPr lang="en-US" dirty="0" smtClean="0"/>
              <a:t>”</a:t>
            </a:r>
          </a:p>
          <a:p>
            <a:r>
              <a:rPr lang="en-US" dirty="0" smtClean="0"/>
              <a:t>Districts have to follow the guidelines established by the City </a:t>
            </a:r>
            <a:r>
              <a:rPr lang="en-US" dirty="0" smtClean="0"/>
              <a:t>Agreement but </a:t>
            </a:r>
            <a:r>
              <a:rPr lang="en-US" dirty="0" smtClean="0"/>
              <a:t>may adjust the action plan to local needs (i.e. add a priority that is not in the Paris action plan)</a:t>
            </a:r>
            <a:endParaRPr lang="fr-F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Introduction 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2800" dirty="0" smtClean="0"/>
              <a:t>Paris: legal framework and political institutions</a:t>
            </a:r>
            <a:endParaRPr lang="en-US" sz="28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District </a:t>
            </a:r>
            <a:r>
              <a:rPr lang="fr-FR" dirty="0" err="1" smtClean="0"/>
              <a:t>Agreements</a:t>
            </a:r>
            <a:r>
              <a:rPr lang="fr-FR" dirty="0" smtClean="0"/>
              <a:t>: </a:t>
            </a:r>
            <a:r>
              <a:rPr lang="fr-FR" dirty="0" smtClean="0"/>
              <a:t>how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FR" dirty="0" smtClean="0"/>
              <a:t>A </a:t>
            </a:r>
            <a:r>
              <a:rPr lang="fr-FR" dirty="0" err="1" smtClean="0"/>
              <a:t>similar</a:t>
            </a:r>
            <a:r>
              <a:rPr lang="fr-FR" dirty="0" smtClean="0"/>
              <a:t> structure to the City </a:t>
            </a:r>
            <a:r>
              <a:rPr lang="fr-FR" dirty="0" smtClean="0"/>
              <a:t>Agreement: </a:t>
            </a:r>
            <a:r>
              <a:rPr lang="fr-FR" dirty="0" err="1" smtClean="0"/>
              <a:t>safety</a:t>
            </a:r>
            <a:r>
              <a:rPr lang="fr-FR" dirty="0" smtClean="0"/>
              <a:t> </a:t>
            </a:r>
            <a:r>
              <a:rPr lang="fr-FR" dirty="0" err="1" smtClean="0"/>
              <a:t>diagnosis</a:t>
            </a:r>
            <a:r>
              <a:rPr lang="fr-FR" dirty="0" smtClean="0"/>
              <a:t>, </a:t>
            </a:r>
            <a:r>
              <a:rPr lang="fr-FR" dirty="0" err="1" smtClean="0"/>
              <a:t>assessment</a:t>
            </a:r>
            <a:r>
              <a:rPr lang="fr-FR" dirty="0" smtClean="0"/>
              <a:t> of </a:t>
            </a:r>
            <a:r>
              <a:rPr lang="fr-FR" dirty="0" err="1" smtClean="0"/>
              <a:t>previous</a:t>
            </a:r>
            <a:r>
              <a:rPr lang="fr-FR" dirty="0" smtClean="0"/>
              <a:t> actions, plan</a:t>
            </a:r>
          </a:p>
          <a:p>
            <a:r>
              <a:rPr lang="fr-FR" dirty="0" smtClean="0"/>
              <a:t>The </a:t>
            </a:r>
            <a:r>
              <a:rPr lang="fr-FR" dirty="0" err="1" smtClean="0"/>
              <a:t>possibility</a:t>
            </a:r>
            <a:r>
              <a:rPr lang="fr-FR" dirty="0" smtClean="0"/>
              <a:t> to </a:t>
            </a:r>
            <a:r>
              <a:rPr lang="fr-FR" dirty="0" err="1" smtClean="0"/>
              <a:t>create</a:t>
            </a:r>
            <a:r>
              <a:rPr lang="fr-FR" dirty="0" smtClean="0"/>
              <a:t> </a:t>
            </a:r>
            <a:r>
              <a:rPr lang="fr-FR" dirty="0" err="1" smtClean="0"/>
              <a:t>partnerships</a:t>
            </a:r>
            <a:r>
              <a:rPr lang="fr-FR" dirty="0" smtClean="0"/>
              <a:t> </a:t>
            </a:r>
            <a:r>
              <a:rPr lang="fr-FR" dirty="0" err="1" smtClean="0"/>
              <a:t>with</a:t>
            </a:r>
            <a:r>
              <a:rPr lang="fr-FR" dirty="0" smtClean="0"/>
              <a:t> </a:t>
            </a:r>
            <a:r>
              <a:rPr lang="fr-FR" dirty="0" err="1" smtClean="0"/>
              <a:t>neighboring</a:t>
            </a:r>
            <a:r>
              <a:rPr lang="fr-FR" dirty="0" smtClean="0"/>
              <a:t> </a:t>
            </a:r>
            <a:r>
              <a:rPr lang="fr-FR" dirty="0" err="1" smtClean="0"/>
              <a:t>municipalities</a:t>
            </a:r>
            <a:r>
              <a:rPr lang="fr-FR" dirty="0" smtClean="0"/>
              <a:t> or districts in case of cross-border </a:t>
            </a:r>
            <a:r>
              <a:rPr lang="fr-FR" dirty="0" err="1" smtClean="0"/>
              <a:t>problems</a:t>
            </a:r>
            <a:endParaRPr lang="fr-FR" dirty="0" smtClean="0"/>
          </a:p>
          <a:p>
            <a:r>
              <a:rPr lang="fr-FR" dirty="0" smtClean="0"/>
              <a:t>Local plans are </a:t>
            </a:r>
            <a:r>
              <a:rPr lang="fr-FR" dirty="0" err="1" smtClean="0"/>
              <a:t>monitored</a:t>
            </a:r>
            <a:r>
              <a:rPr lang="fr-FR" dirty="0" smtClean="0"/>
              <a:t> by the City,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appointed</a:t>
            </a:r>
            <a:r>
              <a:rPr lang="fr-FR" dirty="0" smtClean="0"/>
              <a:t> Local Security </a:t>
            </a:r>
            <a:r>
              <a:rPr lang="fr-FR" dirty="0" err="1" smtClean="0"/>
              <a:t>Agreements</a:t>
            </a:r>
            <a:r>
              <a:rPr lang="fr-FR" dirty="0" smtClean="0"/>
              <a:t> and </a:t>
            </a:r>
            <a:r>
              <a:rPr lang="fr-FR" dirty="0" err="1" smtClean="0"/>
              <a:t>Partnerships</a:t>
            </a:r>
            <a:r>
              <a:rPr lang="fr-FR" dirty="0" smtClean="0"/>
              <a:t> </a:t>
            </a:r>
            <a:r>
              <a:rPr lang="fr-FR" dirty="0" err="1" smtClean="0"/>
              <a:t>Coordinators</a:t>
            </a:r>
            <a:r>
              <a:rPr lang="fr-FR" dirty="0" smtClean="0"/>
              <a:t> for </a:t>
            </a:r>
            <a:r>
              <a:rPr lang="fr-FR" dirty="0" err="1" smtClean="0"/>
              <a:t>each</a:t>
            </a:r>
            <a:r>
              <a:rPr lang="fr-FR" dirty="0" smtClean="0"/>
              <a:t> district</a:t>
            </a:r>
          </a:p>
          <a:p>
            <a:r>
              <a:rPr lang="fr-FR" dirty="0" err="1" smtClean="0"/>
              <a:t>Each</a:t>
            </a:r>
            <a:r>
              <a:rPr lang="fr-FR" dirty="0" smtClean="0"/>
              <a:t> District </a:t>
            </a:r>
            <a:r>
              <a:rPr lang="fr-FR" dirty="0" smtClean="0"/>
              <a:t>Agreement has </a:t>
            </a:r>
            <a:r>
              <a:rPr lang="fr-FR" dirty="0" smtClean="0"/>
              <a:t>a </a:t>
            </a:r>
            <a:r>
              <a:rPr lang="fr-FR" dirty="0" err="1" smtClean="0"/>
              <a:t>steering</a:t>
            </a:r>
            <a:r>
              <a:rPr lang="fr-FR" dirty="0" smtClean="0"/>
              <a:t> </a:t>
            </a:r>
            <a:r>
              <a:rPr lang="fr-FR" dirty="0" err="1" smtClean="0"/>
              <a:t>committee</a:t>
            </a:r>
            <a:r>
              <a:rPr lang="fr-FR" dirty="0" smtClean="0"/>
              <a:t>: District </a:t>
            </a:r>
            <a:r>
              <a:rPr lang="fr-FR" dirty="0" err="1" smtClean="0"/>
              <a:t>Mayor</a:t>
            </a:r>
            <a:r>
              <a:rPr lang="fr-FR" dirty="0" smtClean="0"/>
              <a:t>, Police, Justice and the </a:t>
            </a:r>
            <a:r>
              <a:rPr lang="fr-FR" dirty="0" err="1" smtClean="0"/>
              <a:t>aforementioned</a:t>
            </a:r>
            <a:r>
              <a:rPr lang="fr-FR" dirty="0" smtClean="0"/>
              <a:t> </a:t>
            </a:r>
            <a:r>
              <a:rPr lang="fr-FR" dirty="0" err="1" smtClean="0"/>
              <a:t>coordinator</a:t>
            </a:r>
            <a:endParaRPr lang="fr-FR" dirty="0" smtClean="0"/>
          </a:p>
          <a:p>
            <a:r>
              <a:rPr lang="fr-FR" dirty="0" err="1" smtClean="0"/>
              <a:t>Each</a:t>
            </a:r>
            <a:r>
              <a:rPr lang="fr-FR" dirty="0" smtClean="0"/>
              <a:t> district </a:t>
            </a:r>
            <a:r>
              <a:rPr lang="fr-FR" dirty="0" err="1" smtClean="0"/>
              <a:t>may</a:t>
            </a:r>
            <a:r>
              <a:rPr lang="fr-FR" dirty="0" smtClean="0"/>
              <a:t> </a:t>
            </a:r>
            <a:r>
              <a:rPr lang="fr-FR" dirty="0" err="1" smtClean="0"/>
              <a:t>create</a:t>
            </a:r>
            <a:r>
              <a:rPr lang="fr-FR" dirty="0" smtClean="0"/>
              <a:t> </a:t>
            </a:r>
            <a:r>
              <a:rPr lang="fr-FR" dirty="0" err="1" smtClean="0"/>
              <a:t>specialized</a:t>
            </a:r>
            <a:r>
              <a:rPr lang="fr-FR" dirty="0" smtClean="0"/>
              <a:t> </a:t>
            </a:r>
            <a:r>
              <a:rPr lang="fr-FR" dirty="0" err="1" smtClean="0"/>
              <a:t>working</a:t>
            </a:r>
            <a:r>
              <a:rPr lang="fr-FR" dirty="0" smtClean="0"/>
              <a:t> groups </a:t>
            </a:r>
          </a:p>
          <a:p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District </a:t>
            </a:r>
            <a:r>
              <a:rPr lang="fr-FR" dirty="0" err="1" smtClean="0"/>
              <a:t>Councils</a:t>
            </a:r>
            <a:r>
              <a:rPr lang="fr-FR" dirty="0" smtClean="0"/>
              <a:t>: how </a:t>
            </a:r>
            <a:r>
              <a:rPr lang="fr-FR" dirty="0" err="1" smtClean="0"/>
              <a:t>they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Co-Presided</a:t>
            </a:r>
            <a:r>
              <a:rPr lang="fr-FR" dirty="0" smtClean="0"/>
              <a:t> by the District </a:t>
            </a:r>
            <a:r>
              <a:rPr lang="fr-FR" dirty="0" err="1" smtClean="0"/>
              <a:t>Mayor</a:t>
            </a:r>
            <a:r>
              <a:rPr lang="fr-FR" dirty="0" smtClean="0"/>
              <a:t>, the Local Police Station </a:t>
            </a:r>
            <a:r>
              <a:rPr lang="fr-FR" dirty="0" err="1" smtClean="0"/>
              <a:t>Chief</a:t>
            </a:r>
            <a:r>
              <a:rPr lang="fr-FR" dirty="0" smtClean="0"/>
              <a:t> and the </a:t>
            </a:r>
            <a:r>
              <a:rPr lang="fr-FR" dirty="0" err="1" smtClean="0"/>
              <a:t>Prosecutor</a:t>
            </a:r>
            <a:endParaRPr lang="fr-FR" dirty="0" smtClean="0"/>
          </a:p>
          <a:p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members</a:t>
            </a:r>
            <a:r>
              <a:rPr lang="fr-FR" dirty="0" smtClean="0"/>
              <a:t> are: District Council </a:t>
            </a:r>
            <a:r>
              <a:rPr lang="fr-FR" dirty="0" err="1" smtClean="0"/>
              <a:t>members</a:t>
            </a:r>
            <a:r>
              <a:rPr lang="fr-FR" dirty="0" smtClean="0"/>
              <a:t>, City and </a:t>
            </a:r>
            <a:r>
              <a:rPr lang="fr-FR" dirty="0" err="1" smtClean="0"/>
              <a:t>School</a:t>
            </a:r>
            <a:r>
              <a:rPr lang="fr-FR" dirty="0" smtClean="0"/>
              <a:t> </a:t>
            </a:r>
            <a:r>
              <a:rPr lang="fr-FR" dirty="0" err="1" smtClean="0"/>
              <a:t>officials</a:t>
            </a:r>
            <a:r>
              <a:rPr lang="fr-FR" dirty="0" smtClean="0"/>
              <a:t>, transportation </a:t>
            </a:r>
            <a:r>
              <a:rPr lang="fr-FR" dirty="0" err="1" smtClean="0"/>
              <a:t>companies</a:t>
            </a:r>
            <a:r>
              <a:rPr lang="fr-FR" dirty="0" smtClean="0"/>
              <a:t>, social </a:t>
            </a:r>
            <a:r>
              <a:rPr lang="fr-FR" dirty="0" err="1" smtClean="0"/>
              <a:t>housing</a:t>
            </a:r>
            <a:r>
              <a:rPr lang="fr-FR" dirty="0" smtClean="0"/>
              <a:t> </a:t>
            </a:r>
            <a:r>
              <a:rPr lang="fr-FR" dirty="0" err="1" smtClean="0"/>
              <a:t>companies</a:t>
            </a:r>
            <a:r>
              <a:rPr lang="fr-FR" dirty="0" smtClean="0"/>
              <a:t>, </a:t>
            </a:r>
            <a:r>
              <a:rPr lang="fr-FR" dirty="0" err="1" smtClean="0"/>
              <a:t>neighborhood</a:t>
            </a:r>
            <a:r>
              <a:rPr lang="fr-FR" dirty="0" smtClean="0"/>
              <a:t> </a:t>
            </a:r>
            <a:r>
              <a:rPr lang="fr-FR" dirty="0" err="1" smtClean="0"/>
              <a:t>council</a:t>
            </a:r>
            <a:r>
              <a:rPr lang="fr-FR" dirty="0" smtClean="0"/>
              <a:t> </a:t>
            </a:r>
            <a:r>
              <a:rPr lang="fr-FR" dirty="0" err="1" smtClean="0"/>
              <a:t>members</a:t>
            </a:r>
            <a:endParaRPr lang="fr-FR" dirty="0" smtClean="0"/>
          </a:p>
          <a:p>
            <a:r>
              <a:rPr lang="fr-FR" dirty="0" smtClean="0"/>
              <a:t>District </a:t>
            </a:r>
            <a:r>
              <a:rPr lang="fr-FR" dirty="0" err="1" smtClean="0"/>
              <a:t>Councils</a:t>
            </a:r>
            <a:r>
              <a:rPr lang="fr-FR" dirty="0" smtClean="0"/>
              <a:t> </a:t>
            </a:r>
            <a:r>
              <a:rPr lang="fr-FR" dirty="0" err="1" smtClean="0"/>
              <a:t>may</a:t>
            </a:r>
            <a:r>
              <a:rPr lang="fr-FR" dirty="0" smtClean="0"/>
              <a:t> invite </a:t>
            </a:r>
            <a:r>
              <a:rPr lang="fr-FR" dirty="0" err="1" smtClean="0"/>
              <a:t>other</a:t>
            </a:r>
            <a:r>
              <a:rPr lang="fr-FR" dirty="0" smtClean="0"/>
              <a:t> </a:t>
            </a:r>
            <a:r>
              <a:rPr lang="fr-FR" dirty="0" err="1" smtClean="0"/>
              <a:t>persons</a:t>
            </a:r>
            <a:r>
              <a:rPr lang="fr-FR" dirty="0" smtClean="0"/>
              <a:t> on a permanent or </a:t>
            </a:r>
            <a:r>
              <a:rPr lang="fr-FR" dirty="0" err="1" smtClean="0"/>
              <a:t>occasional</a:t>
            </a:r>
            <a:r>
              <a:rPr lang="fr-FR" dirty="0" smtClean="0"/>
              <a:t> basis (i.e. </a:t>
            </a:r>
            <a:r>
              <a:rPr lang="fr-FR" dirty="0" err="1" smtClean="0"/>
              <a:t>Mayor</a:t>
            </a:r>
            <a:r>
              <a:rPr lang="fr-FR" dirty="0" smtClean="0"/>
              <a:t> of a </a:t>
            </a:r>
            <a:r>
              <a:rPr lang="en-US" dirty="0" smtClean="0"/>
              <a:t>neighboring</a:t>
            </a:r>
            <a:r>
              <a:rPr lang="fr-FR" dirty="0" smtClean="0"/>
              <a:t> district)</a:t>
            </a:r>
          </a:p>
          <a:p>
            <a:r>
              <a:rPr lang="fr-FR" dirty="0" smtClean="0"/>
              <a:t>The </a:t>
            </a:r>
            <a:r>
              <a:rPr lang="fr-FR" dirty="0" err="1" smtClean="0"/>
              <a:t>council</a:t>
            </a:r>
            <a:r>
              <a:rPr lang="fr-FR" dirty="0" smtClean="0"/>
              <a:t> </a:t>
            </a:r>
            <a:r>
              <a:rPr lang="fr-FR" dirty="0" err="1" smtClean="0"/>
              <a:t>meets</a:t>
            </a:r>
            <a:r>
              <a:rPr lang="fr-FR" dirty="0" smtClean="0"/>
              <a:t> once or </a:t>
            </a:r>
            <a:r>
              <a:rPr lang="fr-FR" dirty="0" err="1" smtClean="0"/>
              <a:t>twice</a:t>
            </a:r>
            <a:r>
              <a:rPr lang="fr-FR" dirty="0" smtClean="0"/>
              <a:t> a </a:t>
            </a:r>
            <a:r>
              <a:rPr lang="fr-FR" dirty="0" err="1" smtClean="0"/>
              <a:t>year</a:t>
            </a:r>
            <a:endParaRPr lang="fr-F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dirty="0" err="1" smtClean="0"/>
              <a:t>Towards</a:t>
            </a:r>
            <a:r>
              <a:rPr lang="fr-FR" dirty="0" smtClean="0"/>
              <a:t> </a:t>
            </a:r>
            <a:r>
              <a:rPr lang="fr-FR" dirty="0" smtClean="0"/>
              <a:t>an </a:t>
            </a:r>
            <a:r>
              <a:rPr lang="fr-FR" dirty="0" err="1" smtClean="0"/>
              <a:t>increased</a:t>
            </a:r>
            <a:r>
              <a:rPr lang="fr-FR" dirty="0" smtClean="0"/>
              <a:t> </a:t>
            </a:r>
            <a:r>
              <a:rPr lang="fr-FR" dirty="0" err="1" smtClean="0"/>
              <a:t>accountability</a:t>
            </a:r>
            <a:r>
              <a:rPr lang="fr-FR" dirty="0" smtClean="0"/>
              <a:t>?</a:t>
            </a:r>
            <a:endParaRPr lang="fr-F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Conclusion</a:t>
            </a:r>
            <a:endParaRPr lang="fr-FR" dirty="0"/>
          </a:p>
        </p:txBody>
      </p:sp>
      <p:sp>
        <p:nvSpPr>
          <p:cNvPr id="4" name="Rectangle à coins arrondis 3"/>
          <p:cNvSpPr/>
          <p:nvPr/>
        </p:nvSpPr>
        <p:spPr>
          <a:xfrm>
            <a:off x="1043608" y="1844824"/>
            <a:ext cx="7056784" cy="1728192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City  Security </a:t>
            </a:r>
            <a:r>
              <a:rPr lang="fr-FR" dirty="0" smtClean="0"/>
              <a:t>Agreement+ </a:t>
            </a:r>
            <a:r>
              <a:rPr lang="fr-FR" dirty="0" smtClean="0"/>
              <a:t>City Security Council</a:t>
            </a:r>
          </a:p>
          <a:p>
            <a:pPr algn="ctr"/>
            <a:r>
              <a:rPr lang="fr-FR" dirty="0" smtClean="0"/>
              <a:t> </a:t>
            </a:r>
          </a:p>
          <a:p>
            <a:pPr algn="ctr"/>
            <a:r>
              <a:rPr lang="fr-FR" dirty="0" smtClean="0"/>
              <a:t>Key </a:t>
            </a:r>
            <a:r>
              <a:rPr lang="fr-FR" dirty="0" err="1" smtClean="0"/>
              <a:t>actors</a:t>
            </a:r>
            <a:r>
              <a:rPr lang="fr-FR" sz="1400" dirty="0" smtClean="0"/>
              <a:t>: Préfet de Police, </a:t>
            </a:r>
            <a:r>
              <a:rPr lang="fr-FR" sz="1400" dirty="0" err="1" smtClean="0"/>
              <a:t>Mayor</a:t>
            </a:r>
            <a:r>
              <a:rPr lang="fr-FR" sz="1400" dirty="0" smtClean="0"/>
              <a:t>, </a:t>
            </a:r>
            <a:r>
              <a:rPr lang="fr-FR" sz="1400" dirty="0" err="1" smtClean="0"/>
              <a:t>Prosecutor</a:t>
            </a:r>
            <a:endParaRPr lang="fr-FR" sz="1400" dirty="0" smtClean="0"/>
          </a:p>
          <a:p>
            <a:pPr algn="ctr"/>
            <a:r>
              <a:rPr lang="fr-FR" dirty="0" smtClean="0"/>
              <a:t>Agreement</a:t>
            </a:r>
            <a:r>
              <a:rPr lang="fr-FR" sz="1400" dirty="0" smtClean="0"/>
              <a:t>: </a:t>
            </a:r>
            <a:r>
              <a:rPr lang="fr-FR" sz="1400" dirty="0" smtClean="0"/>
              <a:t>sets a global action plan for </a:t>
            </a:r>
            <a:r>
              <a:rPr lang="fr-FR" sz="1400" dirty="0" err="1" smtClean="0"/>
              <a:t>citywide</a:t>
            </a:r>
            <a:r>
              <a:rPr lang="fr-FR" sz="1400" dirty="0" smtClean="0"/>
              <a:t> issues and guidelines for the local </a:t>
            </a:r>
            <a:r>
              <a:rPr lang="fr-FR" sz="1400" dirty="0" err="1" smtClean="0"/>
              <a:t>agreements</a:t>
            </a:r>
            <a:endParaRPr lang="fr-FR" sz="1400" dirty="0" smtClean="0"/>
          </a:p>
          <a:p>
            <a:pPr algn="ctr"/>
            <a:r>
              <a:rPr lang="fr-FR" dirty="0" smtClean="0"/>
              <a:t>Council</a:t>
            </a:r>
            <a:r>
              <a:rPr lang="fr-FR" sz="1400" dirty="0" smtClean="0"/>
              <a:t>: supervises the </a:t>
            </a:r>
            <a:r>
              <a:rPr lang="fr-FR" sz="1400" dirty="0" err="1" smtClean="0"/>
              <a:t>implementation</a:t>
            </a:r>
            <a:r>
              <a:rPr lang="fr-FR" sz="1400" dirty="0" smtClean="0"/>
              <a:t> of the action plan</a:t>
            </a:r>
            <a:endParaRPr lang="fr-FR" sz="1400" dirty="0"/>
          </a:p>
        </p:txBody>
      </p:sp>
      <p:sp>
        <p:nvSpPr>
          <p:cNvPr id="5" name="Flèche vers le bas 4"/>
          <p:cNvSpPr/>
          <p:nvPr/>
        </p:nvSpPr>
        <p:spPr>
          <a:xfrm flipH="1">
            <a:off x="4211960" y="3717032"/>
            <a:ext cx="648072" cy="1008112"/>
          </a:xfrm>
          <a:prstGeom prst="down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1115616" y="4797152"/>
            <a:ext cx="7056784" cy="1800200"/>
          </a:xfrm>
          <a:prstGeom prst="round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/>
              <a:t>District Security </a:t>
            </a:r>
            <a:r>
              <a:rPr lang="fr-FR" dirty="0" err="1" smtClean="0"/>
              <a:t>Agreements</a:t>
            </a:r>
            <a:r>
              <a:rPr lang="fr-FR" dirty="0" smtClean="0"/>
              <a:t>+ </a:t>
            </a:r>
            <a:r>
              <a:rPr lang="fr-FR" dirty="0" smtClean="0"/>
              <a:t>District Security </a:t>
            </a:r>
            <a:r>
              <a:rPr lang="fr-FR" dirty="0" err="1" smtClean="0"/>
              <a:t>Councils</a:t>
            </a:r>
            <a:endParaRPr lang="fr-FR" dirty="0" smtClean="0"/>
          </a:p>
          <a:p>
            <a:pPr algn="ctr"/>
            <a:r>
              <a:rPr lang="fr-FR" dirty="0" smtClean="0"/>
              <a:t> </a:t>
            </a:r>
          </a:p>
          <a:p>
            <a:pPr algn="ctr"/>
            <a:r>
              <a:rPr lang="fr-FR" dirty="0" smtClean="0"/>
              <a:t>Key </a:t>
            </a:r>
            <a:r>
              <a:rPr lang="fr-FR" dirty="0" err="1" smtClean="0"/>
              <a:t>actors</a:t>
            </a:r>
            <a:r>
              <a:rPr lang="fr-FR" sz="1400" dirty="0" smtClean="0"/>
              <a:t>: District </a:t>
            </a:r>
            <a:r>
              <a:rPr lang="fr-FR" sz="1400" dirty="0" err="1" smtClean="0"/>
              <a:t>Mayors</a:t>
            </a:r>
            <a:r>
              <a:rPr lang="fr-FR" sz="1400" dirty="0" smtClean="0"/>
              <a:t>, Local Police Station </a:t>
            </a:r>
            <a:r>
              <a:rPr lang="fr-FR" sz="1400" dirty="0" err="1" smtClean="0"/>
              <a:t>Chief</a:t>
            </a:r>
            <a:r>
              <a:rPr lang="fr-FR" sz="1400" dirty="0" smtClean="0"/>
              <a:t>, </a:t>
            </a:r>
            <a:r>
              <a:rPr lang="fr-FR" sz="1400" dirty="0" err="1" smtClean="0"/>
              <a:t>Prosecutor</a:t>
            </a:r>
            <a:r>
              <a:rPr lang="fr-FR" sz="1400" dirty="0" smtClean="0"/>
              <a:t>, City </a:t>
            </a:r>
            <a:r>
              <a:rPr lang="fr-FR" sz="1400" dirty="0" err="1" smtClean="0"/>
              <a:t>Partnerships</a:t>
            </a:r>
            <a:r>
              <a:rPr lang="fr-FR" sz="1400" dirty="0" smtClean="0"/>
              <a:t> </a:t>
            </a:r>
            <a:r>
              <a:rPr lang="fr-FR" sz="1400" dirty="0" err="1" smtClean="0"/>
              <a:t>Coordinator</a:t>
            </a:r>
            <a:endParaRPr lang="fr-FR" sz="1400" dirty="0" smtClean="0"/>
          </a:p>
          <a:p>
            <a:pPr algn="ctr"/>
            <a:r>
              <a:rPr lang="fr-FR" dirty="0" err="1" smtClean="0"/>
              <a:t>Agreements</a:t>
            </a:r>
            <a:r>
              <a:rPr lang="fr-FR" sz="1400" dirty="0" smtClean="0"/>
              <a:t>: </a:t>
            </a:r>
            <a:r>
              <a:rPr lang="fr-FR" sz="1400" dirty="0" smtClean="0"/>
              <a:t>local action plans in the </a:t>
            </a:r>
            <a:r>
              <a:rPr lang="fr-FR" sz="1400" dirty="0" err="1" smtClean="0"/>
              <a:t>framework</a:t>
            </a:r>
            <a:r>
              <a:rPr lang="fr-FR" sz="1400" dirty="0" smtClean="0"/>
              <a:t> </a:t>
            </a:r>
            <a:r>
              <a:rPr lang="fr-FR" sz="1400" dirty="0" err="1" smtClean="0"/>
              <a:t>established</a:t>
            </a:r>
            <a:r>
              <a:rPr lang="fr-FR" sz="1400" dirty="0" smtClean="0"/>
              <a:t> by the City </a:t>
            </a:r>
            <a:r>
              <a:rPr lang="fr-FR" sz="1400" dirty="0" smtClean="0"/>
              <a:t>Agreement</a:t>
            </a:r>
            <a:endParaRPr lang="fr-FR" sz="1400" dirty="0" smtClean="0"/>
          </a:p>
          <a:p>
            <a:pPr algn="ctr"/>
            <a:r>
              <a:rPr lang="fr-FR" dirty="0" err="1" smtClean="0"/>
              <a:t>Councils</a:t>
            </a:r>
            <a:r>
              <a:rPr lang="fr-FR" sz="1400" dirty="0" smtClean="0"/>
              <a:t>: supervise the </a:t>
            </a:r>
            <a:r>
              <a:rPr lang="fr-FR" sz="1400" dirty="0" err="1" smtClean="0"/>
              <a:t>implementation</a:t>
            </a:r>
            <a:r>
              <a:rPr lang="fr-FR" sz="1400" dirty="0" smtClean="0"/>
              <a:t> of the action plan and deal </a:t>
            </a:r>
            <a:r>
              <a:rPr lang="fr-FR" sz="1400" dirty="0" err="1" smtClean="0"/>
              <a:t>with</a:t>
            </a:r>
            <a:r>
              <a:rPr lang="fr-FR" sz="1400" dirty="0" smtClean="0"/>
              <a:t> </a:t>
            </a:r>
            <a:r>
              <a:rPr lang="fr-FR" sz="1400" dirty="0" err="1" smtClean="0"/>
              <a:t>everyday</a:t>
            </a:r>
            <a:r>
              <a:rPr lang="fr-FR" sz="1400" dirty="0" smtClean="0"/>
              <a:t> issues </a:t>
            </a:r>
            <a:r>
              <a:rPr lang="fr-FR" sz="1400" dirty="0" err="1" smtClean="0"/>
              <a:t>through</a:t>
            </a:r>
            <a:r>
              <a:rPr lang="fr-FR" sz="1400" dirty="0" smtClean="0"/>
              <a:t> the </a:t>
            </a:r>
            <a:r>
              <a:rPr lang="fr-FR" sz="1400" dirty="0" err="1" smtClean="0"/>
              <a:t>steering</a:t>
            </a:r>
            <a:r>
              <a:rPr lang="fr-FR" sz="1400" dirty="0" smtClean="0"/>
              <a:t> </a:t>
            </a:r>
            <a:r>
              <a:rPr lang="fr-FR" sz="1400" dirty="0" err="1" smtClean="0"/>
              <a:t>committee</a:t>
            </a:r>
            <a:endParaRPr lang="fr-FR" sz="14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dirty="0" smtClean="0"/>
              <a:t>Conclusion: the </a:t>
            </a:r>
            <a:r>
              <a:rPr lang="fr-FR" dirty="0" err="1" smtClean="0"/>
              <a:t>benefits</a:t>
            </a:r>
            <a:r>
              <a:rPr lang="fr-FR" dirty="0" smtClean="0"/>
              <a:t> of the system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err="1" smtClean="0"/>
              <a:t>Increased</a:t>
            </a:r>
            <a:r>
              <a:rPr lang="fr-FR" dirty="0" smtClean="0"/>
              <a:t> </a:t>
            </a:r>
            <a:r>
              <a:rPr lang="fr-FR" dirty="0" err="1" smtClean="0"/>
              <a:t>accoun</a:t>
            </a:r>
            <a:r>
              <a:rPr lang="fr-FR" dirty="0" err="1" smtClean="0"/>
              <a:t>tability</a:t>
            </a:r>
            <a:r>
              <a:rPr lang="fr-FR" dirty="0" smtClean="0"/>
              <a:t> and </a:t>
            </a:r>
            <a:r>
              <a:rPr lang="fr-FR" dirty="0" err="1" smtClean="0"/>
              <a:t>legitimacy</a:t>
            </a:r>
            <a:r>
              <a:rPr lang="fr-FR" dirty="0" smtClean="0"/>
              <a:t> </a:t>
            </a:r>
            <a:r>
              <a:rPr lang="fr-FR" dirty="0" err="1" smtClean="0"/>
              <a:t>through</a:t>
            </a:r>
            <a:r>
              <a:rPr lang="fr-FR" dirty="0" smtClean="0"/>
              <a:t> </a:t>
            </a:r>
            <a:r>
              <a:rPr lang="fr-FR" dirty="0" err="1" smtClean="0"/>
              <a:t>citizens</a:t>
            </a:r>
            <a:r>
              <a:rPr lang="fr-FR" dirty="0" smtClean="0"/>
              <a:t>’ and civil society input</a:t>
            </a:r>
          </a:p>
          <a:p>
            <a:r>
              <a:rPr lang="fr-FR" dirty="0" err="1" smtClean="0"/>
              <a:t>Partnerships</a:t>
            </a:r>
            <a:r>
              <a:rPr lang="fr-FR" dirty="0" smtClean="0"/>
              <a:t> and « coproduction »: the Police force </a:t>
            </a:r>
            <a:r>
              <a:rPr lang="fr-FR" dirty="0" err="1" smtClean="0"/>
              <a:t>is</a:t>
            </a:r>
            <a:r>
              <a:rPr lang="fr-FR" dirty="0" smtClean="0"/>
              <a:t> part of a collective effort in the </a:t>
            </a:r>
            <a:r>
              <a:rPr lang="fr-FR" dirty="0" err="1" smtClean="0"/>
              <a:t>field</a:t>
            </a:r>
            <a:r>
              <a:rPr lang="fr-FR" dirty="0" smtClean="0"/>
              <a:t> of </a:t>
            </a:r>
            <a:r>
              <a:rPr lang="fr-FR" dirty="0" err="1" smtClean="0"/>
              <a:t>security</a:t>
            </a:r>
            <a:endParaRPr lang="en-US" dirty="0" smtClean="0"/>
          </a:p>
          <a:p>
            <a:endParaRPr lang="fr-F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How </a:t>
            </a:r>
            <a:r>
              <a:rPr lang="fr-FR" dirty="0" err="1" smtClean="0"/>
              <a:t>is</a:t>
            </a:r>
            <a:r>
              <a:rPr lang="fr-FR" dirty="0" smtClean="0"/>
              <a:t> Paris </a:t>
            </a:r>
            <a:r>
              <a:rPr lang="fr-FR" dirty="0" err="1" smtClean="0"/>
              <a:t>governed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5480"/>
            <a:ext cx="4546848" cy="438912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 Mayor and a City Council elected by the people of Paris for six years</a:t>
            </a:r>
          </a:p>
          <a:p>
            <a:r>
              <a:rPr lang="en-US" dirty="0" smtClean="0"/>
              <a:t>They set the budget and local taxes and are in charge of issues such as urban planning, transportation, social housing, city cultural institutions…</a:t>
            </a:r>
          </a:p>
          <a:p>
            <a:r>
              <a:rPr lang="en-US" dirty="0" smtClean="0"/>
              <a:t>Limited powers in the field of security (unlike other Mayors in France): loitering, surveillance of municipal parks, street markets, stalls…</a:t>
            </a:r>
            <a:endParaRPr lang="en-US" dirty="0"/>
          </a:p>
        </p:txBody>
      </p:sp>
      <p:pic>
        <p:nvPicPr>
          <p:cNvPr id="4" name="Image 3" descr="bertrand_delanoe_personnalite_un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508104" y="2060848"/>
            <a:ext cx="3333750" cy="4286250"/>
          </a:xfrm>
          <a:prstGeom prst="rect">
            <a:avLst/>
          </a:prstGeom>
        </p:spPr>
      </p:pic>
      <p:sp>
        <p:nvSpPr>
          <p:cNvPr id="5" name="ZoneTexte 4"/>
          <p:cNvSpPr txBox="1"/>
          <p:nvPr/>
        </p:nvSpPr>
        <p:spPr>
          <a:xfrm>
            <a:off x="6084168" y="6381328"/>
            <a:ext cx="2520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Bertrand Delanoë</a:t>
            </a:r>
            <a:endParaRPr lang="fr-F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/>
              <a:t>How </a:t>
            </a:r>
            <a:r>
              <a:rPr lang="fr-FR" dirty="0" err="1" smtClean="0"/>
              <a:t>is</a:t>
            </a:r>
            <a:r>
              <a:rPr lang="fr-FR" dirty="0" smtClean="0"/>
              <a:t> Paris </a:t>
            </a:r>
            <a:r>
              <a:rPr lang="fr-FR" dirty="0" err="1" smtClean="0"/>
              <a:t>governed</a:t>
            </a:r>
            <a:r>
              <a:rPr lang="fr-FR" dirty="0" smtClean="0"/>
              <a:t>?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err="1" smtClean="0"/>
              <a:t>Twenty</a:t>
            </a:r>
            <a:r>
              <a:rPr lang="fr-FR" dirty="0" smtClean="0"/>
              <a:t> District </a:t>
            </a:r>
            <a:r>
              <a:rPr lang="fr-FR" dirty="0" err="1" smtClean="0"/>
              <a:t>Mayors</a:t>
            </a:r>
            <a:r>
              <a:rPr lang="fr-FR" dirty="0" smtClean="0"/>
              <a:t> and </a:t>
            </a:r>
            <a:r>
              <a:rPr lang="fr-FR" dirty="0" err="1" smtClean="0"/>
              <a:t>Councils</a:t>
            </a:r>
            <a:r>
              <a:rPr lang="fr-FR" dirty="0" smtClean="0"/>
              <a:t> (</a:t>
            </a:r>
            <a:r>
              <a:rPr lang="en-US" dirty="0" smtClean="0"/>
              <a:t>“</a:t>
            </a:r>
            <a:r>
              <a:rPr lang="en-US" dirty="0" err="1" smtClean="0"/>
              <a:t>Maires</a:t>
            </a:r>
            <a:r>
              <a:rPr lang="en-US" dirty="0" smtClean="0"/>
              <a:t> </a:t>
            </a:r>
            <a:r>
              <a:rPr lang="en-US" dirty="0" err="1" smtClean="0"/>
              <a:t>d’arrondissement</a:t>
            </a:r>
            <a:r>
              <a:rPr lang="en-US" dirty="0" smtClean="0"/>
              <a:t>” and “</a:t>
            </a:r>
            <a:r>
              <a:rPr lang="en-US" dirty="0" err="1" smtClean="0"/>
              <a:t>Conseils</a:t>
            </a:r>
            <a:r>
              <a:rPr lang="en-US" dirty="0" smtClean="0"/>
              <a:t> </a:t>
            </a:r>
            <a:r>
              <a:rPr lang="en-US" dirty="0" err="1" smtClean="0"/>
              <a:t>d’arrondissement</a:t>
            </a:r>
            <a:r>
              <a:rPr lang="en-US" dirty="0" smtClean="0"/>
              <a:t>”)</a:t>
            </a:r>
          </a:p>
          <a:p>
            <a:endParaRPr lang="en-US" dirty="0" smtClean="0"/>
          </a:p>
          <a:p>
            <a:r>
              <a:rPr lang="en-US" dirty="0" smtClean="0"/>
              <a:t>Powers restricted to the management of public local facilities: childcare centers, parks, libraries, gyms…</a:t>
            </a:r>
          </a:p>
          <a:p>
            <a:endParaRPr lang="en-US" dirty="0" smtClean="0"/>
          </a:p>
          <a:p>
            <a:r>
              <a:rPr lang="en-US" dirty="0" smtClean="0"/>
              <a:t>“</a:t>
            </a:r>
            <a:r>
              <a:rPr lang="en-US" dirty="0" err="1" smtClean="0"/>
              <a:t>Arrondissements</a:t>
            </a:r>
            <a:r>
              <a:rPr lang="en-US" dirty="0" smtClean="0"/>
              <a:t>” are not incorporated cities and their Mayors do not have a full jurisdiction</a:t>
            </a:r>
          </a:p>
          <a:p>
            <a:endParaRPr lang="en-US" dirty="0" smtClean="0"/>
          </a:p>
          <a:p>
            <a:r>
              <a:rPr lang="en-US" dirty="0" smtClean="0"/>
              <a:t>A mostly consultative role</a:t>
            </a:r>
          </a:p>
          <a:p>
            <a:endParaRPr lang="en-US" dirty="0" smtClean="0"/>
          </a:p>
          <a:p>
            <a:endParaRPr lang="fr-F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69" name="Picture 1" descr="C:\Users\zagro\Pictures\plan paris 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1556792"/>
            <a:ext cx="7920880" cy="4969964"/>
          </a:xfrm>
          <a:prstGeom prst="rect">
            <a:avLst/>
          </a:prstGeom>
          <a:noFill/>
        </p:spPr>
      </p:pic>
      <p:sp>
        <p:nvSpPr>
          <p:cNvPr id="6" name="Titre 5"/>
          <p:cNvSpPr>
            <a:spLocks noGrp="1"/>
          </p:cNvSpPr>
          <p:nvPr>
            <p:ph type="title"/>
          </p:nvPr>
        </p:nvSpPr>
        <p:spPr>
          <a:xfrm>
            <a:off x="539552" y="620688"/>
            <a:ext cx="8229600" cy="792088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The 20 districts of Paris</a:t>
            </a:r>
            <a:endParaRPr lang="fr-F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www.vendre-son-appartement.fr/wp-content/uploads/2009/04/plan_arrondissements_paris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59632" y="1052736"/>
            <a:ext cx="6334284" cy="5010895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sz="4500" dirty="0" smtClean="0"/>
              <a:t>The specific governance of security in Paris: the </a:t>
            </a:r>
            <a:r>
              <a:rPr lang="en-US" sz="4500" dirty="0" err="1" smtClean="0"/>
              <a:t>Préfet</a:t>
            </a:r>
            <a:r>
              <a:rPr lang="en-US" sz="4500" dirty="0" smtClean="0"/>
              <a:t> de Police</a:t>
            </a:r>
            <a:endParaRPr lang="en-US" sz="4500" dirty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935480"/>
            <a:ext cx="4258816" cy="4373840"/>
          </a:xfrm>
        </p:spPr>
        <p:txBody>
          <a:bodyPr>
            <a:normAutofit fontScale="77500" lnSpcReduction="20000"/>
          </a:bodyPr>
          <a:lstStyle/>
          <a:p>
            <a:r>
              <a:rPr lang="fr-FR" sz="2800" dirty="0" smtClean="0"/>
              <a:t>The Préfet de Police </a:t>
            </a:r>
            <a:r>
              <a:rPr lang="fr-FR" sz="2800" dirty="0" err="1" smtClean="0"/>
              <a:t>is</a:t>
            </a:r>
            <a:r>
              <a:rPr lang="fr-FR" sz="2800" dirty="0" smtClean="0"/>
              <a:t> a </a:t>
            </a:r>
            <a:r>
              <a:rPr lang="fr-FR" sz="2800" dirty="0"/>
              <a:t>civil servant </a:t>
            </a:r>
            <a:r>
              <a:rPr lang="fr-FR" sz="2800" dirty="0" err="1"/>
              <a:t>appointed</a:t>
            </a:r>
            <a:r>
              <a:rPr lang="fr-FR" sz="2800" dirty="0"/>
              <a:t> by the </a:t>
            </a:r>
            <a:r>
              <a:rPr lang="fr-FR" sz="2800" dirty="0" err="1" smtClean="0"/>
              <a:t>President</a:t>
            </a:r>
            <a:r>
              <a:rPr lang="fr-FR" sz="2800" dirty="0" smtClean="0"/>
              <a:t> of France and </a:t>
            </a:r>
            <a:r>
              <a:rPr lang="fr-FR" sz="2800" dirty="0" err="1" smtClean="0"/>
              <a:t>is</a:t>
            </a:r>
            <a:r>
              <a:rPr lang="fr-FR" sz="2800" dirty="0" smtClean="0"/>
              <a:t> in charge of public </a:t>
            </a:r>
            <a:r>
              <a:rPr lang="fr-FR" sz="2800" dirty="0" err="1" smtClean="0"/>
              <a:t>safety</a:t>
            </a:r>
            <a:r>
              <a:rPr lang="fr-FR" sz="2800" dirty="0" smtClean="0"/>
              <a:t> in Paris</a:t>
            </a:r>
          </a:p>
          <a:p>
            <a:r>
              <a:rPr lang="fr-FR" sz="2800" dirty="0" smtClean="0"/>
              <a:t>He </a:t>
            </a:r>
            <a:r>
              <a:rPr lang="fr-FR" sz="2800" dirty="0" err="1" smtClean="0"/>
              <a:t>is</a:t>
            </a:r>
            <a:r>
              <a:rPr lang="fr-FR" sz="2800" dirty="0" smtClean="0"/>
              <a:t> </a:t>
            </a:r>
            <a:r>
              <a:rPr lang="fr-FR" sz="2800" dirty="0" err="1" smtClean="0"/>
              <a:t>at</a:t>
            </a:r>
            <a:r>
              <a:rPr lang="fr-FR" sz="2800" dirty="0" smtClean="0"/>
              <a:t> the </a:t>
            </a:r>
            <a:r>
              <a:rPr lang="fr-FR" sz="2800" dirty="0" err="1" smtClean="0"/>
              <a:t>head</a:t>
            </a:r>
            <a:r>
              <a:rPr lang="fr-FR" sz="2800" dirty="0" smtClean="0"/>
              <a:t> of a total of 46 000 agents, </a:t>
            </a:r>
            <a:r>
              <a:rPr lang="fr-FR" sz="2800" dirty="0" err="1" smtClean="0"/>
              <a:t>including</a:t>
            </a:r>
            <a:r>
              <a:rPr lang="fr-FR" sz="2800" dirty="0" smtClean="0"/>
              <a:t> 30 000 police agents</a:t>
            </a:r>
          </a:p>
          <a:p>
            <a:r>
              <a:rPr lang="fr-FR" sz="2800" dirty="0" smtClean="0"/>
              <a:t>He has </a:t>
            </a:r>
            <a:r>
              <a:rPr lang="fr-FR" sz="2800" dirty="0" err="1" smtClean="0"/>
              <a:t>jurdisdiction</a:t>
            </a:r>
            <a:r>
              <a:rPr lang="fr-FR" sz="2800" dirty="0" smtClean="0"/>
              <a:t> over Paris and the </a:t>
            </a:r>
            <a:r>
              <a:rPr lang="fr-FR" sz="2800" dirty="0" err="1" smtClean="0"/>
              <a:t>surrounding</a:t>
            </a:r>
            <a:r>
              <a:rPr lang="fr-FR" sz="2800" dirty="0" smtClean="0"/>
              <a:t> </a:t>
            </a:r>
            <a:r>
              <a:rPr lang="fr-FR" sz="2800" dirty="0" err="1" smtClean="0"/>
              <a:t>suburbs</a:t>
            </a:r>
            <a:endParaRPr lang="fr-FR" sz="2800" dirty="0" smtClean="0"/>
          </a:p>
          <a:p>
            <a:r>
              <a:rPr lang="fr-FR" sz="2800" dirty="0" smtClean="0"/>
              <a:t>In charge of </a:t>
            </a:r>
            <a:r>
              <a:rPr lang="fr-FR" sz="2800" dirty="0" err="1" smtClean="0"/>
              <a:t>law</a:t>
            </a:r>
            <a:r>
              <a:rPr lang="fr-FR" sz="2800" dirty="0" smtClean="0"/>
              <a:t> </a:t>
            </a:r>
            <a:r>
              <a:rPr lang="fr-FR" sz="2800" dirty="0" err="1" smtClean="0"/>
              <a:t>enforcement</a:t>
            </a:r>
            <a:r>
              <a:rPr lang="fr-FR" sz="2800" dirty="0" smtClean="0"/>
              <a:t> (</a:t>
            </a:r>
            <a:r>
              <a:rPr lang="fr-FR" sz="2800" dirty="0" err="1" smtClean="0"/>
              <a:t>Chief</a:t>
            </a:r>
            <a:r>
              <a:rPr lang="fr-FR" sz="2800" dirty="0" smtClean="0"/>
              <a:t> of National Police forces in Paris) and </a:t>
            </a:r>
            <a:r>
              <a:rPr lang="fr-FR" sz="2800" dirty="0" err="1" smtClean="0"/>
              <a:t>traffic</a:t>
            </a:r>
            <a:r>
              <a:rPr lang="fr-FR" sz="2800" dirty="0" smtClean="0"/>
              <a:t> and parking </a:t>
            </a:r>
            <a:r>
              <a:rPr lang="fr-FR" sz="2800" dirty="0" err="1" smtClean="0"/>
              <a:t>rules</a:t>
            </a:r>
            <a:r>
              <a:rPr lang="fr-FR" sz="2800" dirty="0" smtClean="0"/>
              <a:t> in </a:t>
            </a:r>
            <a:r>
              <a:rPr lang="fr-FR" sz="2800" dirty="0" err="1" smtClean="0"/>
              <a:t>strategic</a:t>
            </a:r>
            <a:r>
              <a:rPr lang="fr-FR" sz="2800" dirty="0" smtClean="0"/>
              <a:t> areas (Champs-Elysées, Périphérique, </a:t>
            </a:r>
            <a:r>
              <a:rPr lang="fr-FR" sz="2800" dirty="0" err="1" smtClean="0"/>
              <a:t>embassies</a:t>
            </a:r>
            <a:r>
              <a:rPr lang="fr-FR" sz="2800" dirty="0" smtClean="0"/>
              <a:t>…)</a:t>
            </a:r>
            <a:endParaRPr lang="fr-FR" sz="2800" dirty="0"/>
          </a:p>
          <a:p>
            <a:endParaRPr lang="fr-FR" sz="2800" dirty="0" smtClean="0"/>
          </a:p>
        </p:txBody>
      </p:sp>
      <p:pic>
        <p:nvPicPr>
          <p:cNvPr id="2050" name="Picture 2" descr="http://26.img.v4.skyrock.net/2742/64872742/pics/2890390339_small_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132856"/>
            <a:ext cx="3800475" cy="3476626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836712"/>
            <a:ext cx="4624110" cy="59027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530352" y="980728"/>
            <a:ext cx="7772400" cy="1698464"/>
          </a:xfrm>
        </p:spPr>
        <p:txBody>
          <a:bodyPr/>
          <a:lstStyle/>
          <a:p>
            <a:pPr algn="ctr"/>
            <a:r>
              <a:rPr lang="fr-FR" dirty="0" smtClean="0"/>
              <a:t>Local Security </a:t>
            </a:r>
            <a:r>
              <a:rPr lang="fr-FR" dirty="0" err="1" smtClean="0"/>
              <a:t>Partnerships</a:t>
            </a:r>
            <a:r>
              <a:rPr lang="fr-FR" dirty="0" smtClean="0"/>
              <a:t> in France </a:t>
            </a:r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fr-FR" dirty="0" err="1" smtClean="0"/>
              <a:t>Brief</a:t>
            </a:r>
            <a:r>
              <a:rPr lang="fr-FR" dirty="0" smtClean="0"/>
              <a:t> </a:t>
            </a:r>
            <a:r>
              <a:rPr lang="fr-FR" dirty="0" err="1" smtClean="0"/>
              <a:t>history</a:t>
            </a:r>
            <a:r>
              <a:rPr lang="fr-FR" dirty="0" smtClean="0"/>
              <a:t> and </a:t>
            </a:r>
            <a:r>
              <a:rPr lang="fr-FR" dirty="0" err="1" smtClean="0"/>
              <a:t>legal</a:t>
            </a:r>
            <a:r>
              <a:rPr lang="fr-FR" dirty="0" smtClean="0"/>
              <a:t> </a:t>
            </a:r>
            <a:r>
              <a:rPr lang="fr-FR" dirty="0" err="1" smtClean="0"/>
              <a:t>framework</a:t>
            </a:r>
            <a:endParaRPr lang="fr-FR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ébit">
  <a:themeElements>
    <a:clrScheme name="Débit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Débit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Débit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1032</TotalTime>
  <Words>1155</Words>
  <Application>Microsoft Office PowerPoint</Application>
  <PresentationFormat>Affichage à l'écran (4:3)</PresentationFormat>
  <Paragraphs>157</Paragraphs>
  <Slides>24</Slides>
  <Notes>24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24</vt:i4>
      </vt:variant>
    </vt:vector>
  </HeadingPairs>
  <TitlesOfParts>
    <vt:vector size="25" baseType="lpstr">
      <vt:lpstr>Débit</vt:lpstr>
      <vt:lpstr>Local Security Agreements in Paris</vt:lpstr>
      <vt:lpstr>Introduction </vt:lpstr>
      <vt:lpstr>How is Paris governed?</vt:lpstr>
      <vt:lpstr>How is Paris governed?</vt:lpstr>
      <vt:lpstr>The 20 districts of Paris</vt:lpstr>
      <vt:lpstr>Diapositive 6</vt:lpstr>
      <vt:lpstr>The specific governance of security in Paris: the Préfet de Police</vt:lpstr>
      <vt:lpstr>Diapositive 8</vt:lpstr>
      <vt:lpstr>Local Security Partnerships in France </vt:lpstr>
      <vt:lpstr>Local security partnerships in France</vt:lpstr>
      <vt:lpstr>The Parisian Security Agreement</vt:lpstr>
      <vt:lpstr>Some key facts about the Parisian Security Agreement</vt:lpstr>
      <vt:lpstr>The City level</vt:lpstr>
      <vt:lpstr>Who are the members of the Council?</vt:lpstr>
      <vt:lpstr>The role of the Agreement</vt:lpstr>
      <vt:lpstr>The content of the Agreement: the shared diagnosis</vt:lpstr>
      <vt:lpstr>The content of the Agreement: the common action plan</vt:lpstr>
      <vt:lpstr>The District level</vt:lpstr>
      <vt:lpstr>District Agreements and Councils: key facts</vt:lpstr>
      <vt:lpstr>District Agreements: how they work</vt:lpstr>
      <vt:lpstr>District Councils: how they work</vt:lpstr>
      <vt:lpstr>Conclusion</vt:lpstr>
      <vt:lpstr>Conclusion</vt:lpstr>
      <vt:lpstr>Conclusion: the benefits of the system</vt:lpstr>
    </vt:vector>
  </TitlesOfParts>
  <Company>Hewlett-Packard Company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and territorial authorities in France</dc:title>
  <dc:creator>zagro</dc:creator>
  <cp:lastModifiedBy>zagro</cp:lastModifiedBy>
  <cp:revision>92</cp:revision>
  <dcterms:created xsi:type="dcterms:W3CDTF">2013-01-16T19:37:41Z</dcterms:created>
  <dcterms:modified xsi:type="dcterms:W3CDTF">2013-01-23T18:16:21Z</dcterms:modified>
</cp:coreProperties>
</file>