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2" r:id="rId2"/>
    <p:sldId id="369" r:id="rId3"/>
    <p:sldId id="397" r:id="rId4"/>
    <p:sldId id="399" r:id="rId5"/>
    <p:sldId id="400" r:id="rId6"/>
    <p:sldId id="433" r:id="rId7"/>
    <p:sldId id="432" r:id="rId8"/>
    <p:sldId id="408" r:id="rId9"/>
    <p:sldId id="418" r:id="rId10"/>
    <p:sldId id="419" r:id="rId11"/>
    <p:sldId id="434" r:id="rId12"/>
    <p:sldId id="435" r:id="rId13"/>
    <p:sldId id="436" r:id="rId14"/>
  </p:sldIdLst>
  <p:sldSz cx="9144000" cy="6858000" type="screen4x3"/>
  <p:notesSz cx="67818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66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1522" autoAdjust="0"/>
  </p:normalViewPr>
  <p:slideViewPr>
    <p:cSldViewPr>
      <p:cViewPr>
        <p:scale>
          <a:sx n="66" d="100"/>
          <a:sy n="66" d="100"/>
        </p:scale>
        <p:origin x="-2592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074" y="-8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523E0D-2BEB-4301-A7BC-67C4A5A712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76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180" y="4715153"/>
            <a:ext cx="54254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657945-3380-4D08-8BB0-EE3F87E613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15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5951"/>
            <a:ext cx="5426074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1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7863" y="4715710"/>
            <a:ext cx="5426074" cy="44665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2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3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4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5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7A6B1-31D5-444B-893B-48DA2DB6E59C}" type="slidenum">
              <a:rPr lang="en-GB"/>
              <a:pPr/>
              <a:t>6</a:t>
            </a:fld>
            <a:endParaRPr lang="en-GB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7863" y="4715710"/>
            <a:ext cx="5426074" cy="44665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22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5951"/>
            <a:ext cx="5426074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11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CBC9-52EA-4D0D-8F78-F351DD426F6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8EE20-C1B9-48EB-805B-3F79CD0938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9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53A1D-9E7D-4BAE-AC42-E4D0C365DC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648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EEC247-32D7-417E-8D1C-91287805EB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37032-735E-45E7-8260-8B64A86464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55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AA67-0F71-46B4-B8EC-6AAC27B8F1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26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8DF40-8645-46AA-A850-D8BE80046D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8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BDD0A-6FE7-4349-AB43-8406FFB5A5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9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E2FDA-4636-4857-A057-13A1870586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3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D86C3-E5C9-4BD7-82D4-528EA82D51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07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6F8E9-A72C-4CC7-A40E-D3AD961737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2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36A72-AB9C-4010-B0C2-B1294C5A03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51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99"/>
            </a:gs>
            <a:gs pos="100000">
              <a:srgbClr val="336699">
                <a:gamma/>
                <a:tint val="27451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B0C45A-DB63-449A-954E-77C3144B679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2" name="Picture 8" descr="icpr_org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7938"/>
            <a:ext cx="1763712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:\My Pictures\birkbeck logo.t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89" y="6357939"/>
            <a:ext cx="1424624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icpr_or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5" y="6357939"/>
            <a:ext cx="1763712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/>
          <a:lstStyle/>
          <a:p>
            <a:r>
              <a:rPr lang="tr-TR" dirty="0" smtClean="0"/>
              <a:t>Polise güven</a:t>
            </a:r>
            <a:r>
              <a:rPr lang="en-GB" dirty="0" smtClean="0"/>
              <a:t>, </a:t>
            </a:r>
            <a:r>
              <a:rPr lang="tr-TR" dirty="0" smtClean="0"/>
              <a:t>meşruiyet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en-GB" dirty="0" smtClean="0"/>
              <a:t> </a:t>
            </a:r>
            <a:r>
              <a:rPr lang="tr-TR" dirty="0" smtClean="0"/>
              <a:t>kanunlara uymak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err="1" smtClean="0"/>
              <a:t>Profe</a:t>
            </a:r>
            <a:r>
              <a:rPr lang="tr-TR" sz="2800" b="1" dirty="0" smtClean="0"/>
              <a:t>sör</a:t>
            </a:r>
            <a:r>
              <a:rPr lang="en-GB" sz="2800" b="1" dirty="0" smtClean="0"/>
              <a:t> Mike Hough</a:t>
            </a:r>
          </a:p>
          <a:p>
            <a:pPr marL="0" indent="0" algn="ctr">
              <a:buNone/>
            </a:pPr>
            <a:r>
              <a:rPr lang="tr-TR" sz="2800" b="1" dirty="0" smtClean="0"/>
              <a:t>Londra Üniversitesi</a:t>
            </a:r>
            <a:endParaRPr lang="en-GB" sz="2800" b="1" dirty="0" smtClean="0"/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24</a:t>
            </a:r>
            <a:r>
              <a:rPr lang="tr-TR" sz="2800" baseline="30000" dirty="0" smtClean="0"/>
              <a:t> </a:t>
            </a:r>
            <a:r>
              <a:rPr lang="tr-TR" sz="2800" dirty="0" smtClean="0"/>
              <a:t>OCAK 2013, Ankara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93534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162" y="-15984"/>
            <a:ext cx="9230162" cy="6873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07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pPr algn="l"/>
            <a:r>
              <a:rPr lang="tr-TR" sz="4800" dirty="0" smtClean="0"/>
              <a:t>Güven, meşruiyet ve hukukun üstünlüğünün kabulu: Bizim teorimiz </a:t>
            </a:r>
            <a:endParaRPr lang="en-GB" sz="480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r>
              <a:rPr lang="tr-TR" dirty="0" smtClean="0"/>
              <a:t>Adil ve saygın muamele</a:t>
            </a:r>
            <a:r>
              <a:rPr lang="en-GB" dirty="0" smtClean="0"/>
              <a:t>	   </a:t>
            </a:r>
            <a:r>
              <a:rPr lang="tr-TR" dirty="0" smtClean="0"/>
              <a:t>Güven</a:t>
            </a:r>
            <a:endParaRPr lang="en-GB" dirty="0" smtClean="0"/>
          </a:p>
          <a:p>
            <a:r>
              <a:rPr lang="tr-TR" dirty="0" smtClean="0"/>
              <a:t>Güven</a:t>
            </a:r>
            <a:r>
              <a:rPr lang="en-GB" dirty="0" smtClean="0"/>
              <a:t>		</a:t>
            </a:r>
            <a:r>
              <a:rPr lang="tr-TR" dirty="0" smtClean="0"/>
              <a:t>Meşruiyet</a:t>
            </a:r>
            <a:r>
              <a:rPr lang="en-GB" dirty="0" smtClean="0"/>
              <a:t>             </a:t>
            </a:r>
          </a:p>
          <a:p>
            <a:r>
              <a:rPr lang="tr-TR" dirty="0" smtClean="0"/>
              <a:t>Meşruiyet</a:t>
            </a:r>
            <a:r>
              <a:rPr lang="en-GB" dirty="0" smtClean="0"/>
              <a:t>		 </a:t>
            </a:r>
            <a:r>
              <a:rPr lang="tr-TR" dirty="0" smtClean="0"/>
              <a:t>Kanunlara uyum</a:t>
            </a:r>
            <a:r>
              <a:rPr lang="en-GB" dirty="0" smtClean="0"/>
              <a:t>                </a:t>
            </a:r>
          </a:p>
          <a:p>
            <a:r>
              <a:rPr lang="tr-TR" dirty="0" smtClean="0"/>
              <a:t>Meşruiyet</a:t>
            </a:r>
            <a:r>
              <a:rPr lang="en-GB" dirty="0" smtClean="0"/>
              <a:t>		 </a:t>
            </a:r>
            <a:r>
              <a:rPr lang="tr-TR" dirty="0" smtClean="0"/>
              <a:t>İşbirliği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ight Arrow 10"/>
          <p:cNvSpPr/>
          <p:nvPr/>
        </p:nvSpPr>
        <p:spPr>
          <a:xfrm>
            <a:off x="5334135" y="24066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2267744" y="304365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2987824" y="35864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2987824" y="42210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/>
          <a:lstStyle/>
          <a:p>
            <a:pPr algn="l"/>
            <a:r>
              <a:rPr lang="tr-TR" dirty="0" smtClean="0">
                <a:latin typeface="Arial" pitchFamily="34" charset="0"/>
              </a:rPr>
              <a:t>Polis politikasında bu anketlerin önemi</a:t>
            </a:r>
            <a:endParaRPr lang="en-GB" dirty="0" smtClean="0">
              <a:latin typeface="Arial" pitchFamily="34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40960" cy="4186089"/>
          </a:xfrm>
        </p:spPr>
        <p:txBody>
          <a:bodyPr/>
          <a:lstStyle/>
          <a:p>
            <a:r>
              <a:rPr lang="tr-TR" sz="2800" dirty="0" smtClean="0">
                <a:latin typeface="Arial" pitchFamily="34" charset="0"/>
              </a:rPr>
              <a:t>Güvenliğe ilişkin etkin politikalar </a:t>
            </a:r>
            <a:r>
              <a:rPr lang="tr-TR" sz="2800" dirty="0" smtClean="0">
                <a:latin typeface="Arial" pitchFamily="34" charset="0"/>
              </a:rPr>
              <a:t>oluşturmada bir çerçeve </a:t>
            </a:r>
            <a:r>
              <a:rPr lang="tr-TR" sz="2800" dirty="0" smtClean="0">
                <a:latin typeface="Arial" pitchFamily="34" charset="0"/>
              </a:rPr>
              <a:t>sağlamaktadır</a:t>
            </a:r>
            <a:endParaRPr lang="en-GB" sz="2800" dirty="0" smtClean="0">
              <a:latin typeface="Arial" pitchFamily="34" charset="0"/>
            </a:endParaRPr>
          </a:p>
          <a:p>
            <a:r>
              <a:rPr lang="tr-TR" sz="2800" dirty="0">
                <a:latin typeface="Arial" pitchFamily="34" charset="0"/>
              </a:rPr>
              <a:t>A</a:t>
            </a:r>
            <a:r>
              <a:rPr lang="tr-TR" sz="2800" dirty="0" smtClean="0">
                <a:latin typeface="Arial" pitchFamily="34" charset="0"/>
              </a:rPr>
              <a:t>dil polisliğin etkin polisliğin temel bir bileşeni olduğunu göstermektedirler</a:t>
            </a:r>
            <a:endParaRPr lang="en-GB" sz="2800" dirty="0" smtClean="0">
              <a:latin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</a:rPr>
              <a:t>Polisin </a:t>
            </a:r>
            <a:r>
              <a:rPr lang="tr-TR" sz="2800" dirty="0" smtClean="0">
                <a:latin typeface="Arial" pitchFamily="34" charset="0"/>
              </a:rPr>
              <a:t>meşruiyetinin oluşturulması için en iyi yolları önerirler</a:t>
            </a:r>
            <a:endParaRPr lang="en-GB" sz="2800" dirty="0" smtClean="0">
              <a:latin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</a:rPr>
              <a:t>Birleşik Krallık İçişleri Bakanlığı, Polislik Koleji, Adalet Bakanlığı, Polis Teftiş Kurulu ve Londra Polisi’nin ilgisi</a:t>
            </a:r>
            <a:endParaRPr lang="en-GB" sz="2800" dirty="0" smtClean="0">
              <a:latin typeface="Arial" pitchFamily="34" charset="0"/>
            </a:endParaRPr>
          </a:p>
          <a:p>
            <a:endParaRPr lang="en-GB" sz="28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8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/>
          <a:lstStyle/>
          <a:p>
            <a:r>
              <a:rPr lang="tr-TR" dirty="0"/>
              <a:t>Polise güven</a:t>
            </a:r>
            <a:r>
              <a:rPr lang="en-GB" dirty="0"/>
              <a:t>, </a:t>
            </a:r>
            <a:r>
              <a:rPr lang="tr-TR" dirty="0"/>
              <a:t>meşruiyet ve </a:t>
            </a:r>
            <a:r>
              <a:rPr lang="en-GB" dirty="0"/>
              <a:t> </a:t>
            </a:r>
            <a:r>
              <a:rPr lang="tr-TR" dirty="0" smtClean="0"/>
              <a:t>kanunlara uymak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err="1"/>
              <a:t>Profe</a:t>
            </a:r>
            <a:r>
              <a:rPr lang="tr-TR" sz="2800" b="1" dirty="0"/>
              <a:t>sör</a:t>
            </a:r>
            <a:r>
              <a:rPr lang="en-GB" sz="2800" b="1" dirty="0"/>
              <a:t> Mike Hough</a:t>
            </a:r>
          </a:p>
          <a:p>
            <a:pPr marL="0" indent="0" algn="ctr">
              <a:buNone/>
            </a:pPr>
            <a:r>
              <a:rPr lang="tr-TR" sz="2800" b="1" dirty="0"/>
              <a:t>Londra Üniversitesi</a:t>
            </a:r>
            <a:endParaRPr lang="en-GB" sz="2800" b="1" dirty="0"/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tr-TR" sz="2800" dirty="0" smtClean="0"/>
              <a:t>24 Ocak 2012, Ankara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08034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 smtClean="0"/>
              <a:t>Neleri tartışacağım</a:t>
            </a:r>
            <a:endParaRPr lang="en-GB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sz="3600" dirty="0" smtClean="0"/>
              <a:t>Polise güveni ölçümlemek için anketlerin kullanılması</a:t>
            </a:r>
            <a:endParaRPr lang="en-GB" sz="3600" dirty="0"/>
          </a:p>
          <a:p>
            <a:r>
              <a:rPr lang="tr-TR" sz="3600" dirty="0" smtClean="0"/>
              <a:t>Avrupa Sosyal Araştırması sonuçları</a:t>
            </a:r>
            <a:endParaRPr lang="en-GB" sz="3600" dirty="0"/>
          </a:p>
          <a:p>
            <a:r>
              <a:rPr lang="tr-TR" sz="3600" dirty="0" smtClean="0"/>
              <a:t>Polislik açısından etkileri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559643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608013"/>
          </a:xfrm>
        </p:spPr>
        <p:txBody>
          <a:bodyPr/>
          <a:lstStyle/>
          <a:p>
            <a:pPr algn="l"/>
            <a:r>
              <a:rPr lang="tr-TR" sz="5400" dirty="0" smtClean="0"/>
              <a:t>Neden kanunlara uyarız?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r-TR" dirty="0" smtClean="0"/>
              <a:t>Temelde kanunlara uymanın doğru olduğunu düşündüğümüz için</a:t>
            </a:r>
            <a:endParaRPr lang="en-GB" dirty="0" smtClean="0"/>
          </a:p>
          <a:p>
            <a:r>
              <a:rPr lang="tr-TR" dirty="0" smtClean="0"/>
              <a:t>Ayrıca polis ve mahkemelerin </a:t>
            </a:r>
            <a:r>
              <a:rPr lang="tr-TR" i="1" dirty="0" smtClean="0"/>
              <a:t>meşru otoritelerinin </a:t>
            </a:r>
            <a:r>
              <a:rPr lang="tr-TR" dirty="0" smtClean="0"/>
              <a:t>olduğuna inandığımız için </a:t>
            </a:r>
            <a:endParaRPr lang="en-GB" dirty="0" smtClean="0"/>
          </a:p>
          <a:p>
            <a:r>
              <a:rPr lang="tr-TR" dirty="0" smtClean="0"/>
              <a:t>Meşruiyet</a:t>
            </a:r>
            <a:endParaRPr lang="en-GB" dirty="0" smtClean="0"/>
          </a:p>
          <a:p>
            <a:pPr lvl="1"/>
            <a:r>
              <a:rPr lang="tr-TR" dirty="0" smtClean="0"/>
              <a:t>Kanunlara </a:t>
            </a:r>
            <a:r>
              <a:rPr lang="tr-TR" dirty="0" smtClean="0"/>
              <a:t>uymayı ve </a:t>
            </a:r>
            <a:endParaRPr lang="en-GB" dirty="0" smtClean="0"/>
          </a:p>
          <a:p>
            <a:pPr lvl="1"/>
            <a:r>
              <a:rPr lang="tr-TR" dirty="0" smtClean="0"/>
              <a:t>Polisle işbirliğini</a:t>
            </a:r>
          </a:p>
          <a:p>
            <a:pPr marL="457200" lvl="1" indent="0">
              <a:buNone/>
            </a:pPr>
            <a:r>
              <a:rPr lang="tr-TR" dirty="0" smtClean="0"/>
              <a:t>oluşturur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57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892480" cy="608013"/>
          </a:xfrm>
        </p:spPr>
        <p:txBody>
          <a:bodyPr/>
          <a:lstStyle/>
          <a:p>
            <a:pPr algn="l"/>
            <a:r>
              <a:rPr lang="tr-TR" sz="5400" dirty="0" smtClean="0"/>
              <a:t>Tanım</a:t>
            </a:r>
            <a:r>
              <a:rPr lang="en-GB" sz="5400" dirty="0" smtClean="0"/>
              <a:t>: </a:t>
            </a:r>
            <a:r>
              <a:rPr lang="tr-TR" sz="5400" dirty="0"/>
              <a:t>P</a:t>
            </a:r>
            <a:r>
              <a:rPr lang="tr-TR" sz="5400" dirty="0" smtClean="0"/>
              <a:t>olis ne zaman meşruiyet kazanır?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04864"/>
            <a:ext cx="8229600" cy="42093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Vatandaşın polisin işlem yapmasına istekli olması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Çünkü</a:t>
            </a:r>
            <a:r>
              <a:rPr lang="en-GB" dirty="0" smtClean="0"/>
              <a:t>:</a:t>
            </a:r>
          </a:p>
          <a:p>
            <a:pPr marL="914400" lvl="1" indent="-514350"/>
            <a:r>
              <a:rPr lang="tr-TR" dirty="0" smtClean="0"/>
              <a:t>Polisin adil, dürüst ve yasalara uygun olarak davrandığına</a:t>
            </a:r>
            <a:endParaRPr lang="en-GB" dirty="0"/>
          </a:p>
          <a:p>
            <a:pPr marL="914400" lvl="1" indent="-514350"/>
            <a:r>
              <a:rPr lang="tr-TR" dirty="0" smtClean="0"/>
              <a:t>Ve ahlaki değerleri paylaştıklarına</a:t>
            </a:r>
          </a:p>
          <a:p>
            <a:pPr marL="400050" lvl="1" indent="0">
              <a:buNone/>
            </a:pPr>
            <a:r>
              <a:rPr lang="tr-TR" dirty="0" smtClean="0"/>
              <a:t>inanırlar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6145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319981"/>
          </a:xfrm>
        </p:spPr>
        <p:txBody>
          <a:bodyPr/>
          <a:lstStyle/>
          <a:p>
            <a:pPr algn="l"/>
            <a:r>
              <a:rPr lang="tr-TR" sz="5400" dirty="0" smtClean="0"/>
              <a:t>Polisin </a:t>
            </a:r>
            <a:r>
              <a:rPr lang="tr-TR" sz="5400" dirty="0" smtClean="0"/>
              <a:t>meşruiyetini ne sağlar</a:t>
            </a:r>
            <a:r>
              <a:rPr lang="en-GB" sz="5400" dirty="0" smtClean="0"/>
              <a:t>?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229600" cy="4392488"/>
          </a:xfrm>
        </p:spPr>
        <p:txBody>
          <a:bodyPr/>
          <a:lstStyle/>
          <a:p>
            <a:r>
              <a:rPr lang="tr-TR" sz="4000" dirty="0" smtClean="0"/>
              <a:t>Adil muamele </a:t>
            </a:r>
            <a:endParaRPr lang="en-GB" sz="4000" dirty="0" smtClean="0"/>
          </a:p>
          <a:p>
            <a:pPr lvl="1"/>
            <a:r>
              <a:rPr lang="tr-TR" dirty="0" smtClean="0"/>
              <a:t>Adil sonuçlar</a:t>
            </a:r>
            <a:endParaRPr lang="en-GB" dirty="0" smtClean="0"/>
          </a:p>
          <a:p>
            <a:pPr lvl="1"/>
            <a:r>
              <a:rPr lang="tr-TR" dirty="0" smtClean="0"/>
              <a:t>Adil işlem</a:t>
            </a:r>
            <a:endParaRPr lang="en-GB" dirty="0" smtClean="0"/>
          </a:p>
          <a:p>
            <a:r>
              <a:rPr lang="tr-TR" sz="4000" dirty="0" smtClean="0"/>
              <a:t>Saygı</a:t>
            </a:r>
            <a:r>
              <a:rPr lang="tr-TR" sz="4000" dirty="0"/>
              <a:t>n</a:t>
            </a:r>
            <a:r>
              <a:rPr lang="en-GB" sz="4000" dirty="0" smtClean="0"/>
              <a:t> </a:t>
            </a:r>
            <a:r>
              <a:rPr lang="tr-TR" sz="4000" dirty="0" smtClean="0"/>
              <a:t>muamele</a:t>
            </a:r>
            <a:endParaRPr lang="en-GB" sz="4000" dirty="0" smtClean="0"/>
          </a:p>
          <a:p>
            <a:r>
              <a:rPr lang="tr-TR" sz="4000" dirty="0" smtClean="0"/>
              <a:t>İnsanlara </a:t>
            </a:r>
            <a:r>
              <a:rPr lang="en-GB" sz="4000" dirty="0" smtClean="0"/>
              <a:t>‘</a:t>
            </a:r>
            <a:r>
              <a:rPr lang="tr-TR" sz="4000" dirty="0" smtClean="0"/>
              <a:t>ses</a:t>
            </a:r>
            <a:r>
              <a:rPr lang="en-GB" sz="4000" dirty="0" smtClean="0"/>
              <a:t>’</a:t>
            </a:r>
            <a:r>
              <a:rPr lang="tr-TR" sz="4000" dirty="0" smtClean="0"/>
              <a:t> verme</a:t>
            </a:r>
            <a:endParaRPr lang="en-GB" sz="4000" dirty="0" smtClean="0"/>
          </a:p>
          <a:p>
            <a:r>
              <a:rPr lang="tr-TR" sz="4000" dirty="0" smtClean="0"/>
              <a:t>Yetkinlik</a:t>
            </a:r>
            <a:endParaRPr lang="en-GB" dirty="0" smtClean="0"/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7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tr-TR" sz="4800" dirty="0" smtClean="0"/>
              <a:t>Meşruiyeti kaybetmenin riskleri</a:t>
            </a:r>
            <a:endParaRPr lang="en-GB" sz="4800" dirty="0"/>
          </a:p>
        </p:txBody>
      </p:sp>
      <p:pic>
        <p:nvPicPr>
          <p:cNvPr id="3" name="Chart Placeholder 2" descr="http://i.telegraph.co.uk/multimedia/archive/01967/riots-london_1967142c.jpg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7" y="1484784"/>
            <a:ext cx="9152877" cy="571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82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600" dirty="0" smtClean="0"/>
              <a:t>Güven ölçümlemek için anketlerin kullanılması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 </a:t>
            </a:r>
            <a:endParaRPr lang="en-GB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sz="3600" dirty="0" smtClean="0"/>
              <a:t>AB</a:t>
            </a:r>
            <a:r>
              <a:rPr lang="en-GB" sz="3600" dirty="0" smtClean="0"/>
              <a:t> Euro-</a:t>
            </a:r>
            <a:r>
              <a:rPr lang="en-GB" sz="3600" dirty="0" err="1" smtClean="0"/>
              <a:t>justis</a:t>
            </a:r>
            <a:r>
              <a:rPr lang="en-GB" sz="3600" dirty="0" smtClean="0"/>
              <a:t> </a:t>
            </a:r>
            <a:r>
              <a:rPr lang="tr-TR" sz="3600" dirty="0" smtClean="0"/>
              <a:t>Projesi</a:t>
            </a:r>
            <a:endParaRPr lang="en-GB" sz="3600" dirty="0" smtClean="0"/>
          </a:p>
          <a:p>
            <a:r>
              <a:rPr lang="tr-TR" sz="3600" dirty="0" smtClean="0"/>
              <a:t>Avrupa Sosyal Araştırması (ESS)</a:t>
            </a:r>
            <a:endParaRPr lang="en-GB" sz="3600" dirty="0" smtClean="0"/>
          </a:p>
          <a:p>
            <a:r>
              <a:rPr lang="tr-TR" sz="3600" dirty="0" smtClean="0"/>
              <a:t>İngiltere ve Wales için Suç Anketi Çalışması</a:t>
            </a:r>
            <a:endParaRPr lang="en-GB" sz="3600" dirty="0" smtClean="0"/>
          </a:p>
          <a:p>
            <a:r>
              <a:rPr lang="tr-TR" sz="3600" dirty="0" smtClean="0"/>
              <a:t>Londra için METpas anketi çalışması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96024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944216"/>
          </a:xfrm>
        </p:spPr>
        <p:txBody>
          <a:bodyPr/>
          <a:lstStyle/>
          <a:p>
            <a:pPr algn="l"/>
            <a:r>
              <a:rPr lang="tr-TR" sz="4000" dirty="0" smtClean="0">
                <a:latin typeface="Arial" pitchFamily="34" charset="0"/>
              </a:rPr>
              <a:t>Avrupa </a:t>
            </a:r>
            <a:r>
              <a:rPr lang="tr-TR" sz="4000" dirty="0" smtClean="0">
                <a:latin typeface="Arial" pitchFamily="34" charset="0"/>
              </a:rPr>
              <a:t>Sosyal Araştırması (ESS) neyi ölçer? ESS ile ilgili </a:t>
            </a:r>
            <a:r>
              <a:rPr lang="tr-TR" sz="4000" dirty="0" smtClean="0">
                <a:latin typeface="Arial" pitchFamily="34" charset="0"/>
              </a:rPr>
              <a:t>kamuoyu algısı</a:t>
            </a:r>
            <a:endParaRPr lang="en-GB" sz="4000" dirty="0" smtClean="0">
              <a:latin typeface="Arial" pitchFamily="34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40960" cy="4402113"/>
          </a:xfrm>
        </p:spPr>
        <p:txBody>
          <a:bodyPr/>
          <a:lstStyle/>
          <a:p>
            <a:endParaRPr lang="tr-TR" sz="2800" dirty="0" smtClean="0">
              <a:latin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</a:rPr>
              <a:t>Polisin adilliği</a:t>
            </a:r>
            <a:endParaRPr lang="en-GB" sz="2800" dirty="0" smtClean="0">
              <a:latin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</a:rPr>
              <a:t>Polisin etkinliği</a:t>
            </a:r>
            <a:endParaRPr lang="en-GB" sz="2800" dirty="0" smtClean="0">
              <a:latin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</a:rPr>
              <a:t>Polisin meşruiyeti</a:t>
            </a:r>
            <a:endParaRPr lang="en-GB" sz="2800" dirty="0" smtClean="0">
              <a:latin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</a:rPr>
              <a:t>Sıradan suçlar </a:t>
            </a:r>
            <a:r>
              <a:rPr lang="tr-TR" sz="2800" dirty="0" smtClean="0">
                <a:latin typeface="Arial" pitchFamily="34" charset="0"/>
              </a:rPr>
              <a:t>için cezalandırma riskleri</a:t>
            </a:r>
            <a:endParaRPr lang="en-GB" sz="2800" dirty="0" smtClean="0">
              <a:latin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</a:rPr>
              <a:t>Yasaya aykırı davranışı beyan</a:t>
            </a:r>
            <a:endParaRPr lang="en-GB" sz="2800" dirty="0">
              <a:latin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</a:rPr>
              <a:t>Polisle işbirliği yapmaya hazır olma</a:t>
            </a:r>
            <a:endParaRPr lang="en-GB" sz="28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3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8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4564</TotalTime>
  <Words>256</Words>
  <Application>Microsoft Macintosh PowerPoint</Application>
  <PresentationFormat>On-screen Show (4:3)</PresentationFormat>
  <Paragraphs>74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Polise güven, meşruiyet ve  kanunlara uymak</vt:lpstr>
      <vt:lpstr>Neleri tartışacağım</vt:lpstr>
      <vt:lpstr>Neden kanunlara uyarız?</vt:lpstr>
      <vt:lpstr>Tanım: Polis ne zaman meşruiyet kazanır?</vt:lpstr>
      <vt:lpstr>Polisin meşruiyetini ne sağlar?</vt:lpstr>
      <vt:lpstr>Meşruiyeti kaybetmenin riskleri</vt:lpstr>
      <vt:lpstr> Güven ölçümlemek için anketlerin kullanılması  </vt:lpstr>
      <vt:lpstr>Avrupa Sosyal Araştırması (ESS) neyi ölçer? ESS ile ilgili kamuoyu algısı</vt:lpstr>
      <vt:lpstr>PowerPoint Presentation</vt:lpstr>
      <vt:lpstr>PowerPoint Presentation</vt:lpstr>
      <vt:lpstr>Güven, meşruiyet ve hukukun üstünlüğünün kabulu: Bizim teorimiz </vt:lpstr>
      <vt:lpstr>Polis politikasında bu anketlerin önemi</vt:lpstr>
      <vt:lpstr>Polise güven, meşruiyet ve  kanunlara uymak</vt:lpstr>
    </vt:vector>
  </TitlesOfParts>
  <Company>School of Law, King's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local drug problems and markets</dc:title>
  <dc:creator>Tiggey May</dc:creator>
  <cp:lastModifiedBy>Sevcan AKINCI</cp:lastModifiedBy>
  <cp:revision>240</cp:revision>
  <cp:lastPrinted>2011-01-13T15:11:48Z</cp:lastPrinted>
  <dcterms:created xsi:type="dcterms:W3CDTF">2007-01-26T12:02:55Z</dcterms:created>
  <dcterms:modified xsi:type="dcterms:W3CDTF">2013-01-24T07:05:20Z</dcterms:modified>
</cp:coreProperties>
</file>