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2" r:id="rId2"/>
    <p:sldId id="369" r:id="rId3"/>
    <p:sldId id="397" r:id="rId4"/>
    <p:sldId id="399" r:id="rId5"/>
    <p:sldId id="400" r:id="rId6"/>
    <p:sldId id="433" r:id="rId7"/>
    <p:sldId id="432" r:id="rId8"/>
    <p:sldId id="408" r:id="rId9"/>
    <p:sldId id="418" r:id="rId10"/>
    <p:sldId id="419" r:id="rId11"/>
    <p:sldId id="434" r:id="rId12"/>
    <p:sldId id="435" r:id="rId13"/>
    <p:sldId id="436" r:id="rId14"/>
  </p:sldIdLst>
  <p:sldSz cx="9144000" cy="6858000" type="screen4x3"/>
  <p:notesSz cx="6781800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6666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22" autoAdjust="0"/>
  </p:normalViewPr>
  <p:slideViewPr>
    <p:cSldViewPr>
      <p:cViewPr>
        <p:scale>
          <a:sx n="66" d="100"/>
          <a:sy n="66" d="100"/>
        </p:scale>
        <p:origin x="-149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074" y="-82"/>
      </p:cViewPr>
      <p:guideLst>
        <p:guide orient="horz" pos="3127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451" y="0"/>
            <a:ext cx="293878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3878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451" y="9428583"/>
            <a:ext cx="293878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523E0D-2BEB-4301-A7BC-67C4A5A712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76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78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451" y="0"/>
            <a:ext cx="293878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180" y="4715153"/>
            <a:ext cx="54254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3878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451" y="9428583"/>
            <a:ext cx="293878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657945-3380-4D08-8BB0-EE3F87E6135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359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57945-3380-4D08-8BB0-EE3F87E6135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4150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5951"/>
            <a:ext cx="5426074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57945-3380-4D08-8BB0-EE3F87E6135A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415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7863" y="4715710"/>
            <a:ext cx="5426074" cy="4466511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57945-3380-4D08-8BB0-EE3F87E6135A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722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1E870-28A2-46F0-8B3D-05F44E4DCA47}" type="slidenum">
              <a:rPr lang="en-GB"/>
              <a:pPr/>
              <a:t>3</a:t>
            </a:fld>
            <a:endParaRPr lang="en-GB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1E870-28A2-46F0-8B3D-05F44E4DCA47}" type="slidenum">
              <a:rPr lang="en-GB"/>
              <a:pPr/>
              <a:t>4</a:t>
            </a:fld>
            <a:endParaRPr lang="en-GB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1E870-28A2-46F0-8B3D-05F44E4DCA47}" type="slidenum">
              <a:rPr lang="en-GB"/>
              <a:pPr/>
              <a:t>5</a:t>
            </a:fld>
            <a:endParaRPr lang="en-GB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87A6B1-31D5-444B-893B-48DA2DB6E59C}" type="slidenum">
              <a:rPr lang="en-GB"/>
              <a:pPr/>
              <a:t>6</a:t>
            </a:fld>
            <a:endParaRPr lang="en-GB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180" y="4715154"/>
            <a:ext cx="5425440" cy="44669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7863" y="4715710"/>
            <a:ext cx="5426074" cy="4466511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57945-3380-4D08-8BB0-EE3F87E6135A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722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5951"/>
            <a:ext cx="5426074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1E870-28A2-46F0-8B3D-05F44E4DCA47}" type="slidenum">
              <a:rPr lang="en-GB"/>
              <a:pPr/>
              <a:t>11</a:t>
            </a:fld>
            <a:endParaRPr lang="en-GB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180" y="4715154"/>
            <a:ext cx="5425440" cy="44669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4CBC9-52EA-4D0D-8F78-F351DD426F6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9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8EE20-C1B9-48EB-805B-3F79CD09382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899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53A1D-9E7D-4BAE-AC42-E4D0C365DC2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648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EEC247-32D7-417E-8D1C-91287805EB3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730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37032-735E-45E7-8260-8B64A864646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55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EAA67-0F71-46B4-B8EC-6AAC27B8F18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26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8DF40-8645-46AA-A850-D8BE80046D4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38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BDD0A-6FE7-4349-AB43-8406FFB5A56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59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E2FDA-4636-4857-A057-13A18705865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837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D86C3-E5C9-4BD7-82D4-528EA82D511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07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6F8E9-A72C-4CC7-A40E-D3AD961737E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2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36A72-AB9C-4010-B0C2-B1294C5A03E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51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99"/>
            </a:gs>
            <a:gs pos="100000">
              <a:srgbClr val="336699">
                <a:gamma/>
                <a:tint val="27451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B0C45A-DB63-449A-954E-77C3144B679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32" name="Picture 8" descr="icpr_org"/>
          <p:cNvPicPr>
            <a:picLocks noChangeAspect="1" noChangeArrowheads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357938"/>
            <a:ext cx="1763712" cy="50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P:\My Pictures\birkbeck logo.ti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89" y="6357939"/>
            <a:ext cx="1424624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icpr_or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5" y="6357939"/>
            <a:ext cx="1763712" cy="50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229600" cy="1143000"/>
          </a:xfrm>
        </p:spPr>
        <p:txBody>
          <a:bodyPr/>
          <a:lstStyle/>
          <a:p>
            <a:r>
              <a:rPr lang="en-GB" dirty="0" smtClean="0"/>
              <a:t>Trust in the police, legitimacy and compliance with the 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marL="0" indent="0" algn="ctr">
              <a:buNone/>
            </a:pPr>
            <a:endParaRPr lang="en-GB" sz="2800" b="1" dirty="0" smtClean="0"/>
          </a:p>
          <a:p>
            <a:pPr marL="0" indent="0" algn="ctr">
              <a:buNone/>
            </a:pPr>
            <a:endParaRPr lang="en-GB" sz="2800" b="1" dirty="0"/>
          </a:p>
          <a:p>
            <a:pPr marL="0" indent="0" algn="ctr">
              <a:buNone/>
            </a:pPr>
            <a:r>
              <a:rPr lang="en-GB" sz="2800" b="1" dirty="0" smtClean="0"/>
              <a:t>Professor Mike Hough</a:t>
            </a:r>
          </a:p>
          <a:p>
            <a:pPr marL="0" indent="0" algn="ctr">
              <a:buNone/>
            </a:pPr>
            <a:r>
              <a:rPr lang="en-GB" sz="2800" b="1" dirty="0" smtClean="0"/>
              <a:t>University of London</a:t>
            </a:r>
          </a:p>
          <a:p>
            <a:pPr marL="0" indent="0" algn="ctr">
              <a:buNone/>
            </a:pPr>
            <a:endParaRPr lang="en-GB" sz="2800" dirty="0" smtClean="0"/>
          </a:p>
          <a:p>
            <a:pPr marL="0" indent="0" algn="ctr">
              <a:buNone/>
            </a:pPr>
            <a:r>
              <a:rPr lang="en-GB" sz="2800" dirty="0" smtClean="0"/>
              <a:t>Ankara 24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January 2013</a:t>
            </a:r>
          </a:p>
        </p:txBody>
      </p:sp>
    </p:spTree>
    <p:extLst>
      <p:ext uri="{BB962C8B-B14F-4D97-AF65-F5344CB8AC3E}">
        <p14:creationId xmlns:p14="http://schemas.microsoft.com/office/powerpoint/2010/main" val="393534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6162" y="-15984"/>
            <a:ext cx="9230162" cy="6873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207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9625"/>
            <a:ext cx="8229600" cy="608013"/>
          </a:xfrm>
        </p:spPr>
        <p:txBody>
          <a:bodyPr/>
          <a:lstStyle/>
          <a:p>
            <a:pPr algn="l"/>
            <a:r>
              <a:rPr lang="en-GB" sz="4800" dirty="0" smtClean="0"/>
              <a:t>Trust, legitimacy and consent to the rule of law: our theory</a:t>
            </a:r>
            <a:endParaRPr lang="en-GB" sz="4800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en-GB" dirty="0"/>
              <a:t>Fair and respectful treatment	   Trust</a:t>
            </a:r>
          </a:p>
          <a:p>
            <a:r>
              <a:rPr lang="en-GB" dirty="0"/>
              <a:t>Trust		Legitimacy             </a:t>
            </a:r>
          </a:p>
          <a:p>
            <a:r>
              <a:rPr lang="en-GB" dirty="0"/>
              <a:t>Legitimacy		 Compliance                </a:t>
            </a:r>
          </a:p>
          <a:p>
            <a:r>
              <a:rPr lang="en-GB" dirty="0"/>
              <a:t>Legitimacy		 Cooperation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Right Arrow 1"/>
          <p:cNvSpPr/>
          <p:nvPr/>
        </p:nvSpPr>
        <p:spPr>
          <a:xfrm>
            <a:off x="2195736" y="2988195"/>
            <a:ext cx="10229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/>
          <p:cNvSpPr/>
          <p:nvPr/>
        </p:nvSpPr>
        <p:spPr>
          <a:xfrm>
            <a:off x="6287324" y="240662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2915816" y="359244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3217187" y="42294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031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296144"/>
          </a:xfrm>
        </p:spPr>
        <p:txBody>
          <a:bodyPr/>
          <a:lstStyle/>
          <a:p>
            <a:pPr algn="l"/>
            <a:r>
              <a:rPr lang="en-GB" dirty="0" smtClean="0">
                <a:latin typeface="Arial" pitchFamily="34" charset="0"/>
              </a:rPr>
              <a:t>Value of these surveys to policing policy 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640960" cy="4186089"/>
          </a:xfrm>
        </p:spPr>
        <p:txBody>
          <a:bodyPr/>
          <a:lstStyle/>
          <a:p>
            <a:r>
              <a:rPr lang="en-GB" sz="2800" dirty="0" smtClean="0">
                <a:latin typeface="Arial" pitchFamily="34" charset="0"/>
              </a:rPr>
              <a:t>They provide a framework for thinking about effective policing</a:t>
            </a:r>
          </a:p>
          <a:p>
            <a:r>
              <a:rPr lang="en-GB" sz="2800" dirty="0" smtClean="0">
                <a:latin typeface="Arial" pitchFamily="34" charset="0"/>
              </a:rPr>
              <a:t>They show that fair policing is an essential component of effective policing</a:t>
            </a:r>
          </a:p>
          <a:p>
            <a:r>
              <a:rPr lang="en-GB" sz="2800" dirty="0" smtClean="0">
                <a:latin typeface="Arial" pitchFamily="34" charset="0"/>
              </a:rPr>
              <a:t>They suggest the best ways of building police legitimacy</a:t>
            </a:r>
          </a:p>
          <a:p>
            <a:r>
              <a:rPr lang="en-GB" sz="2800" dirty="0" smtClean="0">
                <a:latin typeface="Arial" pitchFamily="34" charset="0"/>
              </a:rPr>
              <a:t>Interest in UK from Home Office, College of Policing, Ministry of Justice, the Police  Inspectorate and The Metropolitan Police</a:t>
            </a:r>
          </a:p>
          <a:p>
            <a:endParaRPr lang="en-GB" sz="28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08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229600" cy="1143000"/>
          </a:xfrm>
        </p:spPr>
        <p:txBody>
          <a:bodyPr/>
          <a:lstStyle/>
          <a:p>
            <a:r>
              <a:rPr lang="en-GB" dirty="0" smtClean="0"/>
              <a:t>Trust in the police, legitimacy and compliance with the 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marL="0" indent="0" algn="ctr">
              <a:buNone/>
            </a:pPr>
            <a:endParaRPr lang="en-GB" sz="2800" b="1" dirty="0" smtClean="0"/>
          </a:p>
          <a:p>
            <a:pPr marL="0" indent="0" algn="ctr">
              <a:buNone/>
            </a:pPr>
            <a:endParaRPr lang="en-GB" sz="2800" b="1" dirty="0"/>
          </a:p>
          <a:p>
            <a:pPr marL="0" indent="0" algn="ctr">
              <a:buNone/>
            </a:pPr>
            <a:r>
              <a:rPr lang="en-GB" sz="2800" b="1" dirty="0" smtClean="0"/>
              <a:t>Professor Mike Hough</a:t>
            </a:r>
          </a:p>
          <a:p>
            <a:pPr marL="0" indent="0" algn="ctr">
              <a:buNone/>
            </a:pPr>
            <a:r>
              <a:rPr lang="en-GB" sz="2800" b="1" dirty="0" smtClean="0"/>
              <a:t>University of London</a:t>
            </a:r>
          </a:p>
          <a:p>
            <a:pPr marL="0" indent="0" algn="ctr">
              <a:buNone/>
            </a:pPr>
            <a:endParaRPr lang="en-GB" sz="2800" dirty="0" smtClean="0"/>
          </a:p>
          <a:p>
            <a:pPr marL="0" indent="0" algn="ctr">
              <a:buNone/>
            </a:pPr>
            <a:r>
              <a:rPr lang="en-GB" sz="2800" dirty="0" smtClean="0"/>
              <a:t>Ankara 24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January 2013</a:t>
            </a:r>
          </a:p>
        </p:txBody>
      </p:sp>
    </p:spTree>
    <p:extLst>
      <p:ext uri="{BB962C8B-B14F-4D97-AF65-F5344CB8AC3E}">
        <p14:creationId xmlns:p14="http://schemas.microsoft.com/office/powerpoint/2010/main" val="308034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/>
              <a:t>What </a:t>
            </a:r>
            <a:r>
              <a:rPr lang="en-GB" sz="5400" dirty="0"/>
              <a:t>I</a:t>
            </a:r>
            <a:r>
              <a:rPr lang="en-GB" sz="5400" dirty="0" smtClean="0"/>
              <a:t>’ll </a:t>
            </a:r>
            <a:r>
              <a:rPr lang="en-GB" sz="5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discuss</a:t>
            </a:r>
            <a:endParaRPr lang="en-GB" sz="5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en-GB" sz="3600" dirty="0" smtClean="0"/>
              <a:t>Using surveys to measure trust in the police</a:t>
            </a:r>
            <a:endParaRPr lang="en-GB" sz="3600" dirty="0"/>
          </a:p>
          <a:p>
            <a:r>
              <a:rPr lang="en-GB" sz="3600" dirty="0" smtClean="0"/>
              <a:t>Findings from the European Social Survey</a:t>
            </a:r>
            <a:endParaRPr lang="en-GB" sz="3600" dirty="0"/>
          </a:p>
          <a:p>
            <a:r>
              <a:rPr lang="en-GB" sz="3600" dirty="0" smtClean="0"/>
              <a:t>Implications for policing</a:t>
            </a:r>
          </a:p>
        </p:txBody>
      </p:sp>
    </p:spTree>
    <p:extLst>
      <p:ext uri="{BB962C8B-B14F-4D97-AF65-F5344CB8AC3E}">
        <p14:creationId xmlns:p14="http://schemas.microsoft.com/office/powerpoint/2010/main" val="355964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608013"/>
          </a:xfrm>
        </p:spPr>
        <p:txBody>
          <a:bodyPr/>
          <a:lstStyle/>
          <a:p>
            <a:pPr algn="l"/>
            <a:r>
              <a:rPr lang="en-GB" sz="5400" dirty="0" smtClean="0"/>
              <a:t>Why do we obey the law?</a:t>
            </a:r>
            <a:endParaRPr lang="en-GB" sz="5400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en-GB" dirty="0" smtClean="0"/>
              <a:t>Mainly because we think it is right to do so</a:t>
            </a:r>
          </a:p>
          <a:p>
            <a:r>
              <a:rPr lang="en-GB" dirty="0" smtClean="0"/>
              <a:t>But also because we think the police and courts have </a:t>
            </a:r>
            <a:r>
              <a:rPr lang="en-GB" i="1" dirty="0" smtClean="0"/>
              <a:t>legitimate authority</a:t>
            </a:r>
          </a:p>
          <a:p>
            <a:r>
              <a:rPr lang="en-GB" dirty="0" smtClean="0"/>
              <a:t>Legitimacy creates</a:t>
            </a:r>
          </a:p>
          <a:p>
            <a:pPr lvl="1"/>
            <a:r>
              <a:rPr lang="en-GB" dirty="0" smtClean="0"/>
              <a:t>Compliance with the law</a:t>
            </a:r>
          </a:p>
          <a:p>
            <a:pPr lvl="1"/>
            <a:r>
              <a:rPr lang="en-GB" dirty="0" smtClean="0"/>
              <a:t>Cooperation with the police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>
              <a:buFontTx/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257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836712"/>
            <a:ext cx="8892480" cy="608013"/>
          </a:xfrm>
        </p:spPr>
        <p:txBody>
          <a:bodyPr/>
          <a:lstStyle/>
          <a:p>
            <a:pPr algn="l"/>
            <a:r>
              <a:rPr lang="en-GB" sz="5400" dirty="0" smtClean="0"/>
              <a:t>Definition: the police have legitimacy when:</a:t>
            </a:r>
            <a:endParaRPr lang="en-GB" sz="5400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204864"/>
            <a:ext cx="8229600" cy="420933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policed offer their willing consent to the police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Because they believe that:</a:t>
            </a:r>
          </a:p>
          <a:p>
            <a:pPr marL="914400" lvl="1" indent="-514350"/>
            <a:r>
              <a:rPr lang="en-GB" dirty="0" smtClean="0"/>
              <a:t>the police act fairly, honestly and legally</a:t>
            </a:r>
            <a:endParaRPr lang="en-GB" dirty="0"/>
          </a:p>
          <a:p>
            <a:pPr marL="914400" lvl="1" indent="-514350"/>
            <a:r>
              <a:rPr lang="en-GB" dirty="0" smtClean="0"/>
              <a:t>And share their moral values</a:t>
            </a:r>
          </a:p>
        </p:txBody>
      </p:sp>
    </p:spTree>
    <p:extLst>
      <p:ext uri="{BB962C8B-B14F-4D97-AF65-F5344CB8AC3E}">
        <p14:creationId xmlns:p14="http://schemas.microsoft.com/office/powerpoint/2010/main" val="1661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052736"/>
            <a:ext cx="8229600" cy="319981"/>
          </a:xfrm>
        </p:spPr>
        <p:txBody>
          <a:bodyPr/>
          <a:lstStyle/>
          <a:p>
            <a:pPr algn="l"/>
            <a:r>
              <a:rPr lang="en-GB" sz="5400" dirty="0" smtClean="0"/>
              <a:t>What creates police legitimacy?</a:t>
            </a:r>
            <a:endParaRPr lang="en-GB" sz="5400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276872"/>
            <a:ext cx="8229600" cy="4392488"/>
          </a:xfrm>
        </p:spPr>
        <p:txBody>
          <a:bodyPr/>
          <a:lstStyle/>
          <a:p>
            <a:r>
              <a:rPr lang="en-GB" sz="4000" dirty="0" smtClean="0"/>
              <a:t>Fair treatment</a:t>
            </a:r>
          </a:p>
          <a:p>
            <a:pPr lvl="1"/>
            <a:r>
              <a:rPr lang="en-GB" dirty="0" smtClean="0"/>
              <a:t>Fair outcomes</a:t>
            </a:r>
          </a:p>
          <a:p>
            <a:pPr lvl="1"/>
            <a:r>
              <a:rPr lang="en-GB" dirty="0" smtClean="0"/>
              <a:t>Fair procedures</a:t>
            </a:r>
          </a:p>
          <a:p>
            <a:r>
              <a:rPr lang="en-GB" sz="4000" dirty="0" smtClean="0"/>
              <a:t>Respectful treatment</a:t>
            </a:r>
          </a:p>
          <a:p>
            <a:r>
              <a:rPr lang="en-GB" sz="4000" dirty="0" smtClean="0"/>
              <a:t>Giving people ‘voice’</a:t>
            </a:r>
          </a:p>
          <a:p>
            <a:r>
              <a:rPr lang="en-GB" sz="4000" dirty="0" smtClean="0"/>
              <a:t>Competence</a:t>
            </a:r>
            <a:endParaRPr lang="en-GB" dirty="0" smtClean="0"/>
          </a:p>
          <a:p>
            <a:pPr lvl="1">
              <a:buFontTx/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77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algn="l"/>
            <a:r>
              <a:rPr lang="en-GB" sz="4800" dirty="0" smtClean="0"/>
              <a:t>The risks of losing legitimacy</a:t>
            </a:r>
            <a:endParaRPr lang="en-GB" sz="4800" dirty="0"/>
          </a:p>
        </p:txBody>
      </p:sp>
      <p:pic>
        <p:nvPicPr>
          <p:cNvPr id="3" name="Chart Placeholder 2" descr="http://i.telegraph.co.uk/multimedia/archive/01967/riots-london_1967142c.jpg"/>
          <p:cNvPicPr>
            <a:picLocks noGrp="1" noChangeAspect="1" noChangeArrowheads="1"/>
          </p:cNvPicPr>
          <p:nvPr>
            <p:ph type="chart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77" y="1556792"/>
            <a:ext cx="9152877" cy="571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82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Using surveys to measure trust</a:t>
            </a:r>
            <a:endParaRPr lang="en-GB" sz="4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en-GB" sz="3600" dirty="0" smtClean="0"/>
              <a:t>EU Euro-</a:t>
            </a:r>
            <a:r>
              <a:rPr lang="en-GB" sz="3600" dirty="0" err="1" smtClean="0"/>
              <a:t>justis</a:t>
            </a:r>
            <a:r>
              <a:rPr lang="en-GB" sz="3600" dirty="0" smtClean="0"/>
              <a:t> project</a:t>
            </a:r>
          </a:p>
          <a:p>
            <a:r>
              <a:rPr lang="en-GB" sz="3600" dirty="0" smtClean="0"/>
              <a:t>The European Social Survey</a:t>
            </a:r>
          </a:p>
          <a:p>
            <a:r>
              <a:rPr lang="en-GB" sz="3600" dirty="0" smtClean="0"/>
              <a:t>The Crime Survey for England and Wales</a:t>
            </a:r>
          </a:p>
          <a:p>
            <a:r>
              <a:rPr lang="en-GB" sz="3600" dirty="0" smtClean="0"/>
              <a:t>The </a:t>
            </a:r>
            <a:r>
              <a:rPr lang="en-GB" sz="3600" dirty="0" err="1" smtClean="0"/>
              <a:t>METpas</a:t>
            </a:r>
            <a:r>
              <a:rPr lang="en-GB" sz="3600" dirty="0" smtClean="0"/>
              <a:t> survey in London</a:t>
            </a:r>
          </a:p>
        </p:txBody>
      </p:sp>
    </p:spTree>
    <p:extLst>
      <p:ext uri="{BB962C8B-B14F-4D97-AF65-F5344CB8AC3E}">
        <p14:creationId xmlns:p14="http://schemas.microsoft.com/office/powerpoint/2010/main" val="396024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l"/>
            <a:r>
              <a:rPr lang="en-GB" dirty="0" smtClean="0">
                <a:latin typeface="Arial" pitchFamily="34" charset="0"/>
              </a:rPr>
              <a:t>What does the ESS measure?</a:t>
            </a:r>
            <a:br>
              <a:rPr lang="en-GB" dirty="0" smtClean="0">
                <a:latin typeface="Arial" pitchFamily="34" charset="0"/>
              </a:rPr>
            </a:br>
            <a:r>
              <a:rPr lang="en-GB" dirty="0" smtClean="0">
                <a:latin typeface="Arial" pitchFamily="34" charset="0"/>
              </a:rPr>
              <a:t>Public perceptions of: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28800"/>
            <a:ext cx="8640960" cy="4402113"/>
          </a:xfrm>
        </p:spPr>
        <p:txBody>
          <a:bodyPr/>
          <a:lstStyle/>
          <a:p>
            <a:r>
              <a:rPr lang="en-GB" sz="2800" dirty="0" smtClean="0">
                <a:latin typeface="Arial" pitchFamily="34" charset="0"/>
              </a:rPr>
              <a:t>Police fairness</a:t>
            </a:r>
          </a:p>
          <a:p>
            <a:r>
              <a:rPr lang="en-GB" sz="2800" dirty="0" smtClean="0">
                <a:latin typeface="Arial" pitchFamily="34" charset="0"/>
              </a:rPr>
              <a:t>Police effectiveness</a:t>
            </a:r>
          </a:p>
          <a:p>
            <a:r>
              <a:rPr lang="en-GB" sz="2800" dirty="0" smtClean="0">
                <a:latin typeface="Arial" pitchFamily="34" charset="0"/>
              </a:rPr>
              <a:t>Police legitimacy </a:t>
            </a:r>
          </a:p>
          <a:p>
            <a:r>
              <a:rPr lang="en-GB" sz="2800" dirty="0" smtClean="0">
                <a:latin typeface="Arial" pitchFamily="34" charset="0"/>
              </a:rPr>
              <a:t>Risks of punishment for ‘everyday’ crimes</a:t>
            </a:r>
          </a:p>
          <a:p>
            <a:r>
              <a:rPr lang="en-GB" sz="2800" dirty="0" smtClean="0">
                <a:latin typeface="Arial" pitchFamily="34" charset="0"/>
              </a:rPr>
              <a:t>Self-reported </a:t>
            </a:r>
            <a:r>
              <a:rPr lang="en-GB" sz="2800" dirty="0">
                <a:latin typeface="Arial" pitchFamily="34" charset="0"/>
              </a:rPr>
              <a:t>law-breaking</a:t>
            </a:r>
          </a:p>
          <a:p>
            <a:r>
              <a:rPr lang="en-GB" sz="2800" dirty="0" smtClean="0">
                <a:latin typeface="Arial" pitchFamily="34" charset="0"/>
              </a:rPr>
              <a:t>Preparedness to cooperate with police</a:t>
            </a:r>
          </a:p>
        </p:txBody>
      </p:sp>
    </p:spTree>
    <p:extLst>
      <p:ext uri="{BB962C8B-B14F-4D97-AF65-F5344CB8AC3E}">
        <p14:creationId xmlns:p14="http://schemas.microsoft.com/office/powerpoint/2010/main" val="252023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98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4496</TotalTime>
  <Words>297</Words>
  <Application>Microsoft Office PowerPoint</Application>
  <PresentationFormat>On-screen Show (4:3)</PresentationFormat>
  <Paragraphs>71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Trust in the police, legitimacy and compliance with the law</vt:lpstr>
      <vt:lpstr>What I’ll discuss</vt:lpstr>
      <vt:lpstr>Why do we obey the law?</vt:lpstr>
      <vt:lpstr>Definition: the police have legitimacy when:</vt:lpstr>
      <vt:lpstr>What creates police legitimacy?</vt:lpstr>
      <vt:lpstr>The risks of losing legitimacy</vt:lpstr>
      <vt:lpstr>Using surveys to measure trust</vt:lpstr>
      <vt:lpstr>What does the ESS measure? Public perceptions of:</vt:lpstr>
      <vt:lpstr>PowerPoint Presentation</vt:lpstr>
      <vt:lpstr>PowerPoint Presentation</vt:lpstr>
      <vt:lpstr>Trust, legitimacy and consent to the rule of law: our theory</vt:lpstr>
      <vt:lpstr>Value of these surveys to policing policy </vt:lpstr>
      <vt:lpstr>Trust in the police, legitimacy and compliance with the law</vt:lpstr>
    </vt:vector>
  </TitlesOfParts>
  <Company>School of Law, King's College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Analysing local drug problems and markets</dc:title>
  <dc:creator>Tiggey May</dc:creator>
  <cp:lastModifiedBy>Gorkem Guner</cp:lastModifiedBy>
  <cp:revision>187</cp:revision>
  <cp:lastPrinted>2011-01-13T15:11:48Z</cp:lastPrinted>
  <dcterms:created xsi:type="dcterms:W3CDTF">2007-01-26T12:02:55Z</dcterms:created>
  <dcterms:modified xsi:type="dcterms:W3CDTF">2013-01-24T06:29:27Z</dcterms:modified>
</cp:coreProperties>
</file>