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62" r:id="rId6"/>
    <p:sldId id="263" r:id="rId7"/>
    <p:sldId id="264" r:id="rId8"/>
    <p:sldId id="266" r:id="rId9"/>
    <p:sldId id="267" r:id="rId10"/>
    <p:sldId id="268" r:id="rId11"/>
    <p:sldId id="269" r:id="rId12"/>
    <p:sldId id="270" r:id="rId13"/>
    <p:sldId id="271" r:id="rId14"/>
    <p:sldId id="273" r:id="rId15"/>
    <p:sldId id="274" r:id="rId16"/>
    <p:sldId id="275" r:id="rId17"/>
    <p:sldId id="276" r:id="rId18"/>
    <p:sldId id="277"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3" autoAdjust="0"/>
  </p:normalViewPr>
  <p:slideViewPr>
    <p:cSldViewPr>
      <p:cViewPr>
        <p:scale>
          <a:sx n="73" d="100"/>
          <a:sy n="73" d="100"/>
        </p:scale>
        <p:origin x="-12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95EBF59B-EEC6-4FD5-853E-2BC1387FB151}" type="datetimeFigureOut">
              <a:rPr lang="tr-TR" smtClean="0"/>
              <a:t>19.02.2013</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E5B3E6B9-0DD2-4781-8DE7-3AD0B252EAF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5B3E6B9-0DD2-4781-8DE7-3AD0B252EAF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5B3E6B9-0DD2-4781-8DE7-3AD0B252EAF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5B3E6B9-0DD2-4781-8DE7-3AD0B252EAF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5B3E6B9-0DD2-4781-8DE7-3AD0B252EAF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E5B3E6B9-0DD2-4781-8DE7-3AD0B252EAF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E5B3E6B9-0DD2-4781-8DE7-3AD0B252EAF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E5B3E6B9-0DD2-4781-8DE7-3AD0B252EAF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95EBF59B-EEC6-4FD5-853E-2BC1387FB151}" type="datetimeFigureOut">
              <a:rPr lang="tr-TR" smtClean="0"/>
              <a:t>19.02.2013</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E5B3E6B9-0DD2-4781-8DE7-3AD0B252EAF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95EBF59B-EEC6-4FD5-853E-2BC1387FB151}" type="datetimeFigureOut">
              <a:rPr lang="tr-TR" smtClean="0"/>
              <a:t>19.02.2013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E5B3E6B9-0DD2-4781-8DE7-3AD0B252EAF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95EBF59B-EEC6-4FD5-853E-2BC1387FB151}" type="datetimeFigureOut">
              <a:rPr lang="tr-TR" smtClean="0"/>
              <a:t>19.02.2013</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E5B3E6B9-0DD2-4781-8DE7-3AD0B252EAF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EBF59B-EEC6-4FD5-853E-2BC1387FB151}" type="datetimeFigureOut">
              <a:rPr lang="tr-TR" smtClean="0"/>
              <a:t>19.02.2013</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B3E6B9-0DD2-4781-8DE7-3AD0B252EAF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908720"/>
            <a:ext cx="7772400" cy="2691731"/>
          </a:xfrm>
        </p:spPr>
        <p:txBody>
          <a:bodyPr>
            <a:normAutofit fontScale="90000"/>
          </a:bodyPr>
          <a:lstStyle/>
          <a:p>
            <a:r>
              <a:rPr lang="tr-TR" dirty="0" smtClean="0">
                <a:latin typeface="Times New Roman" pitchFamily="18" charset="0"/>
                <a:cs typeface="Times New Roman" pitchFamily="18" charset="0"/>
              </a:rPr>
              <a:t>MÜLKİ İDARE AMİRLERİNİN KOLLUK KUVVETLERİ ÜZERİNDEKİ DENETİM YETKİSİ</a:t>
            </a:r>
            <a:endParaRPr lang="tr-TR"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normAutofit fontScale="92500" lnSpcReduction="20000"/>
          </a:bodyPr>
          <a:lstStyle/>
          <a:p>
            <a:r>
              <a:rPr lang="tr-TR" sz="2800" dirty="0" smtClean="0">
                <a:latin typeface="Times New Roman" pitchFamily="18" charset="0"/>
                <a:cs typeface="Times New Roman" pitchFamily="18" charset="0"/>
              </a:rPr>
              <a:t>Doç. Dr. Ali Kemal Yıldız</a:t>
            </a:r>
          </a:p>
          <a:p>
            <a:r>
              <a:rPr lang="tr-TR" sz="2800" dirty="0" err="1" smtClean="0">
                <a:latin typeface="Times New Roman" pitchFamily="18" charset="0"/>
                <a:cs typeface="Times New Roman" pitchFamily="18" charset="0"/>
              </a:rPr>
              <a:t>Bahçeşehir</a:t>
            </a:r>
            <a:r>
              <a:rPr lang="tr-TR" sz="2800" dirty="0" smtClean="0">
                <a:latin typeface="Times New Roman" pitchFamily="18" charset="0"/>
                <a:cs typeface="Times New Roman" pitchFamily="18" charset="0"/>
              </a:rPr>
              <a:t> Üniversitesi Hukuk Fakültesi</a:t>
            </a:r>
          </a:p>
          <a:p>
            <a:r>
              <a:rPr lang="tr-TR" sz="2800" dirty="0" smtClean="0">
                <a:latin typeface="Times New Roman" pitchFamily="18" charset="0"/>
                <a:cs typeface="Times New Roman" pitchFamily="18" charset="0"/>
              </a:rPr>
              <a:t>alikemal.yildiz@bahcesehir.edu.tr</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71319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3200" b="1" dirty="0" smtClean="0">
                <a:latin typeface="Times New Roman" pitchFamily="18" charset="0"/>
                <a:cs typeface="Times New Roman" pitchFamily="18" charset="0"/>
              </a:rPr>
              <a:t>VALİ ve KAYMAKAMLARIN SİVİL GÖZETİMDEKİ ÖNEMİ </a:t>
            </a:r>
          </a:p>
          <a:p>
            <a:pPr marL="713232" lvl="1" indent="-457200">
              <a:buFont typeface="Wingdings" pitchFamily="2" charset="2"/>
              <a:buChar char="Ø"/>
            </a:pPr>
            <a:r>
              <a:rPr lang="tr-TR" sz="2800" dirty="0" smtClean="0">
                <a:latin typeface="Times New Roman" pitchFamily="18" charset="0"/>
                <a:cs typeface="Times New Roman" pitchFamily="18" charset="0"/>
              </a:rPr>
              <a:t>Türkiye idari sisteminde vali ve kaymakamlar yerel düzeyde dikey gözetimin en önemli aktörüdürler.</a:t>
            </a:r>
          </a:p>
          <a:p>
            <a:pPr marL="950976" lvl="2" indent="-457200">
              <a:buFont typeface="Wingdings" pitchFamily="2" charset="2"/>
              <a:buChar char="Ø"/>
            </a:pPr>
            <a:r>
              <a:rPr lang="tr-TR" sz="2600" dirty="0" smtClean="0">
                <a:latin typeface="Times New Roman" pitchFamily="18" charset="0"/>
                <a:cs typeface="Times New Roman" pitchFamily="18" charset="0"/>
              </a:rPr>
              <a:t>Kamu düzeni ve güvenliğinin sağlanmasından sorumludurlar.</a:t>
            </a:r>
          </a:p>
          <a:p>
            <a:pPr marL="950976" lvl="2" indent="-457200">
              <a:buFont typeface="Wingdings" pitchFamily="2" charset="2"/>
              <a:buChar char="Ø"/>
            </a:pPr>
            <a:r>
              <a:rPr lang="tr-TR" sz="2600" dirty="0" smtClean="0">
                <a:latin typeface="Times New Roman" pitchFamily="18" charset="0"/>
                <a:cs typeface="Times New Roman" pitchFamily="18" charset="0"/>
              </a:rPr>
              <a:t>İl ve ilçelerde genel ve özel kolluğun en üst düzeyde hiyerarşik amiridirler.</a:t>
            </a:r>
          </a:p>
          <a:p>
            <a:pPr marL="950976" lvl="2" indent="-457200">
              <a:buFont typeface="Wingdings" pitchFamily="2" charset="2"/>
              <a:buChar char="Ø"/>
            </a:pPr>
            <a:r>
              <a:rPr lang="tr-TR" sz="2600" dirty="0" smtClean="0">
                <a:latin typeface="Times New Roman" pitchFamily="18" charset="0"/>
                <a:cs typeface="Times New Roman" pitchFamily="18" charset="0"/>
              </a:rPr>
              <a:t>Kolluk üzerinde denetleme ve disiplin yetkilerine sahiptirler.</a:t>
            </a:r>
          </a:p>
          <a:p>
            <a:pPr marL="713232" lvl="1" indent="-457200">
              <a:buFont typeface="Wingdings" pitchFamily="2" charset="2"/>
              <a:buChar char="Ø"/>
            </a:pPr>
            <a:endParaRPr lang="tr-TR" sz="2800" dirty="0" smtClean="0">
              <a:latin typeface="Times New Roman" pitchFamily="18" charset="0"/>
              <a:cs typeface="Times New Roman" pitchFamily="18" charset="0"/>
            </a:endParaRP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1412744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lnSpcReduction="10000"/>
          </a:bodyPr>
          <a:lstStyle/>
          <a:p>
            <a:pPr marL="457200" indent="-457200">
              <a:buFont typeface="Wingdings" pitchFamily="2" charset="2"/>
              <a:buChar char="Ø"/>
            </a:pPr>
            <a:r>
              <a:rPr lang="tr-TR" sz="2600" b="1" dirty="0" smtClean="0">
                <a:latin typeface="Times New Roman" pitchFamily="18" charset="0"/>
                <a:cs typeface="Times New Roman" pitchFamily="18" charset="0"/>
              </a:rPr>
              <a:t>MÜLKİ İDARE AMİRLERİNİN KOLLUK FAALİYETLERİNE İLİŞKİN YETKİ VE FONKSİYONU BAKIMINDAN ÖRNEKLER</a:t>
            </a:r>
          </a:p>
          <a:p>
            <a:pPr marL="713232" lvl="1" indent="-457200">
              <a:buFont typeface="Wingdings" pitchFamily="2" charset="2"/>
              <a:buChar char="Ø"/>
            </a:pPr>
            <a:r>
              <a:rPr lang="tr-TR" sz="2800" dirty="0" smtClean="0">
                <a:latin typeface="Times New Roman" pitchFamily="18" charset="0"/>
                <a:cs typeface="Times New Roman" pitchFamily="18" charset="0"/>
              </a:rPr>
              <a:t>Kolluğu teftiş yetkisi</a:t>
            </a:r>
          </a:p>
          <a:p>
            <a:pPr marL="713232" lvl="1" indent="-457200">
              <a:buFont typeface="Wingdings" pitchFamily="2" charset="2"/>
              <a:buChar char="Ø"/>
            </a:pPr>
            <a:r>
              <a:rPr lang="tr-TR" sz="2800" dirty="0" smtClean="0">
                <a:latin typeface="Times New Roman" pitchFamily="18" charset="0"/>
                <a:cs typeface="Times New Roman" pitchFamily="18" charset="0"/>
              </a:rPr>
              <a:t>Atama, disiplin, sicil işlemleri, yargılanmaya izin verme bakımından yetkiler</a:t>
            </a:r>
          </a:p>
          <a:p>
            <a:pPr marL="713232" lvl="1" indent="-457200">
              <a:buFont typeface="Wingdings" pitchFamily="2" charset="2"/>
              <a:buChar char="Ø"/>
            </a:pPr>
            <a:r>
              <a:rPr lang="tr-TR" sz="2800" dirty="0" smtClean="0">
                <a:latin typeface="Times New Roman" pitchFamily="18" charset="0"/>
                <a:cs typeface="Times New Roman" pitchFamily="18" charset="0"/>
              </a:rPr>
              <a:t>Jandarma ve polisin yer bakımından yetkisinin belirlemeye ilişkin yetkiler</a:t>
            </a:r>
          </a:p>
          <a:p>
            <a:pPr marL="713232" lvl="1" indent="-457200">
              <a:buFont typeface="Wingdings" pitchFamily="2" charset="2"/>
              <a:buChar char="Ø"/>
            </a:pPr>
            <a:r>
              <a:rPr lang="tr-TR" sz="2800" dirty="0" smtClean="0">
                <a:latin typeface="Times New Roman" pitchFamily="18" charset="0"/>
                <a:cs typeface="Times New Roman" pitchFamily="18" charset="0"/>
              </a:rPr>
              <a:t>Vali ve kaymakamların emir verme yetkileri</a:t>
            </a:r>
          </a:p>
          <a:p>
            <a:pPr marL="713232" lvl="1" indent="-457200">
              <a:buFont typeface="Wingdings" pitchFamily="2" charset="2"/>
              <a:buChar char="Ø"/>
            </a:pPr>
            <a:r>
              <a:rPr lang="tr-TR" sz="2800" dirty="0" smtClean="0">
                <a:latin typeface="Times New Roman" pitchFamily="18" charset="0"/>
                <a:cs typeface="Times New Roman" pitchFamily="18" charset="0"/>
              </a:rPr>
              <a:t>İstihbarat ve bilgi paylaşımı bakımından yetkiler</a:t>
            </a:r>
          </a:p>
          <a:p>
            <a:pPr marL="713232" lvl="1" indent="-457200">
              <a:buFont typeface="Wingdings" pitchFamily="2" charset="2"/>
              <a:buChar char="Ø"/>
            </a:pPr>
            <a:r>
              <a:rPr lang="tr-TR" sz="2800" dirty="0" smtClean="0">
                <a:latin typeface="Times New Roman" pitchFamily="18" charset="0"/>
                <a:cs typeface="Times New Roman" pitchFamily="18" charset="0"/>
              </a:rPr>
              <a:t>Kolluğun hak kısıtlayan yetkilerinin kullanımında Valilerin yetkileri</a:t>
            </a:r>
          </a:p>
          <a:p>
            <a:pPr marL="950976" lvl="2" indent="-457200">
              <a:buFont typeface="Wingdings" pitchFamily="2" charset="2"/>
              <a:buChar char="Ø"/>
            </a:pPr>
            <a:r>
              <a:rPr lang="tr-TR" sz="2600" dirty="0" err="1" smtClean="0">
                <a:latin typeface="Times New Roman" pitchFamily="18" charset="0"/>
                <a:cs typeface="Times New Roman" pitchFamily="18" charset="0"/>
              </a:rPr>
              <a:t>Örn</a:t>
            </a:r>
            <a:r>
              <a:rPr lang="tr-TR" sz="2600" dirty="0" smtClean="0">
                <a:latin typeface="Times New Roman" pitchFamily="18" charset="0"/>
                <a:cs typeface="Times New Roman" pitchFamily="18" charset="0"/>
              </a:rPr>
              <a:t>.: kolluğun önleme araması yapması</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3932774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2800" b="1" dirty="0" smtClean="0">
                <a:latin typeface="Times New Roman" pitchFamily="18" charset="0"/>
                <a:cs typeface="Times New Roman" pitchFamily="18" charset="0"/>
              </a:rPr>
              <a:t>MÜLKİ İDARE AMİRLERİNİN KOLLUĞU DENETLEMESİ HAKKINDAKİ ESASLAR</a:t>
            </a:r>
          </a:p>
          <a:p>
            <a:pPr marL="713232" lvl="1" indent="-457200">
              <a:buFont typeface="Wingdings" pitchFamily="2" charset="2"/>
              <a:buChar char="Ø"/>
            </a:pPr>
            <a:r>
              <a:rPr lang="tr-TR" sz="2400" dirty="0" smtClean="0">
                <a:latin typeface="Times New Roman" pitchFamily="18" charset="0"/>
                <a:cs typeface="Times New Roman" pitchFamily="18" charset="0"/>
              </a:rPr>
              <a:t>Denetleme Yetkisi (İl İdaresi Kanunu = İİK m. 9/2-D, m. 13 vd.)</a:t>
            </a:r>
          </a:p>
          <a:p>
            <a:pPr marL="713232" lvl="1" indent="-457200">
              <a:buFont typeface="Wingdings" pitchFamily="2" charset="2"/>
              <a:buChar char="Ø"/>
            </a:pPr>
            <a:r>
              <a:rPr lang="tr-TR" sz="2400" dirty="0" smtClean="0">
                <a:latin typeface="Times New Roman" pitchFamily="18" charset="0"/>
                <a:cs typeface="Times New Roman" pitchFamily="18" charset="0"/>
              </a:rPr>
              <a:t>Valinin kolluğun amiri olması (İİK m. 11/A)/(Kaymakamlar açısından İİK m. 31, 32) </a:t>
            </a:r>
          </a:p>
          <a:p>
            <a:pPr marL="950976" lvl="2" indent="-457200">
              <a:buFont typeface="Wingdings" pitchFamily="2" charset="2"/>
              <a:buChar char="Ø"/>
            </a:pPr>
            <a:r>
              <a:rPr lang="tr-TR" sz="2200" dirty="0" smtClean="0">
                <a:latin typeface="Times New Roman" pitchFamily="18" charset="0"/>
                <a:cs typeface="Times New Roman" pitchFamily="18" charset="0"/>
              </a:rPr>
              <a:t>Kamu düzen ve güvenini koruma yükümlülüğü</a:t>
            </a:r>
          </a:p>
          <a:p>
            <a:pPr marL="950976" lvl="2" indent="-457200">
              <a:buFont typeface="Wingdings" pitchFamily="2" charset="2"/>
              <a:buChar char="Ø"/>
            </a:pPr>
            <a:r>
              <a:rPr lang="tr-TR" sz="2200" dirty="0" smtClean="0">
                <a:latin typeface="Times New Roman" pitchFamily="18" charset="0"/>
                <a:cs typeface="Times New Roman" pitchFamily="18" charset="0"/>
              </a:rPr>
              <a:t>Kolluk amir ve memurlarının valinin bu konudaki emirlerini derhal yerine getirme yükümlülüğü</a:t>
            </a:r>
          </a:p>
          <a:p>
            <a:pPr marL="950976" lvl="2" indent="-457200">
              <a:buFont typeface="Wingdings" pitchFamily="2" charset="2"/>
              <a:buChar char="Ø"/>
            </a:pPr>
            <a:r>
              <a:rPr lang="tr-TR" sz="2200" dirty="0" smtClean="0">
                <a:latin typeface="Times New Roman" pitchFamily="18" charset="0"/>
                <a:cs typeface="Times New Roman" pitchFamily="18" charset="0"/>
              </a:rPr>
              <a:t>Sınır ve kıyı emniyetini sağlama ve yürütme yükümlüğü (İİK m. 11/B – Kaymakamlar için m. 32)</a:t>
            </a:r>
          </a:p>
          <a:p>
            <a:pPr marL="950976" lvl="2" indent="-457200">
              <a:buFont typeface="Wingdings" pitchFamily="2" charset="2"/>
              <a:buChar char="Ø"/>
            </a:pPr>
            <a:r>
              <a:rPr lang="tr-TR" sz="2200" dirty="0" smtClean="0">
                <a:latin typeface="Times New Roman" pitchFamily="18" charset="0"/>
                <a:cs typeface="Times New Roman" pitchFamily="18" charset="0"/>
              </a:rPr>
              <a:t>İl sınırları içinde huzur ve güveni sağlama yükümlülüğü (İİK m. 11/C- Kaymakamlar için m. 32)</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122529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713232" lvl="1" indent="-457200">
              <a:buFont typeface="Wingdings" pitchFamily="2" charset="2"/>
              <a:buChar char="Ø"/>
            </a:pPr>
            <a:r>
              <a:rPr lang="tr-TR" sz="2400" dirty="0" smtClean="0">
                <a:latin typeface="Times New Roman" pitchFamily="18" charset="0"/>
                <a:cs typeface="Times New Roman" pitchFamily="18" charset="0"/>
              </a:rPr>
              <a:t>Valiler kolluğun il ve ilçe içerisindeki kolluk amir ve memurlarının yerlerini geçici veya sürekli olarak değiştirebilme yetkisi (İİK m. 11/Ç). Bu konuda Bakanlığa bilgi verme zorunluğu bulunmaktadır.</a:t>
            </a:r>
          </a:p>
          <a:p>
            <a:pPr marL="950976" lvl="2" indent="-457200">
              <a:buFont typeface="Wingdings" pitchFamily="2" charset="2"/>
              <a:buChar char="Ø"/>
            </a:pPr>
            <a:r>
              <a:rPr lang="tr-TR" sz="2200" dirty="0" smtClean="0">
                <a:latin typeface="Times New Roman" pitchFamily="18" charset="0"/>
                <a:cs typeface="Times New Roman" pitchFamily="18" charset="0"/>
              </a:rPr>
              <a:t>Kaymakamlar bu yetkiyi valinin onayıyla kullanabilir (İİK m. 32/D).</a:t>
            </a:r>
            <a:endParaRPr lang="tr-TR" sz="2200" dirty="0">
              <a:latin typeface="Times New Roman" pitchFamily="18" charset="0"/>
              <a:cs typeface="Times New Roman" pitchFamily="18" charset="0"/>
            </a:endParaRPr>
          </a:p>
          <a:p>
            <a:pPr marL="713232" lvl="1" indent="-457200">
              <a:buFont typeface="Wingdings" pitchFamily="2" charset="2"/>
              <a:buChar char="Ø"/>
            </a:pPr>
            <a:r>
              <a:rPr lang="tr-TR" sz="2400" dirty="0" smtClean="0">
                <a:latin typeface="Times New Roman" pitchFamily="18" charset="0"/>
                <a:cs typeface="Times New Roman" pitchFamily="18" charset="0"/>
              </a:rPr>
              <a:t>Vali ve kaymakamların disiplin yaptırımı uygulama yetkileri (İİK m. 19, m. 31/I)</a:t>
            </a:r>
            <a:endParaRPr lang="tr-TR" sz="2200" dirty="0">
              <a:latin typeface="Times New Roman" pitchFamily="18" charset="0"/>
              <a:cs typeface="Times New Roman" pitchFamily="18" charset="0"/>
            </a:endParaRPr>
          </a:p>
          <a:p>
            <a:pPr marL="950976" lvl="2" indent="-457200">
              <a:buFont typeface="Wingdings" pitchFamily="2" charset="2"/>
              <a:buChar char="Ø"/>
            </a:pPr>
            <a:r>
              <a:rPr lang="tr-TR" sz="2200" dirty="0" smtClean="0">
                <a:latin typeface="Times New Roman" pitchFamily="18" charset="0"/>
                <a:cs typeface="Times New Roman" pitchFamily="18" charset="0"/>
              </a:rPr>
              <a:t>Denetlemeleri sırasında işbaşında kalmasında mahzur gördükleri kamu görevlilerine işten el çektirme yetkisi (İİK m. 16, m. – Kaymakamlar valinin onayıyla İİK m. 31/D)</a:t>
            </a:r>
          </a:p>
          <a:p>
            <a:pPr marL="713232" lvl="1" indent="-457200">
              <a:buFont typeface="Wingdings" pitchFamily="2" charset="2"/>
              <a:buChar char="Ø"/>
            </a:pPr>
            <a:r>
              <a:rPr lang="tr-TR" sz="2400" dirty="0" smtClean="0">
                <a:latin typeface="Times New Roman" pitchFamily="18" charset="0"/>
                <a:cs typeface="Times New Roman" pitchFamily="18" charset="0"/>
              </a:rPr>
              <a:t>Kolluk görevlileri hakkında yapılacak soruşturmaların izne tabi olması halinde soruşturma izni verme yetkisi (4483 </a:t>
            </a:r>
            <a:r>
              <a:rPr lang="tr-TR" sz="2400" dirty="0" err="1" smtClean="0">
                <a:latin typeface="Times New Roman" pitchFamily="18" charset="0"/>
                <a:cs typeface="Times New Roman" pitchFamily="18" charset="0"/>
              </a:rPr>
              <a:t>sy</a:t>
            </a:r>
            <a:r>
              <a:rPr lang="tr-TR" sz="2400" dirty="0" smtClean="0">
                <a:latin typeface="Times New Roman" pitchFamily="18" charset="0"/>
                <a:cs typeface="Times New Roman" pitchFamily="18" charset="0"/>
              </a:rPr>
              <a:t>. Kanun m. 3)</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1508566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fontScale="92500" lnSpcReduction="10000"/>
          </a:bodyPr>
          <a:lstStyle/>
          <a:p>
            <a:pPr marL="457200" indent="-457200">
              <a:buFont typeface="Wingdings" pitchFamily="2" charset="2"/>
              <a:buChar char="Ø"/>
            </a:pPr>
            <a:r>
              <a:rPr lang="tr-TR" sz="2800" b="1" dirty="0" smtClean="0">
                <a:latin typeface="Times New Roman" pitchFamily="18" charset="0"/>
                <a:cs typeface="Times New Roman" pitchFamily="18" charset="0"/>
              </a:rPr>
              <a:t>MÜLKİ İDARE AMİRLERİNİN POLİS VE JANDARMANIN YER BAKIMINDAN YETKİLERİNİN BELİRLENMESİNDEKİ FONKSİYONLARI</a:t>
            </a:r>
          </a:p>
          <a:p>
            <a:pPr marL="713232" lvl="1" indent="-457200">
              <a:buFont typeface="Wingdings" pitchFamily="2" charset="2"/>
              <a:buChar char="Ø"/>
            </a:pPr>
            <a:r>
              <a:rPr lang="tr-TR" sz="2200" b="1" dirty="0" smtClean="0">
                <a:latin typeface="Times New Roman" pitchFamily="18" charset="0"/>
                <a:cs typeface="Times New Roman" pitchFamily="18" charset="0"/>
              </a:rPr>
              <a:t>Kural:</a:t>
            </a:r>
            <a:r>
              <a:rPr lang="tr-TR" sz="2200" dirty="0" smtClean="0">
                <a:latin typeface="Times New Roman" pitchFamily="18" charset="0"/>
                <a:cs typeface="Times New Roman" pitchFamily="18" charset="0"/>
              </a:rPr>
              <a:t> Jandarmanın görev alanı, polisin görev alanı dışında kalan (yani il ve ilçe belediye sınırları dışında kalan) veya polis teşkilatı bulunmayan yerlerdir (Jandarma, Teşkilat, Görev ve Yetkileri Kanunu m. 10/1).</a:t>
            </a:r>
          </a:p>
          <a:p>
            <a:pPr marL="713232" lvl="1" indent="-457200">
              <a:buFont typeface="Wingdings" pitchFamily="2" charset="2"/>
              <a:buChar char="Ø"/>
            </a:pPr>
            <a:r>
              <a:rPr lang="tr-TR" sz="2200" b="1" dirty="0" smtClean="0">
                <a:latin typeface="Times New Roman" pitchFamily="18" charset="0"/>
                <a:cs typeface="Times New Roman" pitchFamily="18" charset="0"/>
              </a:rPr>
              <a:t>İstisna: </a:t>
            </a:r>
            <a:r>
              <a:rPr lang="tr-TR" sz="2200" dirty="0" smtClean="0">
                <a:latin typeface="Times New Roman" pitchFamily="18" charset="0"/>
                <a:cs typeface="Times New Roman" pitchFamily="18" charset="0"/>
              </a:rPr>
              <a:t>Emniyet ve Jandarmanın kendi sorumluluk alanlarında yetersiz kalmaları veya kalacaklarının öngörülmesi halinde, mülki amirler tarafından geçici olarak birbirlerinin sorumluluk sahasında görevlendirilebilirler (JTGYK m. 10/3)</a:t>
            </a:r>
          </a:p>
          <a:p>
            <a:pPr marL="713232" lvl="1" indent="-457200">
              <a:buFont typeface="Wingdings" pitchFamily="2" charset="2"/>
              <a:buChar char="Ø"/>
            </a:pPr>
            <a:r>
              <a:rPr lang="tr-TR" sz="2200" dirty="0" smtClean="0">
                <a:latin typeface="Times New Roman" pitchFamily="18" charset="0"/>
                <a:cs typeface="Times New Roman" pitchFamily="18" charset="0"/>
              </a:rPr>
              <a:t>İlde çıkan veya çıkabilecek olaylarda ildeki kolluk kuvvetleri yeterli görülmezse, valiler diğer illerin kolluk kuvvetleri, jandarma ve kara kuvvetlerinden yardım isteyebilir. Bu durumda koordinasyon görevi valide, birden fazla ili kapsayan olaylarda İçişleri Bakanı tarafından geçici görevlendirilecek validedir (İİK m. 11/D)</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343622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2800" b="1" dirty="0" smtClean="0">
                <a:latin typeface="Times New Roman" pitchFamily="18" charset="0"/>
                <a:cs typeface="Times New Roman" pitchFamily="18" charset="0"/>
              </a:rPr>
              <a:t>VALİ VE KAYMAKAMIN KOLLUĞA DOĞRUDAN EMİR VERME YETKİSİ</a:t>
            </a:r>
            <a:endParaRPr lang="tr-TR" sz="1800" dirty="0">
              <a:latin typeface="Times New Roman" pitchFamily="18" charset="0"/>
              <a:cs typeface="Times New Roman" pitchFamily="18" charset="0"/>
            </a:endParaRPr>
          </a:p>
          <a:p>
            <a:pPr marL="713232" lvl="1" indent="-457200">
              <a:buFont typeface="Wingdings" pitchFamily="2" charset="2"/>
              <a:buChar char="Ø"/>
            </a:pPr>
            <a:r>
              <a:rPr lang="tr-TR" sz="2400" dirty="0" smtClean="0">
                <a:latin typeface="Times New Roman" pitchFamily="18" charset="0"/>
                <a:cs typeface="Times New Roman" pitchFamily="18" charset="0"/>
              </a:rPr>
              <a:t>Vali ilde kaymakam ilçede kolluk kuvvetlerinin amiridir (İİK m. 11/1, 32/1).</a:t>
            </a:r>
          </a:p>
          <a:p>
            <a:pPr marL="713232" lvl="1" indent="-457200">
              <a:buFont typeface="Wingdings" pitchFamily="2" charset="2"/>
              <a:buChar char="Ø"/>
            </a:pPr>
            <a:r>
              <a:rPr lang="tr-TR" sz="2400" dirty="0" smtClean="0">
                <a:latin typeface="Times New Roman" pitchFamily="18" charset="0"/>
                <a:cs typeface="Times New Roman" pitchFamily="18" charset="0"/>
              </a:rPr>
              <a:t>Kolluk amir ve memurları valinin ve kaymakamın verdiği emirleri derhal yerine getirmek yükümlülüğü altındadır </a:t>
            </a:r>
            <a:r>
              <a:rPr lang="tr-TR" sz="2400" dirty="0">
                <a:latin typeface="Times New Roman" pitchFamily="18" charset="0"/>
                <a:cs typeface="Times New Roman" pitchFamily="18" charset="0"/>
              </a:rPr>
              <a:t>(İİK m. 11/1, 32/1</a:t>
            </a:r>
            <a:r>
              <a:rPr lang="tr-TR" sz="2400" dirty="0" smtClean="0">
                <a:latin typeface="Times New Roman" pitchFamily="18" charset="0"/>
                <a:cs typeface="Times New Roman" pitchFamily="18" charset="0"/>
              </a:rPr>
              <a:t>).</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520823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2800" b="1" dirty="0" smtClean="0">
                <a:latin typeface="Times New Roman" pitchFamily="18" charset="0"/>
                <a:cs typeface="Times New Roman" pitchFamily="18" charset="0"/>
              </a:rPr>
              <a:t>İSTİHBARAT VE BİLGİ PAYLAŞIMI BAKIMINDAN VALİLERİN YETKİLERİ</a:t>
            </a:r>
          </a:p>
          <a:p>
            <a:pPr marL="713232" lvl="1" indent="-457200">
              <a:buFont typeface="Wingdings" pitchFamily="2" charset="2"/>
              <a:buChar char="Ø"/>
            </a:pPr>
            <a:r>
              <a:rPr lang="tr-TR" sz="2400" dirty="0" smtClean="0">
                <a:latin typeface="Times New Roman" pitchFamily="18" charset="0"/>
                <a:cs typeface="Times New Roman" pitchFamily="18" charset="0"/>
              </a:rPr>
              <a:t>Emniyet Ve Asayiş İşlerinde İl, İlçe Ve Bucaklardaki Jandarma Ve Emniyet Ödevlerinin Yapılması Ve Yetkilerinin Kullanılması Suretini Ve Aralarındaki Münasebetleri Gösterir Yönetmelik’e göre (m. 4):</a:t>
            </a:r>
          </a:p>
          <a:p>
            <a:pPr marL="950976" lvl="2" indent="-457200">
              <a:buFont typeface="Wingdings" pitchFamily="2" charset="2"/>
              <a:buChar char="Ø"/>
            </a:pPr>
            <a:r>
              <a:rPr lang="tr-TR" sz="2200" dirty="0" smtClean="0">
                <a:latin typeface="Times New Roman" pitchFamily="18" charset="0"/>
                <a:cs typeface="Times New Roman" pitchFamily="18" charset="0"/>
              </a:rPr>
              <a:t>Her gün saat 11.00 bütün Türkiye’de asayiş saatidir.</a:t>
            </a:r>
          </a:p>
          <a:p>
            <a:pPr marL="950976" lvl="2" indent="-457200">
              <a:buFont typeface="Wingdings" pitchFamily="2" charset="2"/>
              <a:buChar char="Ø"/>
            </a:pP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Emniyet müdür veya jandarma komutanı bu saatte, acil hallerde saat sınırı olmaksızın Vali veya vekiline giderek 24 saat içinde sorumluluk bölgelerinde gerçekleşen olayları ve aldıkları haberleri, alınması gereken tedbire ilişkin teklifleriyle birlikte vali veya vekiliyle paylaşırlar.</a:t>
            </a:r>
          </a:p>
          <a:p>
            <a:pPr marL="950976" lvl="2" indent="-457200">
              <a:buFont typeface="Wingdings" pitchFamily="2" charset="2"/>
              <a:buChar char="Ø"/>
            </a:pPr>
            <a:r>
              <a:rPr lang="tr-TR" sz="2200" dirty="0" smtClean="0">
                <a:latin typeface="Times New Roman" pitchFamily="18" charset="0"/>
                <a:cs typeface="Times New Roman" pitchFamily="18" charset="0"/>
              </a:rPr>
              <a:t>Konuya ilişkin valinin emirlerini yerine getirmek zorundadırlar.</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910780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2800" b="1" dirty="0" smtClean="0">
                <a:latin typeface="Times New Roman" pitchFamily="18" charset="0"/>
                <a:cs typeface="Times New Roman" pitchFamily="18" charset="0"/>
              </a:rPr>
              <a:t>KOLLUĞUN HAK KISITLAYAN YETKİLERİNİN KULLANIMINDA MÜLKİ AMİRLERİN YETKİSİ</a:t>
            </a:r>
          </a:p>
          <a:p>
            <a:pPr marL="713232" lvl="1" indent="-457200">
              <a:buFont typeface="Wingdings" pitchFamily="2" charset="2"/>
              <a:buChar char="Ø"/>
            </a:pPr>
            <a:r>
              <a:rPr lang="tr-TR" sz="2400" dirty="0" smtClean="0">
                <a:latin typeface="Times New Roman" pitchFamily="18" charset="0"/>
                <a:cs typeface="Times New Roman" pitchFamily="18" charset="0"/>
              </a:rPr>
              <a:t>Genel olarak mülki amirlerin, kolluğun hak kısıtlayan bütün yetki kullanımlarını denetleme yetkisi bulunmaktadır.</a:t>
            </a:r>
          </a:p>
          <a:p>
            <a:pPr marL="713232" lvl="1" indent="-457200">
              <a:buFont typeface="Wingdings" pitchFamily="2" charset="2"/>
              <a:buChar char="Ø"/>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Bazı hallerde mülki amirin doğrudan doğruya polise hak kısıtlayan tedbire başvurması konusunda emir verme yetkisi düzenlenmiştir.</a:t>
            </a:r>
          </a:p>
          <a:p>
            <a:pPr marL="713232" lvl="1" indent="-457200">
              <a:buFont typeface="Wingdings" pitchFamily="2" charset="2"/>
              <a:buChar char="Ø"/>
            </a:pPr>
            <a:r>
              <a:rPr lang="tr-TR" sz="2400" dirty="0" err="1" smtClean="0">
                <a:latin typeface="Times New Roman" pitchFamily="18" charset="0"/>
                <a:cs typeface="Times New Roman" pitchFamily="18" charset="0"/>
              </a:rPr>
              <a:t>Örn</a:t>
            </a:r>
            <a:r>
              <a:rPr lang="tr-TR" sz="2400" dirty="0" smtClean="0">
                <a:latin typeface="Times New Roman" pitchFamily="18" charset="0"/>
                <a:cs typeface="Times New Roman" pitchFamily="18" charset="0"/>
              </a:rPr>
              <a:t>.: Önleme araması (PVSK m. 9). </a:t>
            </a:r>
          </a:p>
          <a:p>
            <a:pPr marL="950976" lvl="2" indent="-457200">
              <a:buFont typeface="Wingdings" pitchFamily="2" charset="2"/>
              <a:buChar char="Ø"/>
            </a:pPr>
            <a:r>
              <a:rPr lang="tr-TR" sz="2200" b="1" dirty="0" smtClean="0">
                <a:latin typeface="Times New Roman" pitchFamily="18" charset="0"/>
                <a:cs typeface="Times New Roman" pitchFamily="18" charset="0"/>
              </a:rPr>
              <a:t>Kural:</a:t>
            </a:r>
            <a:r>
              <a:rPr lang="tr-TR" sz="2200" dirty="0" smtClean="0">
                <a:latin typeface="Times New Roman" pitchFamily="18" charset="0"/>
                <a:cs typeface="Times New Roman" pitchFamily="18" charset="0"/>
              </a:rPr>
              <a:t> Hakim kararı</a:t>
            </a:r>
          </a:p>
          <a:p>
            <a:pPr marL="950976" lvl="2" indent="-457200">
              <a:buFont typeface="Wingdings" pitchFamily="2" charset="2"/>
              <a:buChar char="Ø"/>
            </a:pPr>
            <a:r>
              <a:rPr lang="tr-TR" sz="2200" b="1" dirty="0" smtClean="0">
                <a:latin typeface="Times New Roman" pitchFamily="18" charset="0"/>
                <a:cs typeface="Times New Roman" pitchFamily="18" charset="0"/>
              </a:rPr>
              <a:t>İstisna:</a:t>
            </a:r>
            <a:r>
              <a:rPr lang="tr-TR" sz="2200" dirty="0" smtClean="0">
                <a:latin typeface="Times New Roman" pitchFamily="18" charset="0"/>
                <a:cs typeface="Times New Roman" pitchFamily="18" charset="0"/>
              </a:rPr>
              <a:t> Gecikmesinde sakınca bulunan hallerde mülki amirin yazılı </a:t>
            </a:r>
            <a:r>
              <a:rPr lang="tr-TR" sz="2200" smtClean="0">
                <a:latin typeface="Times New Roman" pitchFamily="18" charset="0"/>
                <a:cs typeface="Times New Roman" pitchFamily="18" charset="0"/>
              </a:rPr>
              <a:t>emriyle gerçekleştirilebilir.</a:t>
            </a:r>
            <a:endParaRPr lang="tr-TR" sz="2200" dirty="0" smtClean="0">
              <a:latin typeface="Times New Roman" pitchFamily="18" charset="0"/>
              <a:cs typeface="Times New Roman" pitchFamily="18" charset="0"/>
            </a:endParaRP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2346546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0" indent="0" algn="ctr">
              <a:buNone/>
            </a:pPr>
            <a:endParaRPr lang="tr-TR" sz="4800" dirty="0" smtClean="0">
              <a:latin typeface="Times New Roman" pitchFamily="18" charset="0"/>
              <a:cs typeface="Times New Roman" pitchFamily="18" charset="0"/>
            </a:endParaRPr>
          </a:p>
          <a:p>
            <a:pPr marL="0" indent="0" algn="ctr">
              <a:buNone/>
            </a:pPr>
            <a:endParaRPr lang="tr-TR" sz="4800" dirty="0">
              <a:latin typeface="Times New Roman" pitchFamily="18" charset="0"/>
              <a:cs typeface="Times New Roman" pitchFamily="18" charset="0"/>
            </a:endParaRPr>
          </a:p>
          <a:p>
            <a:pPr marL="0" indent="0" algn="ctr">
              <a:buNone/>
            </a:pPr>
            <a:r>
              <a:rPr lang="tr-TR" sz="4800" smtClean="0">
                <a:latin typeface="Times New Roman" pitchFamily="18" charset="0"/>
                <a:cs typeface="Times New Roman" pitchFamily="18" charset="0"/>
              </a:rPr>
              <a:t>BENİ DİNLEDİĞİNİZ </a:t>
            </a:r>
            <a:r>
              <a:rPr lang="tr-TR" sz="4800" dirty="0" smtClean="0">
                <a:latin typeface="Times New Roman" pitchFamily="18" charset="0"/>
                <a:cs typeface="Times New Roman" pitchFamily="18" charset="0"/>
              </a:rPr>
              <a:t>İÇİN TEŞEKKÜR EDERİM.</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138702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lnSpcReduction="10000"/>
          </a:bodyPr>
          <a:lstStyle/>
          <a:p>
            <a:pPr marL="457200" indent="-457200">
              <a:buFont typeface="Wingdings" pitchFamily="2" charset="2"/>
              <a:buChar char="Ø"/>
            </a:pPr>
            <a:r>
              <a:rPr lang="tr-TR" sz="3200" b="1" dirty="0" smtClean="0">
                <a:latin typeface="Times New Roman" pitchFamily="18" charset="0"/>
                <a:cs typeface="Times New Roman" pitchFamily="18" charset="0"/>
              </a:rPr>
              <a:t>KOLLUĞUN GÖREV VE FONKSİYONU</a:t>
            </a:r>
          </a:p>
          <a:p>
            <a:pPr marL="713232" lvl="1" indent="-457200">
              <a:buFont typeface="Wingdings" pitchFamily="2" charset="2"/>
              <a:buChar char="Ø"/>
            </a:pPr>
            <a:r>
              <a:rPr lang="tr-TR" sz="2800" dirty="0">
                <a:latin typeface="Times New Roman" pitchFamily="18" charset="0"/>
                <a:cs typeface="Times New Roman" pitchFamily="18" charset="0"/>
              </a:rPr>
              <a:t>Kamu düzen ve güvenliğini sağlamak (PVSK m. 1, 2/2 vd.)</a:t>
            </a:r>
          </a:p>
          <a:p>
            <a:pPr marL="950976" lvl="2" indent="-457200">
              <a:buFont typeface="Wingdings" pitchFamily="2" charset="2"/>
              <a:buChar char="Ø"/>
            </a:pPr>
            <a:r>
              <a:rPr lang="tr-TR" sz="2600" dirty="0" smtClean="0">
                <a:latin typeface="Times New Roman" pitchFamily="18" charset="0"/>
                <a:cs typeface="Times New Roman" pitchFamily="18" charset="0"/>
              </a:rPr>
              <a:t>Önleme (idari) fonksiyonu</a:t>
            </a:r>
          </a:p>
          <a:p>
            <a:pPr marL="950976" lvl="2" indent="-457200">
              <a:buFont typeface="Wingdings" pitchFamily="2" charset="2"/>
              <a:buChar char="Ø"/>
            </a:pPr>
            <a:r>
              <a:rPr lang="tr-TR" sz="2600" dirty="0" smtClean="0">
                <a:latin typeface="Times New Roman" pitchFamily="18" charset="0"/>
                <a:cs typeface="Times New Roman" pitchFamily="18" charset="0"/>
              </a:rPr>
              <a:t>Adli fonksiyon</a:t>
            </a:r>
          </a:p>
          <a:p>
            <a:pPr marL="457200" indent="-457200">
              <a:buFont typeface="Wingdings" pitchFamily="2" charset="2"/>
              <a:buChar char="Ø"/>
            </a:pPr>
            <a:endParaRPr lang="tr-TR" sz="3200" dirty="0" smtClean="0">
              <a:latin typeface="Times New Roman" pitchFamily="18" charset="0"/>
              <a:cs typeface="Times New Roman" pitchFamily="18" charset="0"/>
            </a:endParaRPr>
          </a:p>
          <a:p>
            <a:pPr marL="457200" indent="-457200">
              <a:buFont typeface="Wingdings" pitchFamily="2" charset="2"/>
              <a:buChar char="Ø"/>
            </a:pPr>
            <a:r>
              <a:rPr lang="tr-TR" sz="3200" b="1" dirty="0" smtClean="0">
                <a:latin typeface="Times New Roman" pitchFamily="18" charset="0"/>
                <a:cs typeface="Times New Roman" pitchFamily="18" charset="0"/>
              </a:rPr>
              <a:t>KOLLUĞUN GÖREVİNİ YERİNE GETİRİRKEN KİŞİ HAK ve ÖZGÜRLÜKLERİNE MÜDAHALE İLE ZOR ve KULLANMA YETKİSİNE SAHİP OLMASI (</a:t>
            </a:r>
            <a:r>
              <a:rPr lang="tr-TR" sz="3200" b="1" dirty="0" err="1" smtClean="0">
                <a:latin typeface="Times New Roman" pitchFamily="18" charset="0"/>
                <a:cs typeface="Times New Roman" pitchFamily="18" charset="0"/>
              </a:rPr>
              <a:t>Örn</a:t>
            </a:r>
            <a:r>
              <a:rPr lang="tr-TR" sz="3200" b="1" dirty="0" smtClean="0">
                <a:latin typeface="Times New Roman" pitchFamily="18" charset="0"/>
                <a:cs typeface="Times New Roman" pitchFamily="18" charset="0"/>
              </a:rPr>
              <a:t>.: PVSK m. 4/a, m. 16).</a:t>
            </a:r>
          </a:p>
        </p:txBody>
      </p:sp>
      <p:sp>
        <p:nvSpPr>
          <p:cNvPr id="2" name="Başlık 1"/>
          <p:cNvSpPr>
            <a:spLocks noGrp="1"/>
          </p:cNvSpPr>
          <p:nvPr>
            <p:ph type="title"/>
          </p:nvPr>
        </p:nvSpPr>
        <p:spPr>
          <a:xfrm>
            <a:off x="457200" y="274638"/>
            <a:ext cx="8229600" cy="418058"/>
          </a:xfrm>
        </p:spPr>
        <p:txBody>
          <a:bodyPr>
            <a:normAutofit/>
          </a:bodyPr>
          <a:lstStyle/>
          <a:p>
            <a:r>
              <a:rPr lang="tr-TR" sz="1600" dirty="0" smtClean="0">
                <a:latin typeface="Times New Roman" pitchFamily="18" charset="0"/>
                <a:cs typeface="Times New Roman" pitchFamily="18" charset="0"/>
              </a:rPr>
              <a:t>MÜLKİ İDARE AMİRLERİNİN KOLLUK ÜZERİNDEKİ DENETİM YETKİSİ</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2300630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lnSpcReduction="10000"/>
          </a:bodyPr>
          <a:lstStyle/>
          <a:p>
            <a:pPr marL="457200" indent="-457200">
              <a:buFont typeface="Wingdings" pitchFamily="2" charset="2"/>
              <a:buChar char="Ø"/>
            </a:pPr>
            <a:r>
              <a:rPr lang="tr-TR" sz="3200" b="1" dirty="0" smtClean="0">
                <a:latin typeface="Times New Roman" pitchFamily="18" charset="0"/>
                <a:cs typeface="Times New Roman" pitchFamily="18" charset="0"/>
              </a:rPr>
              <a:t>KOLLUĞUN SAHİP OLDUĞU YETKİLERİ KULLANIRKEN HUKUKA ve KANUNA UYGUN DAVRANMA YÜKÜMLÜLÜĞÜ BULUNMAKTADIR</a:t>
            </a:r>
          </a:p>
          <a:p>
            <a:pPr marL="713232" lvl="1" indent="-457200">
              <a:buFont typeface="Wingdings" pitchFamily="2" charset="2"/>
              <a:buChar char="Ø"/>
            </a:pPr>
            <a:r>
              <a:rPr lang="tr-TR" sz="2800" dirty="0" smtClean="0">
                <a:latin typeface="Times New Roman" pitchFamily="18" charset="0"/>
                <a:cs typeface="Times New Roman" pitchFamily="18" charset="0"/>
              </a:rPr>
              <a:t>Bu durum hukuk devleti ilkesinin bir gereğidir.</a:t>
            </a:r>
          </a:p>
          <a:p>
            <a:pPr marL="713232" lvl="1" indent="-457200">
              <a:buFont typeface="Wingdings" pitchFamily="2" charset="2"/>
              <a:buChar char="Ø"/>
            </a:pPr>
            <a:r>
              <a:rPr lang="tr-TR" sz="2800" dirty="0" smtClean="0">
                <a:latin typeface="Times New Roman" pitchFamily="18" charset="0"/>
                <a:cs typeface="Times New Roman" pitchFamily="18" charset="0"/>
              </a:rPr>
              <a:t>Kanunlar kolluğa yetki verirken bunun sınırlarını da çizmekte; yetkinin hangi koşullarda nasıl kullanılacağını da göstermektedir.</a:t>
            </a:r>
          </a:p>
          <a:p>
            <a:pPr marL="713232" lvl="1" indent="-457200">
              <a:buFont typeface="Wingdings" pitchFamily="2" charset="2"/>
              <a:buChar char="Ø"/>
            </a:pPr>
            <a:r>
              <a:rPr lang="tr-TR" sz="2800" dirty="0" smtClean="0">
                <a:latin typeface="Times New Roman" pitchFamily="18" charset="0"/>
                <a:cs typeface="Times New Roman" pitchFamily="18" charset="0"/>
              </a:rPr>
              <a:t>Kolluğun kullandığı yetkinin hukuka uygun kabul edilebilmesi için, kanundan kaynaklanan bu yetkinin kanunun öngördüğü koşullara uygun biçimde kullanılmış olması gereklidir.</a:t>
            </a:r>
            <a:endParaRPr lang="tr-TR" sz="2800" dirty="0">
              <a:latin typeface="Times New Roman" pitchFamily="18" charset="0"/>
              <a:cs typeface="Times New Roman" pitchFamily="18" charset="0"/>
            </a:endParaRPr>
          </a:p>
          <a:p>
            <a:pPr marL="457200" indent="-457200">
              <a:buFont typeface="Wingdings" pitchFamily="2" charset="2"/>
              <a:buChar char="Ø"/>
            </a:pPr>
            <a:endParaRPr lang="tr-TR" sz="3200" b="1" dirty="0" smtClean="0">
              <a:latin typeface="Times New Roman" pitchFamily="18" charset="0"/>
              <a:cs typeface="Times New Roman" pitchFamily="18" charset="0"/>
            </a:endParaRP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399217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3200" b="1" dirty="0" smtClean="0">
                <a:latin typeface="Times New Roman" pitchFamily="18" charset="0"/>
                <a:cs typeface="Times New Roman" pitchFamily="18" charset="0"/>
              </a:rPr>
              <a:t>DEMOKRATİK, ÇOĞULCU HUKUK DEVLETLERİNDE HÜKÜMET, SEÇİLMİŞ VEYA ATANMIŞ DİĞER YÖNETİCİLER GİBİ KOLLUK FAALİYETLERİNİN DE ŞEFFAF, DENETLENEBİLİR ve HESAP VEREBİLİR OLMASI GEREKLİDİR.</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278995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3200" b="1" dirty="0" smtClean="0">
                <a:latin typeface="Times New Roman" pitchFamily="18" charset="0"/>
                <a:cs typeface="Times New Roman" pitchFamily="18" charset="0"/>
              </a:rPr>
              <a:t>DENETİMİ SAĞLAYACAK MEKANİZMALAR</a:t>
            </a:r>
          </a:p>
          <a:p>
            <a:pPr marL="713232" lvl="1" indent="-457200">
              <a:buFont typeface="Wingdings" pitchFamily="2" charset="2"/>
              <a:buChar char="Ø"/>
            </a:pPr>
            <a:r>
              <a:rPr lang="tr-TR" sz="2800" dirty="0" smtClean="0">
                <a:latin typeface="Times New Roman" pitchFamily="18" charset="0"/>
                <a:cs typeface="Times New Roman" pitchFamily="18" charset="0"/>
              </a:rPr>
              <a:t>Kurum için (=idari) denetim</a:t>
            </a:r>
          </a:p>
          <a:p>
            <a:pPr marL="713232" lvl="1" indent="-457200">
              <a:buFont typeface="Wingdings" pitchFamily="2" charset="2"/>
              <a:buChar char="Ø"/>
            </a:pP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Adli denetim</a:t>
            </a:r>
          </a:p>
          <a:p>
            <a:pPr marL="713232" lvl="1" indent="-457200">
              <a:buFont typeface="Wingdings" pitchFamily="2" charset="2"/>
              <a:buChar char="Ø"/>
            </a:pPr>
            <a:r>
              <a:rPr lang="tr-TR" sz="2800" dirty="0" smtClean="0">
                <a:latin typeface="Times New Roman" pitchFamily="18" charset="0"/>
                <a:cs typeface="Times New Roman" pitchFamily="18" charset="0"/>
              </a:rPr>
              <a:t>Sivil denetim (=gözetim)</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554179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3200" b="1" dirty="0" smtClean="0">
                <a:latin typeface="Times New Roman" pitchFamily="18" charset="0"/>
                <a:cs typeface="Times New Roman" pitchFamily="18" charset="0"/>
              </a:rPr>
              <a:t>SİVİL DENETİM KAVRAMI</a:t>
            </a:r>
          </a:p>
          <a:p>
            <a:pPr marL="713232" lvl="1" indent="-457200">
              <a:buFont typeface="Wingdings" pitchFamily="2" charset="2"/>
              <a:buChar char="Ø"/>
            </a:pPr>
            <a:r>
              <a:rPr lang="tr-TR" sz="2800" dirty="0">
                <a:latin typeface="Times New Roman" pitchFamily="18" charset="0"/>
                <a:cs typeface="Times New Roman" pitchFamily="18" charset="0"/>
              </a:rPr>
              <a:t>Kolluğa ilişkin politikalar ile kolluk kuvvetleri ve bu kuvvetlerin uygulamalarının çok katmanlı sivil otoriteler tarafından izlenmesi ve denetlenmesidir.</a:t>
            </a:r>
          </a:p>
          <a:p>
            <a:pPr marL="256032" lvl="1" indent="0">
              <a:buNone/>
            </a:pPr>
            <a:endParaRPr lang="tr-TR" sz="2800" b="1" dirty="0" smtClean="0">
              <a:latin typeface="Times New Roman" pitchFamily="18" charset="0"/>
              <a:cs typeface="Times New Roman" pitchFamily="18" charset="0"/>
            </a:endParaRPr>
          </a:p>
          <a:p>
            <a:pPr marL="457200" indent="-457200">
              <a:buFont typeface="Wingdings" pitchFamily="2" charset="2"/>
              <a:buChar char="Ø"/>
            </a:pPr>
            <a:r>
              <a:rPr lang="tr-TR" sz="3200" b="1" dirty="0" smtClean="0">
                <a:latin typeface="Times New Roman" pitchFamily="18" charset="0"/>
                <a:cs typeface="Times New Roman" pitchFamily="18" charset="0"/>
              </a:rPr>
              <a:t>SİVİL DENETİMİN KONUSU</a:t>
            </a:r>
          </a:p>
          <a:p>
            <a:pPr marL="713232" lvl="1" indent="-457200">
              <a:buFont typeface="Wingdings" pitchFamily="2" charset="2"/>
              <a:buChar char="Ø"/>
            </a:pPr>
            <a:r>
              <a:rPr lang="tr-TR" sz="2800" dirty="0" smtClean="0">
                <a:latin typeface="Times New Roman" pitchFamily="18" charset="0"/>
                <a:cs typeface="Times New Roman" pitchFamily="18" charset="0"/>
              </a:rPr>
              <a:t>Bireysel düzeydeki insan hakkı ihlalleri (</a:t>
            </a:r>
            <a:r>
              <a:rPr lang="tr-TR" sz="2800" dirty="0" err="1" smtClean="0">
                <a:latin typeface="Times New Roman" pitchFamily="18" charset="0"/>
                <a:cs typeface="Times New Roman" pitchFamily="18" charset="0"/>
              </a:rPr>
              <a:t>Örn</a:t>
            </a:r>
            <a:r>
              <a:rPr lang="tr-TR" sz="2800" dirty="0" smtClean="0">
                <a:latin typeface="Times New Roman" pitchFamily="18" charset="0"/>
                <a:cs typeface="Times New Roman" pitchFamily="18" charset="0"/>
              </a:rPr>
              <a:t>.: aşırı güç kullanımı, yetki sınırlarının aşımı vb.)</a:t>
            </a:r>
          </a:p>
          <a:p>
            <a:pPr marL="713232" lvl="1" indent="-457200">
              <a:buFont typeface="Wingdings" pitchFamily="2" charset="2"/>
              <a:buChar char="Ø"/>
            </a:pPr>
            <a:r>
              <a:rPr lang="tr-TR" sz="2800" dirty="0" smtClean="0">
                <a:latin typeface="Times New Roman" pitchFamily="18" charset="0"/>
                <a:cs typeface="Times New Roman" pitchFamily="18" charset="0"/>
              </a:rPr>
              <a:t>Kurumsal politikalar (İç güvenlik kararları, harcamalar, personel alımı vb.)</a:t>
            </a:r>
          </a:p>
          <a:p>
            <a:pPr marL="713232" lvl="1" indent="-457200">
              <a:buFont typeface="Wingdings" pitchFamily="2" charset="2"/>
              <a:buChar char="Ø"/>
            </a:pPr>
            <a:r>
              <a:rPr lang="tr-TR" sz="2800" dirty="0" smtClean="0">
                <a:latin typeface="Times New Roman" pitchFamily="18" charset="0"/>
                <a:cs typeface="Times New Roman" pitchFamily="18" charset="0"/>
              </a:rPr>
              <a:t>İç güvenlik mevzu</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3032851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lnSpcReduction="10000"/>
          </a:bodyPr>
          <a:lstStyle/>
          <a:p>
            <a:pPr marL="457200" indent="-457200">
              <a:buFont typeface="Wingdings" pitchFamily="2" charset="2"/>
              <a:buChar char="Ø"/>
            </a:pPr>
            <a:r>
              <a:rPr lang="tr-TR" sz="3200" b="1" dirty="0">
                <a:latin typeface="Times New Roman" pitchFamily="18" charset="0"/>
                <a:cs typeface="Times New Roman" pitchFamily="18" charset="0"/>
              </a:rPr>
              <a:t>KİM DENETLER (SİVİL OTORİTE KAVRAMI)</a:t>
            </a:r>
          </a:p>
          <a:p>
            <a:pPr marL="713232" lvl="1" indent="-457200">
              <a:buFont typeface="Wingdings" pitchFamily="2" charset="2"/>
              <a:buChar char="Ø"/>
            </a:pPr>
            <a:r>
              <a:rPr lang="tr-TR" sz="2800" dirty="0" smtClean="0">
                <a:latin typeface="Times New Roman" pitchFamily="18" charset="0"/>
                <a:cs typeface="Times New Roman" pitchFamily="18" charset="0"/>
              </a:rPr>
              <a:t>«Sivil» kelimesi polis ve asker olmayan anlamındadır:</a:t>
            </a:r>
          </a:p>
          <a:p>
            <a:pPr marL="950976" lvl="2" indent="-457200">
              <a:buFont typeface="Wingdings" pitchFamily="2" charset="2"/>
              <a:buChar char="Ø"/>
            </a:pPr>
            <a:r>
              <a:rPr lang="tr-TR" sz="2600" dirty="0" smtClean="0">
                <a:latin typeface="Times New Roman" pitchFamily="18" charset="0"/>
                <a:cs typeface="Times New Roman" pitchFamily="18" charset="0"/>
              </a:rPr>
              <a:t>Parlamento,</a:t>
            </a:r>
          </a:p>
          <a:p>
            <a:pPr marL="950976" lvl="2" indent="-457200">
              <a:buFont typeface="Wingdings" pitchFamily="2" charset="2"/>
              <a:buChar char="Ø"/>
            </a:pPr>
            <a:r>
              <a:rPr lang="tr-TR" sz="2600" dirty="0" smtClean="0">
                <a:latin typeface="Times New Roman" pitchFamily="18" charset="0"/>
                <a:cs typeface="Times New Roman" pitchFamily="18" charset="0"/>
              </a:rPr>
              <a:t>Hükümet,</a:t>
            </a:r>
          </a:p>
          <a:p>
            <a:pPr marL="950976" lvl="2" indent="-457200">
              <a:buFont typeface="Wingdings" pitchFamily="2" charset="2"/>
              <a:buChar char="Ø"/>
            </a:pPr>
            <a:r>
              <a:rPr lang="tr-TR" sz="2600" dirty="0" smtClean="0">
                <a:latin typeface="Times New Roman" pitchFamily="18" charset="0"/>
                <a:cs typeface="Times New Roman" pitchFamily="18" charset="0"/>
              </a:rPr>
              <a:t>Yargı</a:t>
            </a:r>
          </a:p>
          <a:p>
            <a:pPr marL="950976" lvl="2" indent="-457200">
              <a:buFont typeface="Wingdings" pitchFamily="2" charset="2"/>
              <a:buChar char="Ø"/>
            </a:pPr>
            <a:r>
              <a:rPr lang="tr-TR" sz="2600" dirty="0" smtClean="0">
                <a:latin typeface="Times New Roman" pitchFamily="18" charset="0"/>
                <a:cs typeface="Times New Roman" pitchFamily="18" charset="0"/>
              </a:rPr>
              <a:t>Hükümete bağlı olmayan kurumlar (</a:t>
            </a:r>
            <a:r>
              <a:rPr lang="tr-TR" sz="2600" dirty="0" err="1" smtClean="0">
                <a:latin typeface="Times New Roman" pitchFamily="18" charset="0"/>
                <a:cs typeface="Times New Roman" pitchFamily="18" charset="0"/>
              </a:rPr>
              <a:t>Örn</a:t>
            </a:r>
            <a:r>
              <a:rPr lang="tr-TR" sz="2600" dirty="0" smtClean="0">
                <a:latin typeface="Times New Roman" pitchFamily="18" charset="0"/>
                <a:cs typeface="Times New Roman" pitchFamily="18" charset="0"/>
              </a:rPr>
              <a:t>.: Ombudsman)</a:t>
            </a:r>
          </a:p>
          <a:p>
            <a:pPr marL="950976" lvl="2" indent="-457200">
              <a:buFont typeface="Wingdings" pitchFamily="2" charset="2"/>
              <a:buChar char="Ø"/>
            </a:pPr>
            <a:r>
              <a:rPr lang="tr-TR" sz="2600" dirty="0" smtClean="0">
                <a:latin typeface="Times New Roman" pitchFamily="18" charset="0"/>
                <a:cs typeface="Times New Roman" pitchFamily="18" charset="0"/>
              </a:rPr>
              <a:t>Bazı hallerde kamu otoriteleri tarafından oluşturulmuş, sınırlı yetkilere sahip vatandaş grupları (</a:t>
            </a:r>
            <a:r>
              <a:rPr lang="tr-TR" sz="2600" dirty="0" err="1" smtClean="0">
                <a:latin typeface="Times New Roman" pitchFamily="18" charset="0"/>
                <a:cs typeface="Times New Roman" pitchFamily="18" charset="0"/>
              </a:rPr>
              <a:t>Örn</a:t>
            </a:r>
            <a:r>
              <a:rPr lang="tr-TR" sz="2600" dirty="0" smtClean="0">
                <a:latin typeface="Times New Roman" pitchFamily="18" charset="0"/>
                <a:cs typeface="Times New Roman" pitchFamily="18" charset="0"/>
              </a:rPr>
              <a:t>.: Cezaevi izleme kurulları)</a:t>
            </a:r>
            <a:endParaRPr lang="tr-TR" sz="2600" dirty="0">
              <a:latin typeface="Times New Roman" pitchFamily="18" charset="0"/>
              <a:cs typeface="Times New Roman" pitchFamily="18" charset="0"/>
            </a:endParaRPr>
          </a:p>
          <a:p>
            <a:pPr marL="713232" lvl="1" indent="-457200">
              <a:buFont typeface="Wingdings" pitchFamily="2" charset="2"/>
              <a:buChar char="Ø"/>
            </a:pPr>
            <a:endParaRPr lang="tr-TR" sz="2800" dirty="0" smtClean="0">
              <a:latin typeface="Times New Roman" pitchFamily="18" charset="0"/>
              <a:cs typeface="Times New Roman" pitchFamily="18" charset="0"/>
            </a:endParaRPr>
          </a:p>
        </p:txBody>
      </p:sp>
      <p:sp>
        <p:nvSpPr>
          <p:cNvPr id="2" name="Başlık 1"/>
          <p:cNvSpPr>
            <a:spLocks noGrp="1"/>
          </p:cNvSpPr>
          <p:nvPr>
            <p:ph type="title"/>
          </p:nvPr>
        </p:nvSpPr>
        <p:spPr>
          <a:xfrm>
            <a:off x="457200" y="274638"/>
            <a:ext cx="8229600" cy="418058"/>
          </a:xfrm>
        </p:spPr>
        <p:txBody>
          <a:bodyPr>
            <a:normAutofit fontScale="90000"/>
          </a:bodyPr>
          <a:lstStyle/>
          <a:p>
            <a:r>
              <a:rPr lang="tr-TR" sz="20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1813539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fontScale="92500" lnSpcReduction="10000"/>
          </a:bodyPr>
          <a:lstStyle/>
          <a:p>
            <a:pPr marL="457200" indent="-457200">
              <a:buFont typeface="Wingdings" pitchFamily="2" charset="2"/>
              <a:buChar char="Ø"/>
            </a:pPr>
            <a:r>
              <a:rPr lang="tr-TR" sz="3500" b="1" dirty="0" smtClean="0">
                <a:latin typeface="Times New Roman" pitchFamily="18" charset="0"/>
                <a:cs typeface="Times New Roman" pitchFamily="18" charset="0"/>
              </a:rPr>
              <a:t>SİVİL GÖZETİMİN İKİ TEMEL BOYUTU (DİKEY VE YATAY GÖZETİM)</a:t>
            </a:r>
          </a:p>
          <a:p>
            <a:pPr marL="713232" lvl="1" indent="-457200">
              <a:buFont typeface="Wingdings" pitchFamily="2" charset="2"/>
              <a:buChar char="Ø"/>
            </a:pPr>
            <a:r>
              <a:rPr lang="tr-TR" sz="2800" b="1" dirty="0" smtClean="0">
                <a:latin typeface="Times New Roman" pitchFamily="18" charset="0"/>
                <a:cs typeface="Times New Roman" pitchFamily="18" charset="0"/>
              </a:rPr>
              <a:t>Dikey Gözetim: </a:t>
            </a:r>
            <a:r>
              <a:rPr lang="tr-TR" sz="2800" dirty="0" smtClean="0">
                <a:latin typeface="Times New Roman" pitchFamily="18" charset="0"/>
                <a:cs typeface="Times New Roman" pitchFamily="18" charset="0"/>
              </a:rPr>
              <a:t>İç güvenlik kuvvetleri üzerinde duruma göre yaptırım gücü de olan, iç güvenlik faaliyetlerinin dayanağı olan politikaları da denetleyen kurumlar. Meclis, Hükümet, İçişleri Bakanlığı, Valiler, Kaymakamlar .</a:t>
            </a:r>
          </a:p>
          <a:p>
            <a:pPr marL="713232" lvl="1" indent="-457200">
              <a:buFont typeface="Wingdings" pitchFamily="2" charset="2"/>
              <a:buChar char="Ø"/>
            </a:pPr>
            <a:r>
              <a:rPr lang="tr-TR" sz="2800" b="1" dirty="0" smtClean="0">
                <a:latin typeface="Times New Roman" pitchFamily="18" charset="0"/>
                <a:cs typeface="Times New Roman" pitchFamily="18" charset="0"/>
              </a:rPr>
              <a:t>Yatay Gözetim:</a:t>
            </a:r>
            <a:r>
              <a:rPr lang="tr-TR" sz="2800" dirty="0" smtClean="0">
                <a:latin typeface="Times New Roman" pitchFamily="18" charset="0"/>
                <a:cs typeface="Times New Roman" pitchFamily="18" charset="0"/>
              </a:rPr>
              <a:t> Halkın ve sivil toplum kuruluşlarının güvenlik politikalarının oluşturulmasına katılmaları, yerel yönetimlerle işbirliği yapılması, iç güvenlik politikalarının şeffaflığı, iç güvenlik kuvvetlerinin (kolluğun) diğer kurumlarla işbirliği. </a:t>
            </a:r>
          </a:p>
          <a:p>
            <a:pPr marL="950976" lvl="2" indent="-457200">
              <a:buFont typeface="Wingdings" pitchFamily="2" charset="2"/>
              <a:buChar char="Ø"/>
            </a:pPr>
            <a:r>
              <a:rPr lang="tr-TR" sz="2600" dirty="0" smtClean="0">
                <a:latin typeface="Times New Roman" pitchFamily="18" charset="0"/>
                <a:cs typeface="Times New Roman" pitchFamily="18" charset="0"/>
              </a:rPr>
              <a:t>Yatay gözetimde hiyerarşik bir ilişki söz konusu değildir.</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2247292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457200" indent="-457200">
              <a:buFont typeface="Wingdings" pitchFamily="2" charset="2"/>
              <a:buChar char="Ø"/>
            </a:pPr>
            <a:r>
              <a:rPr lang="tr-TR" sz="3200" b="1" dirty="0" smtClean="0">
                <a:latin typeface="Times New Roman" pitchFamily="18" charset="0"/>
                <a:cs typeface="Times New Roman" pitchFamily="18" charset="0"/>
              </a:rPr>
              <a:t>İÇ GÜVENLİK KUVVETLERİNİN SİVİL GÖZETİMİ ANLAYIŞININ ORTAK İLKELERİ</a:t>
            </a:r>
          </a:p>
          <a:p>
            <a:pPr marL="713232" lvl="1" indent="-457200">
              <a:buFont typeface="Wingdings" pitchFamily="2" charset="2"/>
              <a:buChar char="Ø"/>
            </a:pPr>
            <a:r>
              <a:rPr lang="tr-TR" sz="2800" dirty="0" smtClean="0">
                <a:latin typeface="Times New Roman" pitchFamily="18" charset="0"/>
                <a:cs typeface="Times New Roman" pitchFamily="18" charset="0"/>
              </a:rPr>
              <a:t>Kolluk hizmetinin hukuki olması</a:t>
            </a:r>
          </a:p>
          <a:p>
            <a:pPr marL="713232" lvl="1" indent="-457200">
              <a:buFont typeface="Wingdings" pitchFamily="2" charset="2"/>
              <a:buChar char="Ø"/>
            </a:pPr>
            <a:r>
              <a:rPr lang="tr-TR" sz="2800" dirty="0" smtClean="0">
                <a:latin typeface="Times New Roman" pitchFamily="18" charset="0"/>
                <a:cs typeface="Times New Roman" pitchFamily="18" charset="0"/>
              </a:rPr>
              <a:t>Hesap verebilirlik</a:t>
            </a:r>
          </a:p>
          <a:p>
            <a:pPr marL="713232" lvl="1" indent="-457200">
              <a:buFont typeface="Wingdings" pitchFamily="2" charset="2"/>
              <a:buChar char="Ø"/>
            </a:pPr>
            <a:r>
              <a:rPr lang="tr-TR" sz="2800" dirty="0" smtClean="0">
                <a:latin typeface="Times New Roman" pitchFamily="18" charset="0"/>
                <a:cs typeface="Times New Roman" pitchFamily="18" charset="0"/>
              </a:rPr>
              <a:t>Hiyerarşik denetim ve teftişler</a:t>
            </a:r>
          </a:p>
          <a:p>
            <a:pPr marL="713232" lvl="1" indent="-457200">
              <a:buFont typeface="Wingdings" pitchFamily="2" charset="2"/>
              <a:buChar char="Ø"/>
            </a:pPr>
            <a:r>
              <a:rPr lang="tr-TR" sz="2800" dirty="0" smtClean="0">
                <a:latin typeface="Times New Roman" pitchFamily="18" charset="0"/>
                <a:cs typeface="Times New Roman" pitchFamily="18" charset="0"/>
              </a:rPr>
              <a:t>Adli kuruluşların yaptığı denetim</a:t>
            </a:r>
          </a:p>
          <a:p>
            <a:pPr marL="713232" lvl="1" indent="-457200">
              <a:buFont typeface="Wingdings" pitchFamily="2" charset="2"/>
              <a:buChar char="Ø"/>
            </a:pPr>
            <a:r>
              <a:rPr lang="tr-TR" sz="2800" dirty="0" smtClean="0">
                <a:latin typeface="Times New Roman" pitchFamily="18" charset="0"/>
                <a:cs typeface="Times New Roman" pitchFamily="18" charset="0"/>
              </a:rPr>
              <a:t>Şeffaflık</a:t>
            </a:r>
          </a:p>
          <a:p>
            <a:pPr marL="713232" lvl="1" indent="-457200">
              <a:buFont typeface="Wingdings" pitchFamily="2" charset="2"/>
              <a:buChar char="Ø"/>
            </a:pPr>
            <a:r>
              <a:rPr lang="tr-TR" sz="2800" dirty="0" smtClean="0">
                <a:latin typeface="Times New Roman" pitchFamily="18" charset="0"/>
                <a:cs typeface="Times New Roman" pitchFamily="18" charset="0"/>
              </a:rPr>
              <a:t>Ortaklık</a:t>
            </a:r>
          </a:p>
        </p:txBody>
      </p:sp>
      <p:sp>
        <p:nvSpPr>
          <p:cNvPr id="2" name="Başlık 1"/>
          <p:cNvSpPr>
            <a:spLocks noGrp="1"/>
          </p:cNvSpPr>
          <p:nvPr>
            <p:ph type="title"/>
          </p:nvPr>
        </p:nvSpPr>
        <p:spPr>
          <a:xfrm>
            <a:off x="457200" y="274638"/>
            <a:ext cx="8229600" cy="418058"/>
          </a:xfrm>
        </p:spPr>
        <p:txBody>
          <a:bodyPr>
            <a:normAutofit/>
          </a:bodyPr>
          <a:lstStyle/>
          <a:p>
            <a:r>
              <a:rPr lang="tr-TR" sz="1600" dirty="0">
                <a:latin typeface="Times New Roman" pitchFamily="18" charset="0"/>
                <a:cs typeface="Times New Roman" pitchFamily="18" charset="0"/>
              </a:rPr>
              <a:t>MÜLKİ İDARE AMİRLERİNİN KOLLUK ÜZERİNDEKİ DENETİM YETKİSİ</a:t>
            </a:r>
          </a:p>
        </p:txBody>
      </p:sp>
    </p:spTree>
    <p:extLst>
      <p:ext uri="{BB962C8B-B14F-4D97-AF65-F5344CB8AC3E}">
        <p14:creationId xmlns:p14="http://schemas.microsoft.com/office/powerpoint/2010/main" val="447996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527</TotalTime>
  <Words>1170</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Kalabalık</vt:lpstr>
      <vt:lpstr>MÜLKİ İDARE AMİRLERİNİN KOLLUK KUVVETLERİ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lpstr>MÜLKİ İDARE AMİRLERİNİN KOLLUK ÜZERİNDEKİ DENETİM YETKİSİ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KOLLUK GÜÇLERİNİN SİVİL DENETİMİNDE VALİLERİN ROLÜ</dc:title>
  <dc:creator>AY</dc:creator>
  <cp:lastModifiedBy>Gorkem Guner</cp:lastModifiedBy>
  <cp:revision>70</cp:revision>
  <dcterms:created xsi:type="dcterms:W3CDTF">2013-01-22T03:19:58Z</dcterms:created>
  <dcterms:modified xsi:type="dcterms:W3CDTF">2013-02-19T14:34:39Z</dcterms:modified>
</cp:coreProperties>
</file>